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avi" ContentType="video/x-msvide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85" r:id="rId3"/>
    <p:sldId id="286" r:id="rId4"/>
    <p:sldId id="257" r:id="rId5"/>
    <p:sldId id="279" r:id="rId6"/>
    <p:sldId id="278" r:id="rId7"/>
    <p:sldId id="288" r:id="rId8"/>
    <p:sldId id="290" r:id="rId9"/>
    <p:sldId id="287" r:id="rId10"/>
    <p:sldId id="289" r:id="rId11"/>
    <p:sldId id="258" r:id="rId12"/>
    <p:sldId id="273" r:id="rId13"/>
    <p:sldId id="270" r:id="rId14"/>
    <p:sldId id="293" r:id="rId15"/>
    <p:sldId id="294" r:id="rId16"/>
    <p:sldId id="297" r:id="rId17"/>
    <p:sldId id="298" r:id="rId18"/>
    <p:sldId id="271" r:id="rId19"/>
    <p:sldId id="276" r:id="rId20"/>
    <p:sldId id="277" r:id="rId21"/>
    <p:sldId id="280" r:id="rId22"/>
    <p:sldId id="282" r:id="rId23"/>
    <p:sldId id="281" r:id="rId24"/>
    <p:sldId id="283" r:id="rId25"/>
    <p:sldId id="299" r:id="rId26"/>
    <p:sldId id="272" r:id="rId27"/>
    <p:sldId id="301" r:id="rId28"/>
    <p:sldId id="284" r:id="rId29"/>
    <p:sldId id="291" r:id="rId30"/>
    <p:sldId id="295" r:id="rId31"/>
    <p:sldId id="259" r:id="rId32"/>
    <p:sldId id="275" r:id="rId33"/>
    <p:sldId id="302" r:id="rId34"/>
    <p:sldId id="300" r:id="rId35"/>
    <p:sldId id="265" r:id="rId36"/>
    <p:sldId id="266" r:id="rId37"/>
    <p:sldId id="269" r:id="rId38"/>
    <p:sldId id="267" r:id="rId39"/>
    <p:sldId id="268" r:id="rId4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914" autoAdjust="0"/>
  </p:normalViewPr>
  <p:slideViewPr>
    <p:cSldViewPr snapToGrid="0">
      <p:cViewPr varScale="1">
        <p:scale>
          <a:sx n="61" d="100"/>
          <a:sy n="61" d="100"/>
        </p:scale>
        <p:origin x="1626" y="54"/>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E540BA-F3AA-4C04-A61D-889A8989A5D3}" type="datetimeFigureOut">
              <a:rPr lang="zh-CN" altLang="en-US" smtClean="0"/>
              <a:t>2016/4/29</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7E7301-189C-4EBA-84EC-4A0BF7CF4A5A}" type="slidenum">
              <a:rPr lang="zh-CN" altLang="en-US" smtClean="0"/>
              <a:t>‹#›</a:t>
            </a:fld>
            <a:endParaRPr lang="zh-CN" altLang="en-US"/>
          </a:p>
        </p:txBody>
      </p:sp>
    </p:spTree>
    <p:extLst>
      <p:ext uri="{BB962C8B-B14F-4D97-AF65-F5344CB8AC3E}">
        <p14:creationId xmlns:p14="http://schemas.microsoft.com/office/powerpoint/2010/main" val="234128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a:t>
            </a:r>
            <a:r>
              <a:rPr lang="en-US" altLang="zh-CN" baseline="0" dirty="0" smtClean="0"/>
              <a:t> this work, we propose a novel algorithm to </a:t>
            </a:r>
            <a:r>
              <a:rPr lang="en-US" altLang="zh-CN" baseline="0" dirty="0" err="1" smtClean="0"/>
              <a:t>vectorize</a:t>
            </a:r>
            <a:r>
              <a:rPr lang="en-US" altLang="zh-CN" baseline="0" dirty="0" smtClean="0"/>
              <a:t> the silhouettes in the color image and adopt graphics hardware to accelerate the calculation to achieve real time performance.</a:t>
            </a:r>
            <a:endParaRPr lang="zh-CN" altLang="en-US" dirty="0"/>
          </a:p>
        </p:txBody>
      </p:sp>
      <p:sp>
        <p:nvSpPr>
          <p:cNvPr id="4" name="灯片编号占位符 3"/>
          <p:cNvSpPr>
            <a:spLocks noGrp="1"/>
          </p:cNvSpPr>
          <p:nvPr>
            <p:ph type="sldNum" sz="quarter" idx="10"/>
          </p:nvPr>
        </p:nvSpPr>
        <p:spPr/>
        <p:txBody>
          <a:bodyPr/>
          <a:lstStyle/>
          <a:p>
            <a:fld id="{DA7E7301-189C-4EBA-84EC-4A0BF7CF4A5A}" type="slidenum">
              <a:rPr lang="zh-CN" altLang="en-US" smtClean="0"/>
              <a:t>1</a:t>
            </a:fld>
            <a:endParaRPr lang="zh-CN" altLang="en-US"/>
          </a:p>
        </p:txBody>
      </p:sp>
    </p:spTree>
    <p:extLst>
      <p:ext uri="{BB962C8B-B14F-4D97-AF65-F5344CB8AC3E}">
        <p14:creationId xmlns:p14="http://schemas.microsoft.com/office/powerpoint/2010/main" val="1186414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First</a:t>
            </a:r>
            <a:r>
              <a:rPr lang="en-US" altLang="zh-CN" baseline="0" dirty="0" smtClean="0"/>
              <a:t> of all, the boundary pixels should be detected, we take the idea from </a:t>
            </a:r>
            <a:r>
              <a:rPr lang="en-US" altLang="zh-CN" baseline="0" dirty="0" err="1" smtClean="0"/>
              <a:t>scanline</a:t>
            </a:r>
            <a:r>
              <a:rPr lang="en-US" altLang="zh-CN" baseline="0" dirty="0" smtClean="0"/>
              <a:t> algorithm in polygon filling, so that each line can be processed </a:t>
            </a:r>
            <a:r>
              <a:rPr lang="en-US" altLang="zh-CN" baseline="0" dirty="0" err="1" smtClean="0"/>
              <a:t>simutanously</a:t>
            </a:r>
            <a:r>
              <a:rPr lang="en-US" altLang="zh-CN" baseline="0" dirty="0" smtClean="0"/>
              <a:t>. </a:t>
            </a:r>
            <a:endParaRPr lang="zh-CN" altLang="en-US" dirty="0"/>
          </a:p>
        </p:txBody>
      </p:sp>
      <p:sp>
        <p:nvSpPr>
          <p:cNvPr id="4" name="灯片编号占位符 3"/>
          <p:cNvSpPr>
            <a:spLocks noGrp="1"/>
          </p:cNvSpPr>
          <p:nvPr>
            <p:ph type="sldNum" sz="quarter" idx="10"/>
          </p:nvPr>
        </p:nvSpPr>
        <p:spPr/>
        <p:txBody>
          <a:bodyPr/>
          <a:lstStyle/>
          <a:p>
            <a:fld id="{DA7E7301-189C-4EBA-84EC-4A0BF7CF4A5A}" type="slidenum">
              <a:rPr lang="zh-CN" altLang="en-US" smtClean="0"/>
              <a:t>11</a:t>
            </a:fld>
            <a:endParaRPr lang="zh-CN" altLang="en-US"/>
          </a:p>
        </p:txBody>
      </p:sp>
    </p:spTree>
    <p:extLst>
      <p:ext uri="{BB962C8B-B14F-4D97-AF65-F5344CB8AC3E}">
        <p14:creationId xmlns:p14="http://schemas.microsoft.com/office/powerpoint/2010/main" val="92589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dirty="0" smtClean="0"/>
              <a:t>During scanning,</a:t>
            </a:r>
            <a:r>
              <a:rPr lang="en-US" altLang="zh-CN" baseline="0" dirty="0" smtClean="0"/>
              <a:t> the pixel enters background into foreground is donated as </a:t>
            </a:r>
            <a:r>
              <a:rPr lang="en-US" altLang="zh-CN" baseline="0" dirty="0" err="1" smtClean="0"/>
              <a:t>Ik</a:t>
            </a:r>
            <a:r>
              <a:rPr lang="en-US" altLang="zh-CN" baseline="0" dirty="0" smtClean="0"/>
              <a:t>, and leaves foreground into background is donated ad Ok.</a:t>
            </a:r>
            <a:endParaRPr lang="zh-CN" altLang="en-US" dirty="0"/>
          </a:p>
        </p:txBody>
      </p:sp>
      <p:sp>
        <p:nvSpPr>
          <p:cNvPr id="4" name="灯片编号占位符 3"/>
          <p:cNvSpPr>
            <a:spLocks noGrp="1"/>
          </p:cNvSpPr>
          <p:nvPr>
            <p:ph type="sldNum" sz="quarter" idx="10"/>
          </p:nvPr>
        </p:nvSpPr>
        <p:spPr/>
        <p:txBody>
          <a:bodyPr/>
          <a:lstStyle/>
          <a:p>
            <a:fld id="{DA7E7301-189C-4EBA-84EC-4A0BF7CF4A5A}" type="slidenum">
              <a:rPr lang="zh-CN" altLang="en-US" smtClean="0"/>
              <a:t>12</a:t>
            </a:fld>
            <a:endParaRPr lang="zh-CN" altLang="en-US"/>
          </a:p>
        </p:txBody>
      </p:sp>
    </p:spTree>
    <p:extLst>
      <p:ext uri="{BB962C8B-B14F-4D97-AF65-F5344CB8AC3E}">
        <p14:creationId xmlns:p14="http://schemas.microsoft.com/office/powerpoint/2010/main" val="3554137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Next, the connectivity relationship between each line should</a:t>
            </a:r>
            <a:r>
              <a:rPr lang="en-US" altLang="zh-CN" baseline="0" dirty="0" smtClean="0"/>
              <a:t> be computed. It is a preparation of contour so we call it pre-contouring. Because the boundary are only directly connected between adjacent line, so the </a:t>
            </a:r>
            <a:r>
              <a:rPr lang="en-US" altLang="zh-CN" baseline="0" dirty="0" err="1" smtClean="0"/>
              <a:t>precontouring</a:t>
            </a:r>
            <a:r>
              <a:rPr lang="en-US" altLang="zh-CN" baseline="0" dirty="0" smtClean="0"/>
              <a:t> concerns the boundary pixel relationship between each two adjacent lines.</a:t>
            </a:r>
            <a:endParaRPr lang="zh-CN" altLang="en-US" dirty="0"/>
          </a:p>
        </p:txBody>
      </p:sp>
      <p:sp>
        <p:nvSpPr>
          <p:cNvPr id="4" name="灯片编号占位符 3"/>
          <p:cNvSpPr>
            <a:spLocks noGrp="1"/>
          </p:cNvSpPr>
          <p:nvPr>
            <p:ph type="sldNum" sz="quarter" idx="10"/>
          </p:nvPr>
        </p:nvSpPr>
        <p:spPr/>
        <p:txBody>
          <a:bodyPr/>
          <a:lstStyle/>
          <a:p>
            <a:fld id="{DA7E7301-189C-4EBA-84EC-4A0BF7CF4A5A}" type="slidenum">
              <a:rPr lang="zh-CN" altLang="en-US" smtClean="0"/>
              <a:t>13</a:t>
            </a:fld>
            <a:endParaRPr lang="zh-CN" altLang="en-US"/>
          </a:p>
        </p:txBody>
      </p:sp>
    </p:spTree>
    <p:extLst>
      <p:ext uri="{BB962C8B-B14F-4D97-AF65-F5344CB8AC3E}">
        <p14:creationId xmlns:p14="http://schemas.microsoft.com/office/powerpoint/2010/main" val="266569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Intuitively, the relationship</a:t>
            </a:r>
            <a:r>
              <a:rPr lang="en-US" altLang="zh-CN" baseline="0" dirty="0" smtClean="0"/>
              <a:t> between each two lines can be summarized into four cases: 1:1, 1:n, n:1, n:N. And two special cases: 1:0, 0:1</a:t>
            </a:r>
            <a:endParaRPr lang="zh-CN" altLang="en-US" dirty="0"/>
          </a:p>
        </p:txBody>
      </p:sp>
      <p:sp>
        <p:nvSpPr>
          <p:cNvPr id="4" name="灯片编号占位符 3"/>
          <p:cNvSpPr>
            <a:spLocks noGrp="1"/>
          </p:cNvSpPr>
          <p:nvPr>
            <p:ph type="sldNum" sz="quarter" idx="10"/>
          </p:nvPr>
        </p:nvSpPr>
        <p:spPr/>
        <p:txBody>
          <a:bodyPr/>
          <a:lstStyle/>
          <a:p>
            <a:fld id="{DA7E7301-189C-4EBA-84EC-4A0BF7CF4A5A}" type="slidenum">
              <a:rPr lang="zh-CN" altLang="en-US" smtClean="0"/>
              <a:t>14</a:t>
            </a:fld>
            <a:endParaRPr lang="zh-CN" altLang="en-US"/>
          </a:p>
        </p:txBody>
      </p:sp>
    </p:spTree>
    <p:extLst>
      <p:ext uri="{BB962C8B-B14F-4D97-AF65-F5344CB8AC3E}">
        <p14:creationId xmlns:p14="http://schemas.microsoft.com/office/powerpoint/2010/main" val="3713545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A7E7301-189C-4EBA-84EC-4A0BF7CF4A5A}" type="slidenum">
              <a:rPr lang="zh-CN" altLang="en-US" smtClean="0"/>
              <a:t>15</a:t>
            </a:fld>
            <a:endParaRPr lang="zh-CN" altLang="en-US"/>
          </a:p>
        </p:txBody>
      </p:sp>
    </p:spTree>
    <p:extLst>
      <p:ext uri="{BB962C8B-B14F-4D97-AF65-F5344CB8AC3E}">
        <p14:creationId xmlns:p14="http://schemas.microsoft.com/office/powerpoint/2010/main" val="3281070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Up to now, the boundary pixels are detected and pre-contoured in parallel. We get the foreground intervals and their connectivity relationship between adjacent lines. With these information, we can organize the boundary pixels into loops.</a:t>
            </a:r>
            <a:endParaRPr lang="zh-CN" altLang="en-US" dirty="0"/>
          </a:p>
        </p:txBody>
      </p:sp>
      <p:sp>
        <p:nvSpPr>
          <p:cNvPr id="4" name="灯片编号占位符 3"/>
          <p:cNvSpPr>
            <a:spLocks noGrp="1"/>
          </p:cNvSpPr>
          <p:nvPr>
            <p:ph type="sldNum" sz="quarter" idx="10"/>
          </p:nvPr>
        </p:nvSpPr>
        <p:spPr/>
        <p:txBody>
          <a:bodyPr/>
          <a:lstStyle/>
          <a:p>
            <a:fld id="{DA7E7301-189C-4EBA-84EC-4A0BF7CF4A5A}" type="slidenum">
              <a:rPr lang="zh-CN" altLang="en-US" smtClean="0"/>
              <a:t>16</a:t>
            </a:fld>
            <a:endParaRPr lang="zh-CN" altLang="en-US"/>
          </a:p>
        </p:txBody>
      </p:sp>
    </p:spTree>
    <p:extLst>
      <p:ext uri="{BB962C8B-B14F-4D97-AF65-F5344CB8AC3E}">
        <p14:creationId xmlns:p14="http://schemas.microsoft.com/office/powerpoint/2010/main" val="4165296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a:t>
            </a:r>
            <a:r>
              <a:rPr lang="en-US" altLang="zh-CN" baseline="0" dirty="0" smtClean="0"/>
              <a:t> we list the contouring rules according to the connectivity relationship. </a:t>
            </a:r>
            <a:endParaRPr lang="zh-CN" altLang="en-US" dirty="0"/>
          </a:p>
        </p:txBody>
      </p:sp>
      <p:sp>
        <p:nvSpPr>
          <p:cNvPr id="4" name="灯片编号占位符 3"/>
          <p:cNvSpPr>
            <a:spLocks noGrp="1"/>
          </p:cNvSpPr>
          <p:nvPr>
            <p:ph type="sldNum" sz="quarter" idx="10"/>
          </p:nvPr>
        </p:nvSpPr>
        <p:spPr/>
        <p:txBody>
          <a:bodyPr/>
          <a:lstStyle/>
          <a:p>
            <a:fld id="{DA7E7301-189C-4EBA-84EC-4A0BF7CF4A5A}" type="slidenum">
              <a:rPr lang="zh-CN" altLang="en-US" smtClean="0"/>
              <a:t>17</a:t>
            </a:fld>
            <a:endParaRPr lang="zh-CN" altLang="en-US"/>
          </a:p>
        </p:txBody>
      </p:sp>
    </p:spTree>
    <p:extLst>
      <p:ext uri="{BB962C8B-B14F-4D97-AF65-F5344CB8AC3E}">
        <p14:creationId xmlns:p14="http://schemas.microsoft.com/office/powerpoint/2010/main" val="2785032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A7E7301-189C-4EBA-84EC-4A0BF7CF4A5A}" type="slidenum">
              <a:rPr lang="zh-CN" altLang="en-US" smtClean="0"/>
              <a:t>18</a:t>
            </a:fld>
            <a:endParaRPr lang="zh-CN" altLang="en-US"/>
          </a:p>
        </p:txBody>
      </p:sp>
    </p:spTree>
    <p:extLst>
      <p:ext uri="{BB962C8B-B14F-4D97-AF65-F5344CB8AC3E}">
        <p14:creationId xmlns:p14="http://schemas.microsoft.com/office/powerpoint/2010/main" val="1469117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When all lines of silhouette images are processed, target loops are generated.</a:t>
            </a:r>
            <a:endParaRPr lang="zh-CN" altLang="en-US" dirty="0"/>
          </a:p>
        </p:txBody>
      </p:sp>
      <p:sp>
        <p:nvSpPr>
          <p:cNvPr id="4" name="灯片编号占位符 3"/>
          <p:cNvSpPr>
            <a:spLocks noGrp="1"/>
          </p:cNvSpPr>
          <p:nvPr>
            <p:ph type="sldNum" sz="quarter" idx="10"/>
          </p:nvPr>
        </p:nvSpPr>
        <p:spPr/>
        <p:txBody>
          <a:bodyPr/>
          <a:lstStyle/>
          <a:p>
            <a:fld id="{DA7E7301-189C-4EBA-84EC-4A0BF7CF4A5A}" type="slidenum">
              <a:rPr lang="zh-CN" altLang="en-US" smtClean="0"/>
              <a:t>23</a:t>
            </a:fld>
            <a:endParaRPr lang="zh-CN" altLang="en-US"/>
          </a:p>
        </p:txBody>
      </p:sp>
    </p:spTree>
    <p:extLst>
      <p:ext uri="{BB962C8B-B14F-4D97-AF65-F5344CB8AC3E}">
        <p14:creationId xmlns:p14="http://schemas.microsoft.com/office/powerpoint/2010/main" val="1188728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A7E7301-189C-4EBA-84EC-4A0BF7CF4A5A}" type="slidenum">
              <a:rPr lang="zh-CN" altLang="en-US" smtClean="0"/>
              <a:t>27</a:t>
            </a:fld>
            <a:endParaRPr lang="zh-CN" altLang="en-US"/>
          </a:p>
        </p:txBody>
      </p:sp>
    </p:spTree>
    <p:extLst>
      <p:ext uri="{BB962C8B-B14F-4D97-AF65-F5344CB8AC3E}">
        <p14:creationId xmlns:p14="http://schemas.microsoft.com/office/powerpoint/2010/main" val="849795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a:t>
            </a:r>
            <a:r>
              <a:rPr lang="en-US" altLang="zh-CN" baseline="0" dirty="0" smtClean="0"/>
              <a:t> know, images are basically represented in two forms: the raster form and the vector form. In our daily life, images taken by our phone and camera are in raster form. These images use …1…2…3…4.</a:t>
            </a:r>
          </a:p>
          <a:p>
            <a:r>
              <a:rPr lang="en-US" altLang="zh-CN" baseline="0" dirty="0" smtClean="0"/>
              <a:t>On the contrary, vector images 1,2,3,4. The a</a:t>
            </a:r>
            <a:r>
              <a:rPr lang="en-US" altLang="zh-CN" dirty="0" smtClean="0"/>
              <a:t>dvantages</a:t>
            </a:r>
            <a:r>
              <a:rPr lang="en-US" altLang="zh-CN" baseline="0" dirty="0" smtClean="0"/>
              <a:t> of vector image over raster image</a:t>
            </a:r>
          </a:p>
          <a:p>
            <a:r>
              <a:rPr lang="en-US" altLang="zh-CN" baseline="0" dirty="0" smtClean="0"/>
              <a:t>Make it widely used in </a:t>
            </a:r>
            <a:r>
              <a:rPr lang="en-US" altLang="zh-CN" sz="1200" dirty="0" smtClean="0"/>
              <a:t>mobile and Internet computing, and several</a:t>
            </a:r>
            <a:r>
              <a:rPr lang="en-US" altLang="zh-CN" sz="1200" baseline="0" dirty="0" smtClean="0"/>
              <a:t> practical </a:t>
            </a:r>
            <a:r>
              <a:rPr lang="en-US" altLang="zh-CN" baseline="0" dirty="0" smtClean="0"/>
              <a:t>applications.</a:t>
            </a:r>
            <a:endParaRPr lang="zh-CN" altLang="en-US" dirty="0"/>
          </a:p>
        </p:txBody>
      </p:sp>
      <p:sp>
        <p:nvSpPr>
          <p:cNvPr id="4" name="灯片编号占位符 3"/>
          <p:cNvSpPr>
            <a:spLocks noGrp="1"/>
          </p:cNvSpPr>
          <p:nvPr>
            <p:ph type="sldNum" sz="quarter" idx="10"/>
          </p:nvPr>
        </p:nvSpPr>
        <p:spPr/>
        <p:txBody>
          <a:bodyPr/>
          <a:lstStyle/>
          <a:p>
            <a:fld id="{DA7E7301-189C-4EBA-84EC-4A0BF7CF4A5A}" type="slidenum">
              <a:rPr lang="zh-CN" altLang="en-US" smtClean="0"/>
              <a:t>2</a:t>
            </a:fld>
            <a:endParaRPr lang="zh-CN" altLang="en-US"/>
          </a:p>
        </p:txBody>
      </p:sp>
    </p:spTree>
    <p:extLst>
      <p:ext uri="{BB962C8B-B14F-4D97-AF65-F5344CB8AC3E}">
        <p14:creationId xmlns:p14="http://schemas.microsoft.com/office/powerpoint/2010/main" val="3442584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A7E7301-189C-4EBA-84EC-4A0BF7CF4A5A}" type="slidenum">
              <a:rPr lang="zh-CN" altLang="en-US" smtClean="0"/>
              <a:t>28</a:t>
            </a:fld>
            <a:endParaRPr lang="zh-CN" altLang="en-US"/>
          </a:p>
        </p:txBody>
      </p:sp>
    </p:spTree>
    <p:extLst>
      <p:ext uri="{BB962C8B-B14F-4D97-AF65-F5344CB8AC3E}">
        <p14:creationId xmlns:p14="http://schemas.microsoft.com/office/powerpoint/2010/main" val="2950372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sz="1050" dirty="0" smtClean="0"/>
              <a:t>Image</a:t>
            </a:r>
            <a:r>
              <a:rPr lang="en-US" altLang="zh-CN" sz="1050" baseline="0" dirty="0" smtClean="0"/>
              <a:t> </a:t>
            </a:r>
            <a:r>
              <a:rPr lang="en-US" altLang="zh-CN" sz="1050" baseline="0" dirty="0" err="1" smtClean="0"/>
              <a:t>vectorization</a:t>
            </a:r>
            <a:r>
              <a:rPr lang="en-US" altLang="zh-CN" sz="1050" baseline="0" dirty="0" smtClean="0"/>
              <a:t> in application</a:t>
            </a:r>
          </a:p>
          <a:p>
            <a:endParaRPr lang="en-US" altLang="zh-CN" sz="1050" baseline="0" dirty="0" smtClean="0"/>
          </a:p>
          <a:p>
            <a:r>
              <a:rPr lang="en-US" altLang="zh-CN" sz="1050" baseline="0" dirty="0" smtClean="0"/>
              <a:t>Specifically, here we list three typical applications.</a:t>
            </a:r>
          </a:p>
          <a:p>
            <a:r>
              <a:rPr lang="en-US" altLang="zh-CN" sz="1050" baseline="0" dirty="0" smtClean="0"/>
              <a:t>Traditionally, cartoons are drawn by the artists frame by frame, which is labor intensive. Nowadays, only the key frames need to be drawn, and then converted into vector form. The in-betweens are generated by shape matching and interpolation automatically.</a:t>
            </a:r>
          </a:p>
          <a:p>
            <a:r>
              <a:rPr lang="en-US" altLang="zh-CN" sz="1050" baseline="0" dirty="0" smtClean="0"/>
              <a:t>The second: SFS is a technique of estimating 3d shape of an object from its </a:t>
            </a:r>
            <a:r>
              <a:rPr lang="en-US" altLang="zh-CN" sz="1050" baseline="0" dirty="0" err="1" smtClean="0"/>
              <a:t>sil</a:t>
            </a:r>
            <a:r>
              <a:rPr lang="en-US" altLang="zh-CN" sz="1050" baseline="0" dirty="0" smtClean="0"/>
              <a:t> images. One famous algorithm is the visual hull. The 3D shape is computed by intersecting the visual cones from different viewpoints. The silhouette in the computing is in its vector from.</a:t>
            </a:r>
          </a:p>
          <a:p>
            <a:r>
              <a:rPr lang="en-US" altLang="zh-CN" sz="1050" baseline="0" dirty="0" smtClean="0"/>
              <a:t>The third:  Document image processing tends to convert the text on image into features that the computer can recognize. These features include skeleton and contour.</a:t>
            </a:r>
            <a:endParaRPr lang="zh-CN" altLang="en-US" sz="1050" dirty="0"/>
          </a:p>
        </p:txBody>
      </p:sp>
      <p:sp>
        <p:nvSpPr>
          <p:cNvPr id="4" name="灯片编号占位符 3"/>
          <p:cNvSpPr>
            <a:spLocks noGrp="1"/>
          </p:cNvSpPr>
          <p:nvPr>
            <p:ph type="sldNum" sz="quarter" idx="10"/>
          </p:nvPr>
        </p:nvSpPr>
        <p:spPr/>
        <p:txBody>
          <a:bodyPr/>
          <a:lstStyle/>
          <a:p>
            <a:fld id="{DA7E7301-189C-4EBA-84EC-4A0BF7CF4A5A}" type="slidenum">
              <a:rPr lang="zh-CN" altLang="en-US" smtClean="0"/>
              <a:t>3</a:t>
            </a:fld>
            <a:endParaRPr lang="zh-CN" altLang="en-US"/>
          </a:p>
        </p:txBody>
      </p:sp>
    </p:spTree>
    <p:extLst>
      <p:ext uri="{BB962C8B-B14F-4D97-AF65-F5344CB8AC3E}">
        <p14:creationId xmlns:p14="http://schemas.microsoft.com/office/powerpoint/2010/main" val="2911391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most straightforward</a:t>
            </a:r>
            <a:r>
              <a:rPr lang="en-US" altLang="zh-CN" baseline="0" dirty="0" smtClean="0"/>
              <a:t> motivation of this work is the SFS. AS I have just mentioned, in SFS computing, the visual cones are composed of viewing rays emanating from the camera center and passing though the silhouette from each viewpoint. To improve the efficiency, the silhouettes are approximated by line segments instead of pixels. And the conversion from pixels to line segments is originally a </a:t>
            </a:r>
            <a:r>
              <a:rPr lang="en-US" altLang="zh-CN" baseline="0" dirty="0" err="1" smtClean="0"/>
              <a:t>vectorization</a:t>
            </a:r>
            <a:r>
              <a:rPr lang="en-US" altLang="zh-CN" baseline="0" dirty="0" smtClean="0"/>
              <a:t> problem. </a:t>
            </a:r>
            <a:endParaRPr lang="zh-CN" altLang="en-US" dirty="0"/>
          </a:p>
        </p:txBody>
      </p:sp>
      <p:sp>
        <p:nvSpPr>
          <p:cNvPr id="4" name="灯片编号占位符 3"/>
          <p:cNvSpPr>
            <a:spLocks noGrp="1"/>
          </p:cNvSpPr>
          <p:nvPr>
            <p:ph type="sldNum" sz="quarter" idx="10"/>
          </p:nvPr>
        </p:nvSpPr>
        <p:spPr/>
        <p:txBody>
          <a:bodyPr/>
          <a:lstStyle/>
          <a:p>
            <a:fld id="{DA7E7301-189C-4EBA-84EC-4A0BF7CF4A5A}" type="slidenum">
              <a:rPr lang="zh-CN" altLang="en-US" smtClean="0"/>
              <a:t>4</a:t>
            </a:fld>
            <a:endParaRPr lang="zh-CN" altLang="en-US"/>
          </a:p>
        </p:txBody>
      </p:sp>
    </p:spTree>
    <p:extLst>
      <p:ext uri="{BB962C8B-B14F-4D97-AF65-F5344CB8AC3E}">
        <p14:creationId xmlns:p14="http://schemas.microsoft.com/office/powerpoint/2010/main" val="825845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To achieve dynamic </a:t>
            </a:r>
            <a:r>
              <a:rPr lang="en-US" altLang="zh-CN" baseline="0" dirty="0" err="1" smtClean="0"/>
              <a:t>vh</a:t>
            </a:r>
            <a:r>
              <a:rPr lang="en-US" altLang="zh-CN" baseline="0" dirty="0" smtClean="0"/>
              <a:t> performance, the </a:t>
            </a:r>
            <a:r>
              <a:rPr lang="en-US" altLang="zh-CN" baseline="0" dirty="0" err="1" smtClean="0"/>
              <a:t>vectorization</a:t>
            </a:r>
            <a:r>
              <a:rPr lang="en-US" altLang="zh-CN" baseline="0" dirty="0" smtClean="0"/>
              <a:t> should be accelerated. We adopt graphics hardware to do the acceleration.</a:t>
            </a:r>
            <a:endParaRPr lang="zh-CN" altLang="en-US" dirty="0"/>
          </a:p>
        </p:txBody>
      </p:sp>
      <p:sp>
        <p:nvSpPr>
          <p:cNvPr id="4" name="灯片编号占位符 3"/>
          <p:cNvSpPr>
            <a:spLocks noGrp="1"/>
          </p:cNvSpPr>
          <p:nvPr>
            <p:ph type="sldNum" sz="quarter" idx="10"/>
          </p:nvPr>
        </p:nvSpPr>
        <p:spPr/>
        <p:txBody>
          <a:bodyPr/>
          <a:lstStyle/>
          <a:p>
            <a:fld id="{DA7E7301-189C-4EBA-84EC-4A0BF7CF4A5A}" type="slidenum">
              <a:rPr lang="zh-CN" altLang="en-US" smtClean="0"/>
              <a:t>6</a:t>
            </a:fld>
            <a:endParaRPr lang="zh-CN" altLang="en-US"/>
          </a:p>
        </p:txBody>
      </p:sp>
    </p:spTree>
    <p:extLst>
      <p:ext uri="{BB962C8B-B14F-4D97-AF65-F5344CB8AC3E}">
        <p14:creationId xmlns:p14="http://schemas.microsoft.com/office/powerpoint/2010/main" val="1621495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Vectorization</a:t>
            </a:r>
            <a:r>
              <a:rPr lang="en-US" altLang="zh-CN" dirty="0" smtClean="0"/>
              <a:t> is</a:t>
            </a:r>
            <a:r>
              <a:rPr lang="en-US" altLang="zh-CN" baseline="0" dirty="0" smtClean="0"/>
              <a:t> a longstanding hot topic in computer graphics. Here we </a:t>
            </a:r>
            <a:r>
              <a:rPr lang="en-US" altLang="zh-CN" baseline="0" dirty="0" err="1" smtClean="0"/>
              <a:t>summerize</a:t>
            </a:r>
            <a:r>
              <a:rPr lang="en-US" altLang="zh-CN" baseline="0" dirty="0" smtClean="0"/>
              <a:t> the </a:t>
            </a:r>
            <a:r>
              <a:rPr lang="en-US" altLang="zh-CN" baseline="0" dirty="0" err="1" smtClean="0"/>
              <a:t>vectorization</a:t>
            </a:r>
            <a:r>
              <a:rPr lang="en-US" altLang="zh-CN" baseline="0" dirty="0" smtClean="0"/>
              <a:t> technique into two </a:t>
            </a:r>
            <a:r>
              <a:rPr lang="en-US" altLang="zh-CN" baseline="0" dirty="0" err="1" smtClean="0"/>
              <a:t>catogaries</a:t>
            </a:r>
            <a:r>
              <a:rPr lang="en-US" altLang="zh-CN" baseline="0" dirty="0" smtClean="0"/>
              <a:t>:  Crude </a:t>
            </a:r>
            <a:r>
              <a:rPr lang="en-US" altLang="zh-CN" baseline="0" dirty="0" err="1" smtClean="0"/>
              <a:t>vect</a:t>
            </a:r>
            <a:r>
              <a:rPr lang="en-US" altLang="zh-CN" baseline="0" dirty="0" smtClean="0"/>
              <a:t> on gray images&amp; advanced </a:t>
            </a:r>
            <a:r>
              <a:rPr lang="en-US" altLang="zh-CN" baseline="0" dirty="0" err="1" smtClean="0"/>
              <a:t>vect</a:t>
            </a:r>
            <a:r>
              <a:rPr lang="en-US" altLang="zh-CN" baseline="0" dirty="0" smtClean="0"/>
              <a:t> on color images.</a:t>
            </a:r>
          </a:p>
          <a:p>
            <a:r>
              <a:rPr lang="en-US" altLang="zh-CN" baseline="0" dirty="0" smtClean="0"/>
              <a:t>The former tends to represent the raster image with primary geometry primitives like lines, polygons.  Crude </a:t>
            </a:r>
            <a:r>
              <a:rPr lang="en-US" altLang="zh-CN" baseline="0" dirty="0" err="1" smtClean="0"/>
              <a:t>vectorization</a:t>
            </a:r>
            <a:r>
              <a:rPr lang="en-US" altLang="zh-CN" baseline="0" dirty="0" smtClean="0"/>
              <a:t> is often divided into two classes: Thinning based &amp; </a:t>
            </a:r>
            <a:r>
              <a:rPr lang="en-US" altLang="zh-CN" baseline="0" dirty="0" err="1" smtClean="0"/>
              <a:t>nonthinning</a:t>
            </a:r>
            <a:r>
              <a:rPr lang="en-US" altLang="zh-CN" baseline="0" dirty="0" smtClean="0"/>
              <a:t> based.</a:t>
            </a:r>
          </a:p>
          <a:p>
            <a:r>
              <a:rPr lang="en-US" altLang="zh-CN" baseline="0" dirty="0" smtClean="0"/>
              <a:t>Thinning based methods erosion the original image </a:t>
            </a:r>
            <a:r>
              <a:rPr lang="en-US" altLang="zh-CN" baseline="0" dirty="0" err="1" smtClean="0"/>
              <a:t>iterarively</a:t>
            </a:r>
            <a:r>
              <a:rPr lang="en-US" altLang="zh-CN" baseline="0" dirty="0" smtClean="0"/>
              <a:t> until a skeleton is left. Obviously, the width information of the character is lost as shown in this example.</a:t>
            </a:r>
          </a:p>
          <a:p>
            <a:r>
              <a:rPr lang="en-US" altLang="zh-CN" baseline="0" dirty="0" err="1" smtClean="0"/>
              <a:t>Nonthinning</a:t>
            </a:r>
            <a:r>
              <a:rPr lang="en-US" altLang="zh-CN" baseline="0" dirty="0" smtClean="0"/>
              <a:t> based methods represent the image with contours.</a:t>
            </a:r>
            <a:endParaRPr lang="zh-CN" altLang="en-US" dirty="0"/>
          </a:p>
        </p:txBody>
      </p:sp>
      <p:sp>
        <p:nvSpPr>
          <p:cNvPr id="4" name="灯片编号占位符 3"/>
          <p:cNvSpPr>
            <a:spLocks noGrp="1"/>
          </p:cNvSpPr>
          <p:nvPr>
            <p:ph type="sldNum" sz="quarter" idx="10"/>
          </p:nvPr>
        </p:nvSpPr>
        <p:spPr/>
        <p:txBody>
          <a:bodyPr/>
          <a:lstStyle/>
          <a:p>
            <a:fld id="{DA7E7301-189C-4EBA-84EC-4A0BF7CF4A5A}" type="slidenum">
              <a:rPr lang="zh-CN" altLang="en-US" smtClean="0"/>
              <a:t>7</a:t>
            </a:fld>
            <a:endParaRPr lang="zh-CN" altLang="en-US"/>
          </a:p>
        </p:txBody>
      </p:sp>
    </p:spTree>
    <p:extLst>
      <p:ext uri="{BB962C8B-B14F-4D97-AF65-F5344CB8AC3E}">
        <p14:creationId xmlns:p14="http://schemas.microsoft.com/office/powerpoint/2010/main" val="2920436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For advanced </a:t>
            </a:r>
            <a:r>
              <a:rPr lang="en-US" altLang="zh-CN" dirty="0" err="1" smtClean="0"/>
              <a:t>vectorization</a:t>
            </a:r>
            <a:r>
              <a:rPr lang="en-US" altLang="zh-CN" dirty="0" smtClean="0"/>
              <a:t>,</a:t>
            </a:r>
            <a:r>
              <a:rPr lang="en-US" altLang="zh-CN" baseline="0" dirty="0" smtClean="0"/>
              <a:t> these methods want to represent both the sharp and smooth features in the original image with compact geometry primitives.</a:t>
            </a:r>
          </a:p>
          <a:p>
            <a:r>
              <a:rPr lang="en-US" altLang="zh-CN" baseline="0" dirty="0" smtClean="0"/>
              <a:t>There are three commonly used primitives: triangle mesh, diffusion curve and gradient mesh.</a:t>
            </a:r>
          </a:p>
          <a:p>
            <a:r>
              <a:rPr lang="en-US" altLang="zh-CN" baseline="0" dirty="0" smtClean="0"/>
              <a:t>Triangle mesh based methods first sample important points on the raster image, then triangulate the image based on these points. The color information is stored on the triangle vertex.</a:t>
            </a:r>
          </a:p>
          <a:p>
            <a:r>
              <a:rPr lang="en-US" altLang="zh-CN" baseline="0" dirty="0" smtClean="0"/>
              <a:t>Diffusion curve based methods first detect the edges exist in the raster image, which are then converted into diffusion curves. The color information is stored on these curves.</a:t>
            </a:r>
          </a:p>
          <a:p>
            <a:r>
              <a:rPr lang="en-US" altLang="zh-CN" baseline="0" dirty="0" smtClean="0"/>
              <a:t>Gradient mesh based methods first generate the gradient mesh based on the texture of the raster image, and some of them need human interaction.</a:t>
            </a:r>
            <a:endParaRPr lang="zh-CN" altLang="en-US" dirty="0"/>
          </a:p>
        </p:txBody>
      </p:sp>
      <p:sp>
        <p:nvSpPr>
          <p:cNvPr id="4" name="灯片编号占位符 3"/>
          <p:cNvSpPr>
            <a:spLocks noGrp="1"/>
          </p:cNvSpPr>
          <p:nvPr>
            <p:ph type="sldNum" sz="quarter" idx="10"/>
          </p:nvPr>
        </p:nvSpPr>
        <p:spPr/>
        <p:txBody>
          <a:bodyPr/>
          <a:lstStyle/>
          <a:p>
            <a:fld id="{DA7E7301-189C-4EBA-84EC-4A0BF7CF4A5A}" type="slidenum">
              <a:rPr lang="zh-CN" altLang="en-US" smtClean="0"/>
              <a:t>8</a:t>
            </a:fld>
            <a:endParaRPr lang="zh-CN" altLang="en-US"/>
          </a:p>
        </p:txBody>
      </p:sp>
    </p:spTree>
    <p:extLst>
      <p:ext uri="{BB962C8B-B14F-4D97-AF65-F5344CB8AC3E}">
        <p14:creationId xmlns:p14="http://schemas.microsoft.com/office/powerpoint/2010/main" val="3910025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Graphics</a:t>
            </a:r>
            <a:r>
              <a:rPr lang="en-US" altLang="zh-CN" baseline="0" dirty="0" smtClean="0"/>
              <a:t> hardware is widely used in </a:t>
            </a:r>
            <a:r>
              <a:rPr lang="en-US" altLang="zh-CN" baseline="0" dirty="0" err="1" smtClean="0"/>
              <a:t>vectorization</a:t>
            </a:r>
            <a:r>
              <a:rPr lang="en-US" altLang="zh-CN" baseline="0" dirty="0" smtClean="0"/>
              <a:t> and its related applications. For SFS, GPU is adopted to do the </a:t>
            </a:r>
            <a:r>
              <a:rPr lang="en-US" altLang="zh-CN" baseline="0" dirty="0" err="1" smtClean="0"/>
              <a:t>vh</a:t>
            </a:r>
            <a:r>
              <a:rPr lang="en-US" altLang="zh-CN" baseline="0" dirty="0" smtClean="0"/>
              <a:t> computation. But when the VH is dynamic, the silhouette </a:t>
            </a:r>
            <a:r>
              <a:rPr lang="en-US" altLang="zh-CN" baseline="0" dirty="0" err="1" smtClean="0"/>
              <a:t>vectorization</a:t>
            </a:r>
            <a:r>
              <a:rPr lang="en-US" altLang="zh-CN" baseline="0" dirty="0" smtClean="0"/>
              <a:t> can not keep in pace with </a:t>
            </a:r>
            <a:r>
              <a:rPr lang="en-US" altLang="zh-CN" baseline="0" dirty="0" err="1" smtClean="0"/>
              <a:t>vh</a:t>
            </a:r>
            <a:r>
              <a:rPr lang="en-US" altLang="zh-CN" baseline="0" dirty="0" smtClean="0"/>
              <a:t> rendering so that it should be accelerated.</a:t>
            </a:r>
          </a:p>
          <a:p>
            <a:r>
              <a:rPr lang="en-US" altLang="zh-CN" baseline="0" dirty="0" smtClean="0"/>
              <a:t>There are also several researches on </a:t>
            </a:r>
            <a:r>
              <a:rPr lang="en-US" altLang="zh-CN" baseline="0" dirty="0" err="1" smtClean="0"/>
              <a:t>vectorized</a:t>
            </a:r>
            <a:r>
              <a:rPr lang="en-US" altLang="zh-CN" baseline="0" dirty="0" smtClean="0"/>
              <a:t> image rendering, but not for </a:t>
            </a:r>
            <a:r>
              <a:rPr lang="en-US" altLang="zh-CN" baseline="0" dirty="0" err="1" smtClean="0"/>
              <a:t>vectorization</a:t>
            </a:r>
            <a:r>
              <a:rPr lang="en-US" altLang="zh-CN" baseline="0" dirty="0" smtClean="0"/>
              <a:t> problem.</a:t>
            </a:r>
            <a:endParaRPr lang="zh-CN" altLang="en-US" dirty="0"/>
          </a:p>
        </p:txBody>
      </p:sp>
      <p:sp>
        <p:nvSpPr>
          <p:cNvPr id="4" name="灯片编号占位符 3"/>
          <p:cNvSpPr>
            <a:spLocks noGrp="1"/>
          </p:cNvSpPr>
          <p:nvPr>
            <p:ph type="sldNum" sz="quarter" idx="10"/>
          </p:nvPr>
        </p:nvSpPr>
        <p:spPr/>
        <p:txBody>
          <a:bodyPr/>
          <a:lstStyle/>
          <a:p>
            <a:fld id="{DA7E7301-189C-4EBA-84EC-4A0BF7CF4A5A}" type="slidenum">
              <a:rPr lang="zh-CN" altLang="en-US" smtClean="0"/>
              <a:t>9</a:t>
            </a:fld>
            <a:endParaRPr lang="zh-CN" altLang="en-US"/>
          </a:p>
        </p:txBody>
      </p:sp>
    </p:spTree>
    <p:extLst>
      <p:ext uri="{BB962C8B-B14F-4D97-AF65-F5344CB8AC3E}">
        <p14:creationId xmlns:p14="http://schemas.microsoft.com/office/powerpoint/2010/main" val="2654984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a:t>
            </a:r>
            <a:r>
              <a:rPr lang="en-US" altLang="zh-CN" baseline="0" dirty="0" smtClean="0"/>
              <a:t> is the overview of our method, with an input raster image, we first segment it into different parts and convert to binary silhouettes. In this example, we </a:t>
            </a:r>
            <a:r>
              <a:rPr lang="en-US" altLang="zh-CN" baseline="0" dirty="0" err="1" smtClean="0"/>
              <a:t>binarize</a:t>
            </a:r>
            <a:r>
              <a:rPr lang="en-US" altLang="zh-CN" baseline="0" dirty="0" smtClean="0"/>
              <a:t> the input image by </a:t>
            </a:r>
            <a:r>
              <a:rPr lang="en-US" altLang="zh-CN" baseline="0" dirty="0" err="1" smtClean="0"/>
              <a:t>thresholding</a:t>
            </a:r>
            <a:r>
              <a:rPr lang="en-US" altLang="zh-CN" baseline="0" dirty="0" smtClean="0"/>
              <a:t>. Then all these silhouette images are loaded into GPU to do the </a:t>
            </a:r>
            <a:r>
              <a:rPr lang="en-US" altLang="zh-CN" baseline="0" dirty="0" err="1" smtClean="0"/>
              <a:t>vectorization</a:t>
            </a:r>
            <a:r>
              <a:rPr lang="en-US" altLang="zh-CN" baseline="0" dirty="0" smtClean="0"/>
              <a:t> using our algorithm.</a:t>
            </a:r>
          </a:p>
          <a:p>
            <a:r>
              <a:rPr lang="en-US" altLang="zh-CN" baseline="0" dirty="0" smtClean="0"/>
              <a:t>Finally, we get the </a:t>
            </a:r>
            <a:r>
              <a:rPr lang="en-US" altLang="zh-CN" baseline="0" dirty="0" err="1" smtClean="0"/>
              <a:t>vectorization</a:t>
            </a:r>
            <a:r>
              <a:rPr lang="en-US" altLang="zh-CN" baseline="0" dirty="0" smtClean="0"/>
              <a:t> result, with silhouettes represented by line </a:t>
            </a:r>
            <a:r>
              <a:rPr lang="en-US" altLang="zh-CN" baseline="0" dirty="0" err="1" smtClean="0"/>
              <a:t>semgents</a:t>
            </a:r>
            <a:r>
              <a:rPr lang="en-US" altLang="zh-CN" baseline="0" dirty="0" smtClean="0"/>
              <a:t>.</a:t>
            </a:r>
            <a:endParaRPr lang="zh-CN" altLang="en-US" dirty="0"/>
          </a:p>
        </p:txBody>
      </p:sp>
      <p:sp>
        <p:nvSpPr>
          <p:cNvPr id="4" name="灯片编号占位符 3"/>
          <p:cNvSpPr>
            <a:spLocks noGrp="1"/>
          </p:cNvSpPr>
          <p:nvPr>
            <p:ph type="sldNum" sz="quarter" idx="10"/>
          </p:nvPr>
        </p:nvSpPr>
        <p:spPr/>
        <p:txBody>
          <a:bodyPr/>
          <a:lstStyle/>
          <a:p>
            <a:fld id="{DA7E7301-189C-4EBA-84EC-4A0BF7CF4A5A}" type="slidenum">
              <a:rPr lang="zh-CN" altLang="en-US" smtClean="0"/>
              <a:t>10</a:t>
            </a:fld>
            <a:endParaRPr lang="zh-CN" altLang="en-US"/>
          </a:p>
        </p:txBody>
      </p:sp>
    </p:spTree>
    <p:extLst>
      <p:ext uri="{BB962C8B-B14F-4D97-AF65-F5344CB8AC3E}">
        <p14:creationId xmlns:p14="http://schemas.microsoft.com/office/powerpoint/2010/main" val="2814150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94F890F2-D439-4C5E-ABE9-3908FCF23377}" type="datetimeFigureOut">
              <a:rPr lang="zh-CN" altLang="en-US" smtClean="0"/>
              <a:t>2016/4/29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D697D4C-8292-400F-9814-100522121C26}" type="slidenum">
              <a:rPr lang="zh-CN" altLang="en-US" smtClean="0"/>
              <a:t>‹#›</a:t>
            </a:fld>
            <a:endParaRPr lang="zh-CN" altLang="en-US"/>
          </a:p>
        </p:txBody>
      </p:sp>
    </p:spTree>
    <p:extLst>
      <p:ext uri="{BB962C8B-B14F-4D97-AF65-F5344CB8AC3E}">
        <p14:creationId xmlns:p14="http://schemas.microsoft.com/office/powerpoint/2010/main" val="413703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94F890F2-D439-4C5E-ABE9-3908FCF23377}" type="datetimeFigureOut">
              <a:rPr lang="zh-CN" altLang="en-US" smtClean="0"/>
              <a:t>2016/4/29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D697D4C-8292-400F-9814-100522121C26}" type="slidenum">
              <a:rPr lang="zh-CN" altLang="en-US" smtClean="0"/>
              <a:t>‹#›</a:t>
            </a:fld>
            <a:endParaRPr lang="zh-CN" altLang="en-US"/>
          </a:p>
        </p:txBody>
      </p:sp>
    </p:spTree>
    <p:extLst>
      <p:ext uri="{BB962C8B-B14F-4D97-AF65-F5344CB8AC3E}">
        <p14:creationId xmlns:p14="http://schemas.microsoft.com/office/powerpoint/2010/main" val="4086179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94F890F2-D439-4C5E-ABE9-3908FCF23377}" type="datetimeFigureOut">
              <a:rPr lang="zh-CN" altLang="en-US" smtClean="0"/>
              <a:t>2016/4/29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D697D4C-8292-400F-9814-100522121C26}" type="slidenum">
              <a:rPr lang="zh-CN" altLang="en-US" smtClean="0"/>
              <a:t>‹#›</a:t>
            </a:fld>
            <a:endParaRPr lang="zh-CN" altLang="en-US"/>
          </a:p>
        </p:txBody>
      </p:sp>
    </p:spTree>
    <p:extLst>
      <p:ext uri="{BB962C8B-B14F-4D97-AF65-F5344CB8AC3E}">
        <p14:creationId xmlns:p14="http://schemas.microsoft.com/office/powerpoint/2010/main" val="2684477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94F890F2-D439-4C5E-ABE9-3908FCF23377}" type="datetimeFigureOut">
              <a:rPr lang="zh-CN" altLang="en-US" smtClean="0"/>
              <a:t>2016/4/29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D697D4C-8292-400F-9814-100522121C26}" type="slidenum">
              <a:rPr lang="zh-CN" altLang="en-US" smtClean="0"/>
              <a:t>‹#›</a:t>
            </a:fld>
            <a:endParaRPr lang="zh-CN" altLang="en-US"/>
          </a:p>
        </p:txBody>
      </p:sp>
    </p:spTree>
    <p:extLst>
      <p:ext uri="{BB962C8B-B14F-4D97-AF65-F5344CB8AC3E}">
        <p14:creationId xmlns:p14="http://schemas.microsoft.com/office/powerpoint/2010/main" val="2936931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94F890F2-D439-4C5E-ABE9-3908FCF23377}" type="datetimeFigureOut">
              <a:rPr lang="zh-CN" altLang="en-US" smtClean="0"/>
              <a:t>2016/4/29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D697D4C-8292-400F-9814-100522121C26}" type="slidenum">
              <a:rPr lang="zh-CN" altLang="en-US" smtClean="0"/>
              <a:t>‹#›</a:t>
            </a:fld>
            <a:endParaRPr lang="zh-CN" altLang="en-US"/>
          </a:p>
        </p:txBody>
      </p:sp>
    </p:spTree>
    <p:extLst>
      <p:ext uri="{BB962C8B-B14F-4D97-AF65-F5344CB8AC3E}">
        <p14:creationId xmlns:p14="http://schemas.microsoft.com/office/powerpoint/2010/main" val="15212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94F890F2-D439-4C5E-ABE9-3908FCF23377}" type="datetimeFigureOut">
              <a:rPr lang="zh-CN" altLang="en-US" smtClean="0"/>
              <a:t>2016/4/29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D697D4C-8292-400F-9814-100522121C26}" type="slidenum">
              <a:rPr lang="zh-CN" altLang="en-US" smtClean="0"/>
              <a:t>‹#›</a:t>
            </a:fld>
            <a:endParaRPr lang="zh-CN" altLang="en-US"/>
          </a:p>
        </p:txBody>
      </p:sp>
    </p:spTree>
    <p:extLst>
      <p:ext uri="{BB962C8B-B14F-4D97-AF65-F5344CB8AC3E}">
        <p14:creationId xmlns:p14="http://schemas.microsoft.com/office/powerpoint/2010/main" val="2493933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94F890F2-D439-4C5E-ABE9-3908FCF23377}" type="datetimeFigureOut">
              <a:rPr lang="zh-CN" altLang="en-US" smtClean="0"/>
              <a:t>2016/4/29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D697D4C-8292-400F-9814-100522121C26}" type="slidenum">
              <a:rPr lang="zh-CN" altLang="en-US" smtClean="0"/>
              <a:t>‹#›</a:t>
            </a:fld>
            <a:endParaRPr lang="zh-CN" altLang="en-US"/>
          </a:p>
        </p:txBody>
      </p:sp>
    </p:spTree>
    <p:extLst>
      <p:ext uri="{BB962C8B-B14F-4D97-AF65-F5344CB8AC3E}">
        <p14:creationId xmlns:p14="http://schemas.microsoft.com/office/powerpoint/2010/main" val="2854649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94F890F2-D439-4C5E-ABE9-3908FCF23377}" type="datetimeFigureOut">
              <a:rPr lang="zh-CN" altLang="en-US" smtClean="0"/>
              <a:t>2016/4/29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D697D4C-8292-400F-9814-100522121C26}" type="slidenum">
              <a:rPr lang="zh-CN" altLang="en-US" smtClean="0"/>
              <a:t>‹#›</a:t>
            </a:fld>
            <a:endParaRPr lang="zh-CN" altLang="en-US"/>
          </a:p>
        </p:txBody>
      </p:sp>
    </p:spTree>
    <p:extLst>
      <p:ext uri="{BB962C8B-B14F-4D97-AF65-F5344CB8AC3E}">
        <p14:creationId xmlns:p14="http://schemas.microsoft.com/office/powerpoint/2010/main" val="2218818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F890F2-D439-4C5E-ABE9-3908FCF23377}" type="datetimeFigureOut">
              <a:rPr lang="zh-CN" altLang="en-US" smtClean="0"/>
              <a:t>2016/4/29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D697D4C-8292-400F-9814-100522121C26}" type="slidenum">
              <a:rPr lang="zh-CN" altLang="en-US" smtClean="0"/>
              <a:t>‹#›</a:t>
            </a:fld>
            <a:endParaRPr lang="zh-CN" altLang="en-US"/>
          </a:p>
        </p:txBody>
      </p:sp>
    </p:spTree>
    <p:extLst>
      <p:ext uri="{BB962C8B-B14F-4D97-AF65-F5344CB8AC3E}">
        <p14:creationId xmlns:p14="http://schemas.microsoft.com/office/powerpoint/2010/main" val="3296058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94F890F2-D439-4C5E-ABE9-3908FCF23377}" type="datetimeFigureOut">
              <a:rPr lang="zh-CN" altLang="en-US" smtClean="0"/>
              <a:t>2016/4/29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D697D4C-8292-400F-9814-100522121C26}" type="slidenum">
              <a:rPr lang="zh-CN" altLang="en-US" smtClean="0"/>
              <a:t>‹#›</a:t>
            </a:fld>
            <a:endParaRPr lang="zh-CN" altLang="en-US"/>
          </a:p>
        </p:txBody>
      </p:sp>
    </p:spTree>
    <p:extLst>
      <p:ext uri="{BB962C8B-B14F-4D97-AF65-F5344CB8AC3E}">
        <p14:creationId xmlns:p14="http://schemas.microsoft.com/office/powerpoint/2010/main" val="661734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94F890F2-D439-4C5E-ABE9-3908FCF23377}" type="datetimeFigureOut">
              <a:rPr lang="zh-CN" altLang="en-US" smtClean="0"/>
              <a:t>2016/4/29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D697D4C-8292-400F-9814-100522121C26}" type="slidenum">
              <a:rPr lang="zh-CN" altLang="en-US" smtClean="0"/>
              <a:t>‹#›</a:t>
            </a:fld>
            <a:endParaRPr lang="zh-CN" altLang="en-US"/>
          </a:p>
        </p:txBody>
      </p:sp>
    </p:spTree>
    <p:extLst>
      <p:ext uri="{BB962C8B-B14F-4D97-AF65-F5344CB8AC3E}">
        <p14:creationId xmlns:p14="http://schemas.microsoft.com/office/powerpoint/2010/main" val="3570408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F890F2-D439-4C5E-ABE9-3908FCF23377}" type="datetimeFigureOut">
              <a:rPr lang="zh-CN" altLang="en-US" smtClean="0"/>
              <a:t>2016/4/29</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97D4C-8292-400F-9814-100522121C26}" type="slidenum">
              <a:rPr lang="zh-CN" altLang="en-US" smtClean="0"/>
              <a:t>‹#›</a:t>
            </a:fld>
            <a:endParaRPr lang="zh-CN" altLang="en-US"/>
          </a:p>
        </p:txBody>
      </p:sp>
    </p:spTree>
    <p:extLst>
      <p:ext uri="{BB962C8B-B14F-4D97-AF65-F5344CB8AC3E}">
        <p14:creationId xmlns:p14="http://schemas.microsoft.com/office/powerpoint/2010/main" val="2510199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9.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8" Type="http://schemas.openxmlformats.org/officeDocument/2006/relationships/image" Target="../media/image260.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notesSlide" Target="../notesSlides/notesSlide11.xml"/><Relationship Id="rId21" Type="http://schemas.openxmlformats.org/officeDocument/2006/relationships/image" Target="../media/image39.png"/><Relationship Id="rId7" Type="http://schemas.openxmlformats.org/officeDocument/2006/relationships/image" Target="../media/image250.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slideLayout" Target="../slideLayouts/slideLayout2.xml"/><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tags" Target="../tags/tag8.xml"/><Relationship Id="rId6" Type="http://schemas.openxmlformats.org/officeDocument/2006/relationships/image" Target="../media/image240.png"/><Relationship Id="rId11" Type="http://schemas.openxmlformats.org/officeDocument/2006/relationships/image" Target="../media/image29.png"/><Relationship Id="rId5" Type="http://schemas.openxmlformats.org/officeDocument/2006/relationships/image" Target="../media/image230.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0.png"/><Relationship Id="rId9" Type="http://schemas.openxmlformats.org/officeDocument/2006/relationships/image" Target="../media/image270.png"/><Relationship Id="rId1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18" Type="http://schemas.openxmlformats.org/officeDocument/2006/relationships/image" Target="../media/image54.png"/><Relationship Id="rId26" Type="http://schemas.openxmlformats.org/officeDocument/2006/relationships/image" Target="../media/image62.png"/><Relationship Id="rId3" Type="http://schemas.openxmlformats.org/officeDocument/2006/relationships/notesSlide" Target="../notesSlides/notesSlide13.xml"/><Relationship Id="rId21" Type="http://schemas.openxmlformats.org/officeDocument/2006/relationships/image" Target="../media/image57.png"/><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53.png"/><Relationship Id="rId25" Type="http://schemas.openxmlformats.org/officeDocument/2006/relationships/image" Target="../media/image61.png"/><Relationship Id="rId2" Type="http://schemas.openxmlformats.org/officeDocument/2006/relationships/slideLayout" Target="../slideLayouts/slideLayout2.xml"/><Relationship Id="rId16" Type="http://schemas.openxmlformats.org/officeDocument/2006/relationships/image" Target="../media/image52.png"/><Relationship Id="rId20" Type="http://schemas.openxmlformats.org/officeDocument/2006/relationships/image" Target="../media/image56.png"/><Relationship Id="rId29" Type="http://schemas.openxmlformats.org/officeDocument/2006/relationships/image" Target="../media/image65.png"/><Relationship Id="rId1" Type="http://schemas.openxmlformats.org/officeDocument/2006/relationships/tags" Target="../tags/tag10.xml"/><Relationship Id="rId6" Type="http://schemas.openxmlformats.org/officeDocument/2006/relationships/image" Target="../media/image42.png"/><Relationship Id="rId11" Type="http://schemas.openxmlformats.org/officeDocument/2006/relationships/image" Target="../media/image47.png"/><Relationship Id="rId24" Type="http://schemas.openxmlformats.org/officeDocument/2006/relationships/image" Target="../media/image60.png"/><Relationship Id="rId5" Type="http://schemas.openxmlformats.org/officeDocument/2006/relationships/image" Target="../media/image41.png"/><Relationship Id="rId15" Type="http://schemas.openxmlformats.org/officeDocument/2006/relationships/image" Target="../media/image51.png"/><Relationship Id="rId23" Type="http://schemas.openxmlformats.org/officeDocument/2006/relationships/image" Target="../media/image59.png"/><Relationship Id="rId28" Type="http://schemas.openxmlformats.org/officeDocument/2006/relationships/image" Target="../media/image64.png"/><Relationship Id="rId10" Type="http://schemas.openxmlformats.org/officeDocument/2006/relationships/image" Target="../media/image46.png"/><Relationship Id="rId19" Type="http://schemas.openxmlformats.org/officeDocument/2006/relationships/image" Target="../media/image55.png"/><Relationship Id="rId31" Type="http://schemas.openxmlformats.org/officeDocument/2006/relationships/image" Target="../media/image67.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png"/><Relationship Id="rId22" Type="http://schemas.openxmlformats.org/officeDocument/2006/relationships/image" Target="../media/image58.png"/><Relationship Id="rId27" Type="http://schemas.openxmlformats.org/officeDocument/2006/relationships/image" Target="../media/image63.png"/><Relationship Id="rId30" Type="http://schemas.openxmlformats.org/officeDocument/2006/relationships/image" Target="../media/image66.png"/></Relationships>
</file>

<file path=ppt/slides/_rels/slide15.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18" Type="http://schemas.openxmlformats.org/officeDocument/2006/relationships/image" Target="../media/image81.png"/><Relationship Id="rId3" Type="http://schemas.openxmlformats.org/officeDocument/2006/relationships/notesSlide" Target="../notesSlides/notesSlide14.xml"/><Relationship Id="rId21" Type="http://schemas.openxmlformats.org/officeDocument/2006/relationships/image" Target="../media/image84.png"/><Relationship Id="rId7" Type="http://schemas.openxmlformats.org/officeDocument/2006/relationships/image" Target="../media/image70.png"/><Relationship Id="rId12" Type="http://schemas.openxmlformats.org/officeDocument/2006/relationships/image" Target="../media/image75.png"/><Relationship Id="rId17" Type="http://schemas.openxmlformats.org/officeDocument/2006/relationships/image" Target="../media/image80.png"/><Relationship Id="rId2" Type="http://schemas.openxmlformats.org/officeDocument/2006/relationships/slideLayout" Target="../slideLayouts/slideLayout2.xml"/><Relationship Id="rId16" Type="http://schemas.openxmlformats.org/officeDocument/2006/relationships/image" Target="../media/image79.png"/><Relationship Id="rId20" Type="http://schemas.openxmlformats.org/officeDocument/2006/relationships/image" Target="../media/image83.png"/><Relationship Id="rId1" Type="http://schemas.openxmlformats.org/officeDocument/2006/relationships/tags" Target="../tags/tag11.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5" Type="http://schemas.openxmlformats.org/officeDocument/2006/relationships/image" Target="../media/image78.png"/><Relationship Id="rId10" Type="http://schemas.openxmlformats.org/officeDocument/2006/relationships/image" Target="../media/image73.png"/><Relationship Id="rId19" Type="http://schemas.openxmlformats.org/officeDocument/2006/relationships/image" Target="../media/image82.png"/><Relationship Id="rId4" Type="http://schemas.openxmlformats.org/officeDocument/2006/relationships/image" Target="../media/image670.png"/><Relationship Id="rId9" Type="http://schemas.openxmlformats.org/officeDocument/2006/relationships/image" Target="../media/image72.png"/><Relationship Id="rId14" Type="http://schemas.openxmlformats.org/officeDocument/2006/relationships/image" Target="../media/image7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png"/><Relationship Id="rId18" Type="http://schemas.openxmlformats.org/officeDocument/2006/relationships/image" Target="../media/image100.png"/><Relationship Id="rId26" Type="http://schemas.openxmlformats.org/officeDocument/2006/relationships/image" Target="../media/image108.png"/><Relationship Id="rId3" Type="http://schemas.openxmlformats.org/officeDocument/2006/relationships/image" Target="../media/image85.png"/><Relationship Id="rId21" Type="http://schemas.openxmlformats.org/officeDocument/2006/relationships/image" Target="../media/image103.png"/><Relationship Id="rId7" Type="http://schemas.openxmlformats.org/officeDocument/2006/relationships/image" Target="../media/image89.png"/><Relationship Id="rId12" Type="http://schemas.openxmlformats.org/officeDocument/2006/relationships/image" Target="../media/image94.png"/><Relationship Id="rId17" Type="http://schemas.openxmlformats.org/officeDocument/2006/relationships/image" Target="../media/image99.png"/><Relationship Id="rId25" Type="http://schemas.openxmlformats.org/officeDocument/2006/relationships/image" Target="../media/image107.png"/><Relationship Id="rId2" Type="http://schemas.openxmlformats.org/officeDocument/2006/relationships/notesSlide" Target="../notesSlides/notesSlide16.xml"/><Relationship Id="rId16" Type="http://schemas.openxmlformats.org/officeDocument/2006/relationships/image" Target="../media/image98.png"/><Relationship Id="rId20" Type="http://schemas.openxmlformats.org/officeDocument/2006/relationships/image" Target="../media/image102.png"/><Relationship Id="rId29" Type="http://schemas.openxmlformats.org/officeDocument/2006/relationships/image" Target="../media/image111.png"/><Relationship Id="rId1" Type="http://schemas.openxmlformats.org/officeDocument/2006/relationships/slideLayout" Target="../slideLayouts/slideLayout2.xml"/><Relationship Id="rId6" Type="http://schemas.openxmlformats.org/officeDocument/2006/relationships/image" Target="../media/image88.png"/><Relationship Id="rId11" Type="http://schemas.openxmlformats.org/officeDocument/2006/relationships/image" Target="../media/image93.png"/><Relationship Id="rId24" Type="http://schemas.openxmlformats.org/officeDocument/2006/relationships/image" Target="../media/image106.png"/><Relationship Id="rId5" Type="http://schemas.openxmlformats.org/officeDocument/2006/relationships/image" Target="../media/image87.png"/><Relationship Id="rId15" Type="http://schemas.openxmlformats.org/officeDocument/2006/relationships/image" Target="../media/image97.png"/><Relationship Id="rId23" Type="http://schemas.openxmlformats.org/officeDocument/2006/relationships/image" Target="../media/image105.png"/><Relationship Id="rId28" Type="http://schemas.openxmlformats.org/officeDocument/2006/relationships/image" Target="../media/image110.png"/><Relationship Id="rId10" Type="http://schemas.openxmlformats.org/officeDocument/2006/relationships/image" Target="../media/image92.png"/><Relationship Id="rId19" Type="http://schemas.openxmlformats.org/officeDocument/2006/relationships/image" Target="../media/image101.png"/><Relationship Id="rId4" Type="http://schemas.openxmlformats.org/officeDocument/2006/relationships/image" Target="../media/image86.png"/><Relationship Id="rId9" Type="http://schemas.openxmlformats.org/officeDocument/2006/relationships/image" Target="../media/image91.png"/><Relationship Id="rId14" Type="http://schemas.openxmlformats.org/officeDocument/2006/relationships/image" Target="../media/image96.png"/><Relationship Id="rId22" Type="http://schemas.openxmlformats.org/officeDocument/2006/relationships/image" Target="../media/image104.png"/><Relationship Id="rId27" Type="http://schemas.openxmlformats.org/officeDocument/2006/relationships/image" Target="../media/image109.png"/><Relationship Id="rId30" Type="http://schemas.openxmlformats.org/officeDocument/2006/relationships/image" Target="../media/image11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113.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119.png"/><Relationship Id="rId3" Type="http://schemas.openxmlformats.org/officeDocument/2006/relationships/slideLayout" Target="../slideLayouts/slideLayout2.xml"/><Relationship Id="rId7" Type="http://schemas.openxmlformats.org/officeDocument/2006/relationships/image" Target="../media/image29.wmf"/><Relationship Id="rId12" Type="http://schemas.openxmlformats.org/officeDocument/2006/relationships/image" Target="../media/image118.png"/><Relationship Id="rId17" Type="http://schemas.openxmlformats.org/officeDocument/2006/relationships/image" Target="../media/image123.png"/><Relationship Id="rId2" Type="http://schemas.openxmlformats.org/officeDocument/2006/relationships/video" Target="../media/media1.avi"/><Relationship Id="rId16" Type="http://schemas.openxmlformats.org/officeDocument/2006/relationships/image" Target="../media/image122.png"/><Relationship Id="rId1" Type="http://schemas.microsoft.com/office/2007/relationships/media" Target="../media/media1.avi"/><Relationship Id="rId6" Type="http://schemas.openxmlformats.org/officeDocument/2006/relationships/image" Target="../media/image28.wmf"/><Relationship Id="rId11" Type="http://schemas.openxmlformats.org/officeDocument/2006/relationships/image" Target="../media/image117.png"/><Relationship Id="rId5" Type="http://schemas.openxmlformats.org/officeDocument/2006/relationships/image" Target="../media/image27.wmf"/><Relationship Id="rId15" Type="http://schemas.openxmlformats.org/officeDocument/2006/relationships/image" Target="../media/image121.png"/><Relationship Id="rId10" Type="http://schemas.openxmlformats.org/officeDocument/2006/relationships/image" Target="../media/image116.png"/><Relationship Id="rId4" Type="http://schemas.openxmlformats.org/officeDocument/2006/relationships/notesSlide" Target="../notesSlides/notesSlide20.xml"/><Relationship Id="rId9" Type="http://schemas.openxmlformats.org/officeDocument/2006/relationships/image" Target="../media/image115.png"/><Relationship Id="rId14" Type="http://schemas.openxmlformats.org/officeDocument/2006/relationships/image" Target="../media/image120.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124.wmf"/><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microsoft.com/office/2007/relationships/media" Target="../media/media3.avi"/><Relationship Id="rId7" Type="http://schemas.openxmlformats.org/officeDocument/2006/relationships/image" Target="../media/image126.png"/><Relationship Id="rId2" Type="http://schemas.openxmlformats.org/officeDocument/2006/relationships/video" Target="../media/media2.avi"/><Relationship Id="rId1" Type="http://schemas.microsoft.com/office/2007/relationships/media" Target="../media/media2.avi"/><Relationship Id="rId6" Type="http://schemas.openxmlformats.org/officeDocument/2006/relationships/image" Target="../media/image125.png"/><Relationship Id="rId5" Type="http://schemas.openxmlformats.org/officeDocument/2006/relationships/slideLayout" Target="../slideLayouts/slideLayout2.xml"/><Relationship Id="rId4" Type="http://schemas.openxmlformats.org/officeDocument/2006/relationships/video" Target="../media/media3.avi"/></Relationships>
</file>

<file path=ppt/slides/_rels/slide33.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slideLayout" Target="../slideLayouts/slideLayout4.xml"/><Relationship Id="rId1" Type="http://schemas.openxmlformats.org/officeDocument/2006/relationships/tags" Target="../tags/tag24.xml"/><Relationship Id="rId4" Type="http://schemas.openxmlformats.org/officeDocument/2006/relationships/image" Target="../media/image130.png"/></Relationships>
</file>

<file path=ppt/slides/_rels/slide36.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slideLayout" Target="../slideLayouts/slideLayout4.xml"/><Relationship Id="rId1" Type="http://schemas.openxmlformats.org/officeDocument/2006/relationships/tags" Target="../tags/tag25.xml"/><Relationship Id="rId4" Type="http://schemas.openxmlformats.org/officeDocument/2006/relationships/image" Target="../media/image132.png"/></Relationships>
</file>

<file path=ppt/slides/_rels/slide37.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slideLayout" Target="../slideLayouts/slideLayout4.xml"/><Relationship Id="rId1" Type="http://schemas.openxmlformats.org/officeDocument/2006/relationships/tags" Target="../tags/tag26.xml"/><Relationship Id="rId4" Type="http://schemas.openxmlformats.org/officeDocument/2006/relationships/image" Target="../media/image132.png"/></Relationships>
</file>

<file path=ppt/slides/_rels/slide38.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7.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11.emf"/><Relationship Id="rId10" Type="http://schemas.openxmlformats.org/officeDocument/2006/relationships/image" Target="../media/image15.png"/><Relationship Id="rId4" Type="http://schemas.openxmlformats.org/officeDocument/2006/relationships/oleObject" Target="../embeddings/oleObject1.bin"/><Relationship Id="rId9"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7934" y="156116"/>
            <a:ext cx="1248937" cy="1248937"/>
          </a:xfrm>
          <a:prstGeom prst="rect">
            <a:avLst/>
          </a:prstGeom>
        </p:spPr>
      </p:pic>
      <p:grpSp>
        <p:nvGrpSpPr>
          <p:cNvPr id="6" name="Group 18"/>
          <p:cNvGrpSpPr>
            <a:grpSpLocks/>
          </p:cNvGrpSpPr>
          <p:nvPr/>
        </p:nvGrpSpPr>
        <p:grpSpPr bwMode="auto">
          <a:xfrm>
            <a:off x="830665" y="1829486"/>
            <a:ext cx="7762000" cy="2979738"/>
            <a:chOff x="2228" y="1490"/>
            <a:chExt cx="1327" cy="1877"/>
          </a:xfrm>
        </p:grpSpPr>
        <p:sp>
          <p:nvSpPr>
            <p:cNvPr id="7" name="AutoShape 19"/>
            <p:cNvSpPr>
              <a:spLocks noChangeArrowheads="1"/>
            </p:cNvSpPr>
            <p:nvPr/>
          </p:nvSpPr>
          <p:spPr bwMode="gray">
            <a:xfrm>
              <a:off x="2228" y="1490"/>
              <a:ext cx="1323" cy="1329"/>
            </a:xfrm>
            <a:prstGeom prst="roundRect">
              <a:avLst>
                <a:gd name="adj" fmla="val 17509"/>
              </a:avLst>
            </a:prstGeom>
            <a:gradFill rotWithShape="1">
              <a:gsLst>
                <a:gs pos="0">
                  <a:srgbClr val="34B034"/>
                </a:gs>
                <a:gs pos="100000">
                  <a:srgbClr val="3F8B4A"/>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 name="AutoShape 20"/>
            <p:cNvSpPr>
              <a:spLocks noChangeArrowheads="1"/>
            </p:cNvSpPr>
            <p:nvPr/>
          </p:nvSpPr>
          <p:spPr bwMode="gray">
            <a:xfrm>
              <a:off x="2229" y="1495"/>
              <a:ext cx="1322" cy="1324"/>
            </a:xfrm>
            <a:prstGeom prst="roundRect">
              <a:avLst>
                <a:gd name="adj" fmla="val 16667"/>
              </a:avLst>
            </a:prstGeom>
            <a:solidFill>
              <a:srgbClr val="73E77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 name="AutoShape 21"/>
            <p:cNvSpPr>
              <a:spLocks noChangeArrowheads="1"/>
            </p:cNvSpPr>
            <p:nvPr/>
          </p:nvSpPr>
          <p:spPr bwMode="gray">
            <a:xfrm>
              <a:off x="2240" y="2372"/>
              <a:ext cx="1304" cy="447"/>
            </a:xfrm>
            <a:prstGeom prst="roundRect">
              <a:avLst>
                <a:gd name="adj" fmla="val 50000"/>
              </a:avLst>
            </a:prstGeom>
            <a:gradFill rotWithShape="1">
              <a:gsLst>
                <a:gs pos="0">
                  <a:srgbClr val="73E77E"/>
                </a:gs>
                <a:gs pos="100000">
                  <a:srgbClr val="73E77E">
                    <a:gamma/>
                    <a:tint val="5451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 name="AutoShape 22"/>
            <p:cNvSpPr>
              <a:spLocks noChangeArrowheads="1"/>
            </p:cNvSpPr>
            <p:nvPr/>
          </p:nvSpPr>
          <p:spPr bwMode="gray">
            <a:xfrm>
              <a:off x="2240" y="1509"/>
              <a:ext cx="1304" cy="446"/>
            </a:xfrm>
            <a:prstGeom prst="roundRect">
              <a:avLst>
                <a:gd name="adj" fmla="val 50000"/>
              </a:avLst>
            </a:prstGeom>
            <a:gradFill rotWithShape="1">
              <a:gsLst>
                <a:gs pos="0">
                  <a:srgbClr val="73E77E">
                    <a:gamma/>
                    <a:tint val="33333"/>
                    <a:invGamma/>
                  </a:srgbClr>
                </a:gs>
                <a:gs pos="100000">
                  <a:srgbClr val="73E77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 name="Text Box 29"/>
            <p:cNvSpPr txBox="1">
              <a:spLocks noChangeArrowheads="1"/>
            </p:cNvSpPr>
            <p:nvPr/>
          </p:nvSpPr>
          <p:spPr bwMode="gray">
            <a:xfrm>
              <a:off x="2249" y="1937"/>
              <a:ext cx="1306"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3600" dirty="0">
                  <a:solidFill>
                    <a:prstClr val="black"/>
                  </a:solidFill>
                  <a:latin typeface="Berlin Sans FB" panose="020E0602020502020306" pitchFamily="34" charset="0"/>
                  <a:ea typeface="GungsuhChe" panose="02030609000101010101" pitchFamily="49" charset="-127"/>
                </a:rPr>
                <a:t>Real-time Image </a:t>
              </a:r>
              <a:r>
                <a:rPr lang="en-US" altLang="zh-CN" sz="3600" dirty="0" err="1">
                  <a:solidFill>
                    <a:prstClr val="black"/>
                  </a:solidFill>
                  <a:latin typeface="Berlin Sans FB" panose="020E0602020502020306" pitchFamily="34" charset="0"/>
                  <a:ea typeface="GungsuhChe" panose="02030609000101010101" pitchFamily="49" charset="-127"/>
                </a:rPr>
                <a:t>Vectorization</a:t>
              </a:r>
              <a:r>
                <a:rPr lang="en-US" altLang="zh-CN" sz="3600" dirty="0">
                  <a:solidFill>
                    <a:prstClr val="black"/>
                  </a:solidFill>
                  <a:latin typeface="Berlin Sans FB" panose="020E0602020502020306" pitchFamily="34" charset="0"/>
                  <a:ea typeface="GungsuhChe" panose="02030609000101010101" pitchFamily="49" charset="-127"/>
                </a:rPr>
                <a:t> on GPU</a:t>
              </a:r>
              <a:endParaRPr lang="en-US" altLang="zh-CN" dirty="0">
                <a:ea typeface="宋体" panose="02010600030101010101" pitchFamily="2" charset="-122"/>
              </a:endParaRPr>
            </a:p>
          </p:txBody>
        </p:sp>
        <p:sp>
          <p:nvSpPr>
            <p:cNvPr id="18" name="AutoShape 30"/>
            <p:cNvSpPr>
              <a:spLocks noChangeArrowheads="1"/>
            </p:cNvSpPr>
            <p:nvPr/>
          </p:nvSpPr>
          <p:spPr bwMode="gray">
            <a:xfrm>
              <a:off x="2228" y="2819"/>
              <a:ext cx="1323" cy="548"/>
            </a:xfrm>
            <a:prstGeom prst="roundRect">
              <a:avLst>
                <a:gd name="adj" fmla="val 40389"/>
              </a:avLst>
            </a:prstGeom>
            <a:gradFill rotWithShape="1">
              <a:gsLst>
                <a:gs pos="0">
                  <a:srgbClr val="58A4AE"/>
                </a:gs>
                <a:gs pos="100000">
                  <a:srgbClr val="F1F5FD"/>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 name="AutoShape 31"/>
            <p:cNvSpPr>
              <a:spLocks noChangeArrowheads="1"/>
            </p:cNvSpPr>
            <p:nvPr/>
          </p:nvSpPr>
          <p:spPr bwMode="gray">
            <a:xfrm>
              <a:off x="2236" y="2834"/>
              <a:ext cx="1304" cy="487"/>
            </a:xfrm>
            <a:prstGeom prst="roundRect">
              <a:avLst>
                <a:gd name="adj" fmla="val 50000"/>
              </a:avLst>
            </a:prstGeom>
            <a:gradFill rotWithShape="1">
              <a:gsLst>
                <a:gs pos="0">
                  <a:srgbClr val="72B2BB"/>
                </a:gs>
                <a:gs pos="100000">
                  <a:srgbClr val="F1F5FD"/>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3" name="副标题 2"/>
          <p:cNvSpPr>
            <a:spLocks noGrp="1"/>
          </p:cNvSpPr>
          <p:nvPr>
            <p:ph type="subTitle" idx="1"/>
          </p:nvPr>
        </p:nvSpPr>
        <p:spPr>
          <a:xfrm>
            <a:off x="994445" y="4052771"/>
            <a:ext cx="6858000" cy="1655762"/>
          </a:xfrm>
        </p:spPr>
        <p:txBody>
          <a:bodyPr/>
          <a:lstStyle/>
          <a:p>
            <a:r>
              <a:rPr lang="en-US" altLang="zh-CN" sz="1500" dirty="0" err="1">
                <a:latin typeface="Berlin Sans FB" panose="020E0602020502020306" pitchFamily="34" charset="0"/>
                <a:ea typeface="GungsuhChe" panose="02030609000101010101" pitchFamily="49" charset="-127"/>
              </a:rPr>
              <a:t>Xiaoliang</a:t>
            </a:r>
            <a:r>
              <a:rPr lang="en-US" altLang="zh-CN" sz="1500" dirty="0">
                <a:latin typeface="Berlin Sans FB" panose="020E0602020502020306" pitchFamily="34" charset="0"/>
                <a:ea typeface="GungsuhChe" panose="02030609000101010101" pitchFamily="49" charset="-127"/>
              </a:rPr>
              <a:t> </a:t>
            </a:r>
            <a:r>
              <a:rPr lang="en-US" altLang="zh-CN" sz="1500" dirty="0" err="1">
                <a:latin typeface="Berlin Sans FB" panose="020E0602020502020306" pitchFamily="34" charset="0"/>
                <a:ea typeface="GungsuhChe" panose="02030609000101010101" pitchFamily="49" charset="-127"/>
              </a:rPr>
              <a:t>Xiong</a:t>
            </a:r>
            <a:r>
              <a:rPr lang="en-US" altLang="zh-CN" sz="1500" dirty="0">
                <a:latin typeface="Berlin Sans FB" panose="020E0602020502020306" pitchFamily="34" charset="0"/>
                <a:ea typeface="GungsuhChe" panose="02030609000101010101" pitchFamily="49" charset="-127"/>
              </a:rPr>
              <a:t>,  </a:t>
            </a:r>
            <a:r>
              <a:rPr lang="en-US" altLang="zh-CN" sz="1500" dirty="0" err="1">
                <a:latin typeface="Berlin Sans FB" panose="020E0602020502020306" pitchFamily="34" charset="0"/>
                <a:ea typeface="GungsuhChe" panose="02030609000101010101" pitchFamily="49" charset="-127"/>
              </a:rPr>
              <a:t>Jie</a:t>
            </a:r>
            <a:r>
              <a:rPr lang="en-US" altLang="zh-CN" sz="1500" dirty="0">
                <a:latin typeface="Berlin Sans FB" panose="020E0602020502020306" pitchFamily="34" charset="0"/>
                <a:ea typeface="GungsuhChe" panose="02030609000101010101" pitchFamily="49" charset="-127"/>
              </a:rPr>
              <a:t> Feng,  </a:t>
            </a:r>
            <a:r>
              <a:rPr lang="en-US" altLang="zh-CN" sz="1500" dirty="0" err="1">
                <a:latin typeface="Berlin Sans FB" panose="020E0602020502020306" pitchFamily="34" charset="0"/>
                <a:ea typeface="GungsuhChe" panose="02030609000101010101" pitchFamily="49" charset="-127"/>
              </a:rPr>
              <a:t>Bingfeng</a:t>
            </a:r>
            <a:r>
              <a:rPr lang="en-US" altLang="zh-CN" sz="1500" dirty="0">
                <a:latin typeface="Berlin Sans FB" panose="020E0602020502020306" pitchFamily="34" charset="0"/>
                <a:ea typeface="GungsuhChe" panose="02030609000101010101" pitchFamily="49" charset="-127"/>
              </a:rPr>
              <a:t> </a:t>
            </a:r>
            <a:r>
              <a:rPr lang="en-US" altLang="zh-CN" sz="1500" dirty="0" smtClean="0">
                <a:latin typeface="Berlin Sans FB" panose="020E0602020502020306" pitchFamily="34" charset="0"/>
                <a:ea typeface="GungsuhChe" panose="02030609000101010101" pitchFamily="49" charset="-127"/>
              </a:rPr>
              <a:t>Zhou</a:t>
            </a:r>
          </a:p>
          <a:p>
            <a:r>
              <a:rPr lang="en-US" altLang="zh-CN" sz="1500" dirty="0" smtClean="0">
                <a:latin typeface="Berlin Sans FB" panose="020E0602020502020306" pitchFamily="34" charset="0"/>
                <a:ea typeface="GungsuhChe" panose="02030609000101010101" pitchFamily="49" charset="-127"/>
              </a:rPr>
              <a:t>Institute of Computer Science and Technology, Peking University, China</a:t>
            </a:r>
            <a:endParaRPr lang="zh-CN" altLang="en-US" sz="1500" dirty="0">
              <a:latin typeface="Berlin Sans FB" panose="020E0602020502020306" pitchFamily="34" charset="0"/>
              <a:ea typeface="GungsuhChe" panose="02030609000101010101" pitchFamily="49" charset="-127"/>
            </a:endParaRPr>
          </a:p>
        </p:txBody>
      </p:sp>
    </p:spTree>
    <p:extLst>
      <p:ext uri="{BB962C8B-B14F-4D97-AF65-F5344CB8AC3E}">
        <p14:creationId xmlns:p14="http://schemas.microsoft.com/office/powerpoint/2010/main" val="4014457635"/>
      </p:ext>
    </p:extLst>
  </p:cSld>
  <p:clrMapOvr>
    <a:masterClrMapping/>
  </p:clrMapOvr>
  <mc:AlternateContent xmlns:mc="http://schemas.openxmlformats.org/markup-compatibility/2006" xmlns:p14="http://schemas.microsoft.com/office/powerpoint/2010/main">
    <mc:Choice Requires="p14">
      <p:transition spd="slow" p14:dur="3000" advTm="67966"/>
    </mc:Choice>
    <mc:Fallback xmlns="">
      <p:transition spd="slow" advTm="6796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latin typeface="Berlin Sans FB" panose="020E0602020502020306" pitchFamily="34" charset="0"/>
              </a:rPr>
              <a:t>Overview</a:t>
            </a:r>
            <a:endParaRPr lang="zh-CN" altLang="en-US" dirty="0">
              <a:latin typeface="Berlin Sans FB" panose="020E0602020502020306" pitchFamily="34" charset="0"/>
            </a:endParaRPr>
          </a:p>
        </p:txBody>
      </p:sp>
      <p:pic>
        <p:nvPicPr>
          <p:cNvPr id="145" name="内容占位符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5941" y="1645679"/>
            <a:ext cx="2160000" cy="2160000"/>
          </a:xfrm>
          <a:prstGeom prst="rect">
            <a:avLst/>
          </a:prstGeom>
          <a:ln>
            <a:solidFill>
              <a:schemeClr val="tx1"/>
            </a:solidFill>
          </a:ln>
        </p:spPr>
      </p:pic>
      <p:pic>
        <p:nvPicPr>
          <p:cNvPr id="148" name="图片 1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5071" y="1555438"/>
            <a:ext cx="1080000" cy="1080000"/>
          </a:xfrm>
          <a:prstGeom prst="rect">
            <a:avLst/>
          </a:prstGeom>
        </p:spPr>
      </p:pic>
      <p:pic>
        <p:nvPicPr>
          <p:cNvPr id="149" name="图片 1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3745" y="1555438"/>
            <a:ext cx="1080000" cy="1080000"/>
          </a:xfrm>
          <a:prstGeom prst="rect">
            <a:avLst/>
          </a:prstGeom>
        </p:spPr>
      </p:pic>
      <p:pic>
        <p:nvPicPr>
          <p:cNvPr id="150" name="图片 1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43745" y="2714143"/>
            <a:ext cx="1080000" cy="1080000"/>
          </a:xfrm>
          <a:prstGeom prst="rect">
            <a:avLst/>
          </a:prstGeom>
        </p:spPr>
      </p:pic>
      <p:pic>
        <p:nvPicPr>
          <p:cNvPr id="151" name="图片 15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5071" y="2714143"/>
            <a:ext cx="1080000" cy="1080000"/>
          </a:xfrm>
          <a:prstGeom prst="rect">
            <a:avLst/>
          </a:prstGeom>
        </p:spPr>
      </p:pic>
      <p:pic>
        <p:nvPicPr>
          <p:cNvPr id="152" name="图片 15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15941" y="4215134"/>
            <a:ext cx="2171385" cy="2160000"/>
          </a:xfrm>
          <a:prstGeom prst="rect">
            <a:avLst/>
          </a:prstGeom>
          <a:ln>
            <a:solidFill>
              <a:schemeClr val="tx1"/>
            </a:solidFill>
          </a:ln>
        </p:spPr>
      </p:pic>
      <p:sp>
        <p:nvSpPr>
          <p:cNvPr id="153" name="文本框 152"/>
          <p:cNvSpPr txBox="1"/>
          <p:nvPr/>
        </p:nvSpPr>
        <p:spPr>
          <a:xfrm>
            <a:off x="1879651" y="3815245"/>
            <a:ext cx="1796290" cy="300082"/>
          </a:xfrm>
          <a:prstGeom prst="rect">
            <a:avLst/>
          </a:prstGeom>
          <a:noFill/>
        </p:spPr>
        <p:txBody>
          <a:bodyPr wrap="square" rtlCol="0">
            <a:spAutoFit/>
          </a:bodyPr>
          <a:lstStyle/>
          <a:p>
            <a:r>
              <a:rPr lang="en-US" altLang="zh-CN" sz="1350" dirty="0">
                <a:latin typeface="Berlin Sans FB" panose="020E0602020502020306" pitchFamily="34" charset="0"/>
              </a:rPr>
              <a:t> </a:t>
            </a:r>
            <a:r>
              <a:rPr lang="en-US" altLang="zh-CN" sz="1350" dirty="0" smtClean="0">
                <a:latin typeface="Berlin Sans FB" panose="020E0602020502020306" pitchFamily="34" charset="0"/>
              </a:rPr>
              <a:t>Input raster image</a:t>
            </a:r>
            <a:endParaRPr lang="zh-CN" altLang="en-US" sz="1350" i="1" dirty="0">
              <a:latin typeface="Berlin Sans FB" panose="020E0602020502020306" pitchFamily="34" charset="0"/>
            </a:endParaRPr>
          </a:p>
        </p:txBody>
      </p:sp>
      <p:sp>
        <p:nvSpPr>
          <p:cNvPr id="154" name="文本框 153"/>
          <p:cNvSpPr txBox="1"/>
          <p:nvPr/>
        </p:nvSpPr>
        <p:spPr>
          <a:xfrm>
            <a:off x="5199622" y="3815245"/>
            <a:ext cx="1471805" cy="300082"/>
          </a:xfrm>
          <a:prstGeom prst="rect">
            <a:avLst/>
          </a:prstGeom>
          <a:noFill/>
        </p:spPr>
        <p:txBody>
          <a:bodyPr wrap="square" rtlCol="0">
            <a:spAutoFit/>
          </a:bodyPr>
          <a:lstStyle/>
          <a:p>
            <a:r>
              <a:rPr lang="en-US" altLang="zh-CN" sz="1350" dirty="0" smtClean="0">
                <a:latin typeface="Berlin Sans FB" panose="020E0602020502020306" pitchFamily="34" charset="0"/>
              </a:rPr>
              <a:t>Binary silhouettes</a:t>
            </a:r>
            <a:endParaRPr lang="zh-CN" altLang="en-US" sz="1350" i="1" dirty="0">
              <a:latin typeface="Berlin Sans FB" panose="020E0602020502020306" pitchFamily="34" charset="0"/>
            </a:endParaRPr>
          </a:p>
        </p:txBody>
      </p:sp>
      <p:sp>
        <p:nvSpPr>
          <p:cNvPr id="155" name="文本框 154"/>
          <p:cNvSpPr txBox="1"/>
          <p:nvPr/>
        </p:nvSpPr>
        <p:spPr>
          <a:xfrm>
            <a:off x="1515941" y="6396236"/>
            <a:ext cx="2221917" cy="300082"/>
          </a:xfrm>
          <a:prstGeom prst="rect">
            <a:avLst/>
          </a:prstGeom>
          <a:noFill/>
        </p:spPr>
        <p:txBody>
          <a:bodyPr wrap="square" rtlCol="0">
            <a:spAutoFit/>
          </a:bodyPr>
          <a:lstStyle/>
          <a:p>
            <a:pPr algn="ctr"/>
            <a:r>
              <a:rPr lang="en-US" altLang="zh-CN" sz="1350" dirty="0" err="1">
                <a:latin typeface="Berlin Sans FB" panose="020E0602020502020306" pitchFamily="34" charset="0"/>
              </a:rPr>
              <a:t>Vectorization</a:t>
            </a:r>
            <a:r>
              <a:rPr lang="en-US" altLang="zh-CN" sz="1350" dirty="0">
                <a:latin typeface="Berlin Sans FB" panose="020E0602020502020306" pitchFamily="34" charset="0"/>
              </a:rPr>
              <a:t> </a:t>
            </a:r>
            <a:r>
              <a:rPr lang="en-US" altLang="zh-CN" sz="1350" dirty="0" smtClean="0">
                <a:latin typeface="Berlin Sans FB" panose="020E0602020502020306" pitchFamily="34" charset="0"/>
              </a:rPr>
              <a:t>result</a:t>
            </a:r>
            <a:endParaRPr lang="en-US" altLang="zh-CN" sz="1350" dirty="0">
              <a:latin typeface="Berlin Sans FB" panose="020E0602020502020306" pitchFamily="34" charset="0"/>
            </a:endParaRPr>
          </a:p>
        </p:txBody>
      </p:sp>
      <p:pic>
        <p:nvPicPr>
          <p:cNvPr id="14" name="图片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42643" y="4204583"/>
            <a:ext cx="2181102" cy="2181102"/>
          </a:xfrm>
          <a:prstGeom prst="rect">
            <a:avLst/>
          </a:prstGeom>
        </p:spPr>
      </p:pic>
      <p:sp>
        <p:nvSpPr>
          <p:cNvPr id="4" name="右箭头 3"/>
          <p:cNvSpPr/>
          <p:nvPr/>
        </p:nvSpPr>
        <p:spPr>
          <a:xfrm>
            <a:off x="3818561" y="2596894"/>
            <a:ext cx="867753" cy="2575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687326" y="2303415"/>
            <a:ext cx="1471805" cy="300082"/>
          </a:xfrm>
          <a:prstGeom prst="rect">
            <a:avLst/>
          </a:prstGeom>
          <a:noFill/>
        </p:spPr>
        <p:txBody>
          <a:bodyPr wrap="square" rtlCol="0">
            <a:spAutoFit/>
          </a:bodyPr>
          <a:lstStyle/>
          <a:p>
            <a:r>
              <a:rPr lang="en-US" altLang="zh-CN" sz="1350" dirty="0" err="1" smtClean="0">
                <a:latin typeface="Berlin Sans FB" panose="020E0602020502020306" pitchFamily="34" charset="0"/>
              </a:rPr>
              <a:t>Thresholding</a:t>
            </a:r>
            <a:endParaRPr lang="zh-CN" altLang="en-US" sz="1350" i="1" dirty="0">
              <a:latin typeface="Berlin Sans FB" panose="020E0602020502020306" pitchFamily="34" charset="0"/>
            </a:endParaRPr>
          </a:p>
        </p:txBody>
      </p:sp>
      <p:sp>
        <p:nvSpPr>
          <p:cNvPr id="5" name="圆角右箭头 4"/>
          <p:cNvSpPr/>
          <p:nvPr/>
        </p:nvSpPr>
        <p:spPr>
          <a:xfrm rot="5400000">
            <a:off x="6966307" y="2810662"/>
            <a:ext cx="1607687" cy="1180155"/>
          </a:xfrm>
          <a:prstGeom prst="bentArrow">
            <a:avLst>
              <a:gd name="adj1" fmla="val 9782"/>
              <a:gd name="adj2" fmla="val 16848"/>
              <a:gd name="adj3" fmla="val 25000"/>
              <a:gd name="adj4" fmla="val 18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文本框 19"/>
          <p:cNvSpPr txBox="1"/>
          <p:nvPr/>
        </p:nvSpPr>
        <p:spPr>
          <a:xfrm>
            <a:off x="5049585" y="6385685"/>
            <a:ext cx="1974160" cy="300082"/>
          </a:xfrm>
          <a:prstGeom prst="rect">
            <a:avLst/>
          </a:prstGeom>
          <a:noFill/>
        </p:spPr>
        <p:txBody>
          <a:bodyPr wrap="square" rtlCol="0">
            <a:spAutoFit/>
          </a:bodyPr>
          <a:lstStyle/>
          <a:p>
            <a:r>
              <a:rPr lang="en-US" altLang="zh-CN" sz="1350" dirty="0" smtClean="0">
                <a:latin typeface="Berlin Sans FB" panose="020E0602020502020306" pitchFamily="34" charset="0"/>
              </a:rPr>
              <a:t>Silhouettes </a:t>
            </a:r>
            <a:r>
              <a:rPr lang="en-US" altLang="zh-CN" sz="1350" dirty="0" err="1" smtClean="0">
                <a:latin typeface="Berlin Sans FB" panose="020E0602020502020306" pitchFamily="34" charset="0"/>
              </a:rPr>
              <a:t>vectorization</a:t>
            </a:r>
            <a:endParaRPr lang="zh-CN" altLang="en-US" sz="1350" i="1" dirty="0">
              <a:latin typeface="Berlin Sans FB" panose="020E0602020502020306" pitchFamily="34" charset="0"/>
            </a:endParaRPr>
          </a:p>
        </p:txBody>
      </p:sp>
      <p:sp>
        <p:nvSpPr>
          <p:cNvPr id="8" name="右箭头 7"/>
          <p:cNvSpPr/>
          <p:nvPr/>
        </p:nvSpPr>
        <p:spPr>
          <a:xfrm flipH="1">
            <a:off x="3818559" y="5134952"/>
            <a:ext cx="867753" cy="2733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7023745" y="4615023"/>
            <a:ext cx="1974160" cy="1131079"/>
          </a:xfrm>
          <a:prstGeom prst="rect">
            <a:avLst/>
          </a:prstGeom>
          <a:noFill/>
        </p:spPr>
        <p:txBody>
          <a:bodyPr wrap="square" rtlCol="0">
            <a:spAutoFit/>
          </a:bodyPr>
          <a:lstStyle/>
          <a:p>
            <a:r>
              <a:rPr lang="en-US" altLang="zh-CN" sz="1350" dirty="0" smtClean="0">
                <a:latin typeface="Berlin Sans FB" panose="020E0602020502020306" pitchFamily="34" charset="0"/>
              </a:rPr>
              <a:t>Boundary detecting</a:t>
            </a:r>
          </a:p>
          <a:p>
            <a:r>
              <a:rPr lang="en-US" altLang="zh-CN" sz="1350" dirty="0" err="1" smtClean="0">
                <a:latin typeface="Berlin Sans FB" panose="020E0602020502020306" pitchFamily="34" charset="0"/>
              </a:rPr>
              <a:t>Preontouring</a:t>
            </a:r>
            <a:endParaRPr lang="en-US" altLang="zh-CN" sz="1350" dirty="0" smtClean="0">
              <a:latin typeface="Berlin Sans FB" panose="020E0602020502020306" pitchFamily="34" charset="0"/>
            </a:endParaRPr>
          </a:p>
          <a:p>
            <a:r>
              <a:rPr lang="en-US" altLang="zh-CN" sz="1350" dirty="0" smtClean="0">
                <a:latin typeface="Berlin Sans FB" panose="020E0602020502020306" pitchFamily="34" charset="0"/>
              </a:rPr>
              <a:t>Contouring </a:t>
            </a:r>
          </a:p>
          <a:p>
            <a:r>
              <a:rPr lang="en-US" altLang="zh-CN" sz="1350" dirty="0" smtClean="0">
                <a:latin typeface="Berlin Sans FB" panose="020E0602020502020306" pitchFamily="34" charset="0"/>
              </a:rPr>
              <a:t>Contour </a:t>
            </a:r>
            <a:r>
              <a:rPr lang="en-US" altLang="zh-CN" sz="1350" dirty="0" err="1" smtClean="0">
                <a:latin typeface="Berlin Sans FB" panose="020E0602020502020306" pitchFamily="34" charset="0"/>
              </a:rPr>
              <a:t>Vectorization</a:t>
            </a:r>
            <a:endParaRPr lang="en-US" altLang="zh-CN" sz="1350" dirty="0" smtClean="0">
              <a:latin typeface="Berlin Sans FB" panose="020E0602020502020306" pitchFamily="34" charset="0"/>
            </a:endParaRPr>
          </a:p>
          <a:p>
            <a:endParaRPr lang="zh-CN" altLang="en-US" sz="1350" i="1" dirty="0">
              <a:latin typeface="Berlin Sans FB" panose="020E0602020502020306" pitchFamily="34" charset="0"/>
            </a:endParaRPr>
          </a:p>
        </p:txBody>
      </p:sp>
    </p:spTree>
    <p:custDataLst>
      <p:tags r:id="rId1"/>
    </p:custDataLst>
    <p:extLst>
      <p:ext uri="{BB962C8B-B14F-4D97-AF65-F5344CB8AC3E}">
        <p14:creationId xmlns:p14="http://schemas.microsoft.com/office/powerpoint/2010/main" val="9435079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3"/>
                                        </p:tgtEl>
                                        <p:attrNameLst>
                                          <p:attrName>style.visibility</p:attrName>
                                        </p:attrNameLst>
                                      </p:cBhvr>
                                      <p:to>
                                        <p:strVal val="visible"/>
                                      </p:to>
                                    </p:set>
                                    <p:animEffect transition="in" filter="fade">
                                      <p:cBhvr>
                                        <p:cTn id="10" dur="500"/>
                                        <p:tgtEl>
                                          <p:spTgt spid="15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22" presetClass="entr" presetSubtype="8" fill="hold" nodeType="withEffect">
                                  <p:stCondLst>
                                    <p:cond delay="0"/>
                                  </p:stCondLst>
                                  <p:childTnLst>
                                    <p:set>
                                      <p:cBhvr>
                                        <p:cTn id="20" dur="1" fill="hold">
                                          <p:stCondLst>
                                            <p:cond delay="0"/>
                                          </p:stCondLst>
                                        </p:cTn>
                                        <p:tgtEl>
                                          <p:spTgt spid="148"/>
                                        </p:tgtEl>
                                        <p:attrNameLst>
                                          <p:attrName>style.visibility</p:attrName>
                                        </p:attrNameLst>
                                      </p:cBhvr>
                                      <p:to>
                                        <p:strVal val="visible"/>
                                      </p:to>
                                    </p:set>
                                    <p:animEffect transition="in" filter="wipe(left)">
                                      <p:cBhvr>
                                        <p:cTn id="21" dur="500"/>
                                        <p:tgtEl>
                                          <p:spTgt spid="148"/>
                                        </p:tgtEl>
                                      </p:cBhvr>
                                    </p:animEffect>
                                  </p:childTnLst>
                                </p:cTn>
                              </p:par>
                              <p:par>
                                <p:cTn id="22" presetID="22" presetClass="entr" presetSubtype="8" fill="hold" nodeType="withEffect">
                                  <p:stCondLst>
                                    <p:cond delay="0"/>
                                  </p:stCondLst>
                                  <p:childTnLst>
                                    <p:set>
                                      <p:cBhvr>
                                        <p:cTn id="23" dur="1" fill="hold">
                                          <p:stCondLst>
                                            <p:cond delay="0"/>
                                          </p:stCondLst>
                                        </p:cTn>
                                        <p:tgtEl>
                                          <p:spTgt spid="149"/>
                                        </p:tgtEl>
                                        <p:attrNameLst>
                                          <p:attrName>style.visibility</p:attrName>
                                        </p:attrNameLst>
                                      </p:cBhvr>
                                      <p:to>
                                        <p:strVal val="visible"/>
                                      </p:to>
                                    </p:set>
                                    <p:animEffect transition="in" filter="wipe(left)">
                                      <p:cBhvr>
                                        <p:cTn id="24" dur="500"/>
                                        <p:tgtEl>
                                          <p:spTgt spid="149"/>
                                        </p:tgtEl>
                                      </p:cBhvr>
                                    </p:animEffect>
                                  </p:childTnLst>
                                </p:cTn>
                              </p:par>
                              <p:par>
                                <p:cTn id="25" presetID="22" presetClass="entr" presetSubtype="8" fill="hold" nodeType="withEffect">
                                  <p:stCondLst>
                                    <p:cond delay="0"/>
                                  </p:stCondLst>
                                  <p:childTnLst>
                                    <p:set>
                                      <p:cBhvr>
                                        <p:cTn id="26" dur="1" fill="hold">
                                          <p:stCondLst>
                                            <p:cond delay="0"/>
                                          </p:stCondLst>
                                        </p:cTn>
                                        <p:tgtEl>
                                          <p:spTgt spid="151"/>
                                        </p:tgtEl>
                                        <p:attrNameLst>
                                          <p:attrName>style.visibility</p:attrName>
                                        </p:attrNameLst>
                                      </p:cBhvr>
                                      <p:to>
                                        <p:strVal val="visible"/>
                                      </p:to>
                                    </p:set>
                                    <p:animEffect transition="in" filter="wipe(left)">
                                      <p:cBhvr>
                                        <p:cTn id="27" dur="500"/>
                                        <p:tgtEl>
                                          <p:spTgt spid="151"/>
                                        </p:tgtEl>
                                      </p:cBhvr>
                                    </p:animEffect>
                                  </p:childTnLst>
                                </p:cTn>
                              </p:par>
                              <p:par>
                                <p:cTn id="28" presetID="22" presetClass="entr" presetSubtype="8" fill="hold" nodeType="withEffect">
                                  <p:stCondLst>
                                    <p:cond delay="0"/>
                                  </p:stCondLst>
                                  <p:childTnLst>
                                    <p:set>
                                      <p:cBhvr>
                                        <p:cTn id="29" dur="1" fill="hold">
                                          <p:stCondLst>
                                            <p:cond delay="0"/>
                                          </p:stCondLst>
                                        </p:cTn>
                                        <p:tgtEl>
                                          <p:spTgt spid="150"/>
                                        </p:tgtEl>
                                        <p:attrNameLst>
                                          <p:attrName>style.visibility</p:attrName>
                                        </p:attrNameLst>
                                      </p:cBhvr>
                                      <p:to>
                                        <p:strVal val="visible"/>
                                      </p:to>
                                    </p:set>
                                    <p:animEffect transition="in" filter="wipe(left)">
                                      <p:cBhvr>
                                        <p:cTn id="30" dur="500"/>
                                        <p:tgtEl>
                                          <p:spTgt spid="15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54"/>
                                        </p:tgtEl>
                                        <p:attrNameLst>
                                          <p:attrName>style.visibility</p:attrName>
                                        </p:attrNameLst>
                                      </p:cBhvr>
                                      <p:to>
                                        <p:strVal val="visible"/>
                                      </p:to>
                                    </p:set>
                                    <p:animEffect transition="in" filter="wipe(left)">
                                      <p:cBhvr>
                                        <p:cTn id="33" dur="500"/>
                                        <p:tgtEl>
                                          <p:spTgt spid="15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500"/>
                                        <p:tgtEl>
                                          <p:spTgt spid="5"/>
                                        </p:tgtEl>
                                      </p:cBhvr>
                                    </p:animEffect>
                                  </p:childTnLst>
                                </p:cTn>
                              </p:par>
                              <p:par>
                                <p:cTn id="39" presetID="22" presetClass="entr" presetSubtype="1"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up)">
                                      <p:cBhvr>
                                        <p:cTn id="44" dur="500"/>
                                        <p:tgtEl>
                                          <p:spTgt spid="21"/>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right)">
                                      <p:cBhvr>
                                        <p:cTn id="52" dur="500"/>
                                        <p:tgtEl>
                                          <p:spTgt spid="8"/>
                                        </p:tgtEl>
                                      </p:cBhvr>
                                    </p:animEffect>
                                  </p:childTnLst>
                                </p:cTn>
                              </p:par>
                              <p:par>
                                <p:cTn id="53" presetID="22" presetClass="entr" presetSubtype="2"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wipe(right)">
                                      <p:cBhvr>
                                        <p:cTn id="55" dur="500"/>
                                        <p:tgtEl>
                                          <p:spTgt spid="152"/>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155"/>
                                        </p:tgtEl>
                                        <p:attrNameLst>
                                          <p:attrName>style.visibility</p:attrName>
                                        </p:attrNameLst>
                                      </p:cBhvr>
                                      <p:to>
                                        <p:strVal val="visible"/>
                                      </p:to>
                                    </p:set>
                                    <p:animEffect transition="in" filter="wipe(right)">
                                      <p:cBhvr>
                                        <p:cTn id="58"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P spid="154" grpId="0"/>
      <p:bldP spid="155" grpId="0"/>
      <p:bldP spid="4" grpId="0" animBg="1"/>
      <p:bldP spid="16" grpId="0"/>
      <p:bldP spid="5" grpId="0" animBg="1"/>
      <p:bldP spid="20" grpId="0"/>
      <p:bldP spid="8" grpId="0" animBg="1"/>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latin typeface="Berlin Sans FB" panose="020E0602020502020306" pitchFamily="34" charset="0"/>
              </a:rPr>
              <a:t>Our Algorithm</a:t>
            </a:r>
            <a:endParaRPr lang="zh-CN" altLang="en-US" dirty="0">
              <a:latin typeface="Berlin Sans FB" panose="020E0602020502020306" pitchFamily="34" charset="0"/>
            </a:endParaRPr>
          </a:p>
        </p:txBody>
      </p:sp>
      <p:sp>
        <p:nvSpPr>
          <p:cNvPr id="3" name="内容占位符 2"/>
          <p:cNvSpPr>
            <a:spLocks noGrp="1"/>
          </p:cNvSpPr>
          <p:nvPr>
            <p:ph idx="1"/>
          </p:nvPr>
        </p:nvSpPr>
        <p:spPr/>
        <p:txBody>
          <a:bodyPr/>
          <a:lstStyle/>
          <a:p>
            <a:pPr>
              <a:lnSpc>
                <a:spcPct val="150000"/>
              </a:lnSpc>
            </a:pPr>
            <a:r>
              <a:rPr lang="en-US" altLang="zh-CN" dirty="0">
                <a:latin typeface="Berlin Sans FB" panose="020E0602020502020306" pitchFamily="34" charset="0"/>
              </a:rPr>
              <a:t>Boundary Pixel </a:t>
            </a:r>
            <a:r>
              <a:rPr lang="en-US" altLang="zh-CN" dirty="0" smtClean="0">
                <a:latin typeface="Berlin Sans FB" panose="020E0602020502020306" pitchFamily="34" charset="0"/>
              </a:rPr>
              <a:t>Detecting</a:t>
            </a:r>
          </a:p>
          <a:p>
            <a:pPr lvl="1">
              <a:lnSpc>
                <a:spcPct val="150000"/>
              </a:lnSpc>
            </a:pPr>
            <a:r>
              <a:rPr lang="en-US" altLang="zh-CN" dirty="0" smtClean="0">
                <a:latin typeface="Berlin Sans FB" panose="020E0602020502020306" pitchFamily="34" charset="0"/>
              </a:rPr>
              <a:t>Like </a:t>
            </a:r>
            <a:r>
              <a:rPr lang="en-US" altLang="zh-CN" dirty="0" err="1" smtClean="0">
                <a:latin typeface="Berlin Sans FB" panose="020E0602020502020306" pitchFamily="34" charset="0"/>
              </a:rPr>
              <a:t>scanline</a:t>
            </a:r>
            <a:r>
              <a:rPr lang="en-US" altLang="zh-CN" dirty="0" smtClean="0">
                <a:latin typeface="Berlin Sans FB" panose="020E0602020502020306" pitchFamily="34" charset="0"/>
              </a:rPr>
              <a:t> filling</a:t>
            </a:r>
          </a:p>
          <a:p>
            <a:pPr lvl="1">
              <a:lnSpc>
                <a:spcPct val="150000"/>
              </a:lnSpc>
            </a:pPr>
            <a:r>
              <a:rPr lang="en-US" altLang="zh-CN" dirty="0" smtClean="0">
                <a:latin typeface="Berlin Sans FB" panose="020E0602020502020306" pitchFamily="34" charset="0"/>
              </a:rPr>
              <a:t>Parallel </a:t>
            </a:r>
            <a:r>
              <a:rPr lang="en-US" altLang="zh-CN" dirty="0">
                <a:latin typeface="Berlin Sans FB" panose="020E0602020502020306" pitchFamily="34" charset="0"/>
              </a:rPr>
              <a:t>between each </a:t>
            </a:r>
            <a:r>
              <a:rPr lang="en-US" altLang="zh-CN" dirty="0" smtClean="0">
                <a:latin typeface="Berlin Sans FB" panose="020E0602020502020306" pitchFamily="34" charset="0"/>
              </a:rPr>
              <a:t>line</a:t>
            </a:r>
            <a:endParaRPr lang="en-US" altLang="zh-CN" dirty="0">
              <a:latin typeface="Berlin Sans FB" panose="020E0602020502020306" pitchFamily="34" charset="0"/>
            </a:endParaRPr>
          </a:p>
          <a:p>
            <a:pPr lvl="1">
              <a:lnSpc>
                <a:spcPct val="150000"/>
              </a:lnSpc>
            </a:pPr>
            <a:r>
              <a:rPr lang="en-US" altLang="zh-CN" dirty="0" smtClean="0">
                <a:latin typeface="Berlin Sans FB" panose="020E0602020502020306" pitchFamily="34" charset="0"/>
              </a:rPr>
              <a:t>Each thread for one </a:t>
            </a:r>
            <a:r>
              <a:rPr lang="en-US" altLang="zh-CN" dirty="0" err="1" smtClean="0">
                <a:latin typeface="Berlin Sans FB" panose="020E0602020502020306" pitchFamily="34" charset="0"/>
              </a:rPr>
              <a:t>scanline</a:t>
            </a:r>
            <a:endParaRPr lang="zh-CN" altLang="en-US" dirty="0">
              <a:latin typeface="Berlin Sans FB" panose="020E0602020502020306" pitchFamily="34" charset="0"/>
            </a:endParaRPr>
          </a:p>
        </p:txBody>
      </p:sp>
      <p:sp>
        <p:nvSpPr>
          <p:cNvPr id="5" name="矩形 4"/>
          <p:cNvSpPr/>
          <p:nvPr/>
        </p:nvSpPr>
        <p:spPr>
          <a:xfrm>
            <a:off x="5314894" y="1350906"/>
            <a:ext cx="3242246" cy="20562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p:nvSpPr>
        <p:spPr>
          <a:xfrm>
            <a:off x="5330866" y="1635277"/>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7"/>
          <p:cNvSpPr/>
          <p:nvPr/>
        </p:nvSpPr>
        <p:spPr>
          <a:xfrm>
            <a:off x="5576526" y="1635277"/>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矩形 8"/>
          <p:cNvSpPr/>
          <p:nvPr/>
        </p:nvSpPr>
        <p:spPr>
          <a:xfrm>
            <a:off x="5822185" y="1635277"/>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p:cNvSpPr/>
          <p:nvPr/>
        </p:nvSpPr>
        <p:spPr>
          <a:xfrm>
            <a:off x="6067845" y="1635277"/>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矩形 10"/>
          <p:cNvSpPr/>
          <p:nvPr/>
        </p:nvSpPr>
        <p:spPr>
          <a:xfrm>
            <a:off x="6313504" y="1635277"/>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矩形 11"/>
          <p:cNvSpPr/>
          <p:nvPr/>
        </p:nvSpPr>
        <p:spPr>
          <a:xfrm>
            <a:off x="6559164" y="1635277"/>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矩形 12"/>
          <p:cNvSpPr/>
          <p:nvPr/>
        </p:nvSpPr>
        <p:spPr>
          <a:xfrm>
            <a:off x="6804823" y="1635277"/>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矩形 13"/>
          <p:cNvSpPr/>
          <p:nvPr/>
        </p:nvSpPr>
        <p:spPr>
          <a:xfrm>
            <a:off x="7040247" y="1635277"/>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矩形 14"/>
          <p:cNvSpPr/>
          <p:nvPr/>
        </p:nvSpPr>
        <p:spPr>
          <a:xfrm>
            <a:off x="7288288" y="1635277"/>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矩形 15"/>
          <p:cNvSpPr/>
          <p:nvPr/>
        </p:nvSpPr>
        <p:spPr>
          <a:xfrm>
            <a:off x="7533947" y="1635277"/>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矩形 16"/>
          <p:cNvSpPr/>
          <p:nvPr/>
        </p:nvSpPr>
        <p:spPr>
          <a:xfrm>
            <a:off x="7779607" y="1635277"/>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矩形 19"/>
          <p:cNvSpPr/>
          <p:nvPr/>
        </p:nvSpPr>
        <p:spPr>
          <a:xfrm>
            <a:off x="5330866" y="188056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矩形 20"/>
          <p:cNvSpPr/>
          <p:nvPr/>
        </p:nvSpPr>
        <p:spPr>
          <a:xfrm>
            <a:off x="5576526" y="188056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矩形 21"/>
          <p:cNvSpPr/>
          <p:nvPr/>
        </p:nvSpPr>
        <p:spPr>
          <a:xfrm>
            <a:off x="5822185" y="1880562"/>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矩形 22"/>
          <p:cNvSpPr/>
          <p:nvPr/>
        </p:nvSpPr>
        <p:spPr>
          <a:xfrm>
            <a:off x="6067845" y="1880562"/>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矩形 23"/>
          <p:cNvSpPr/>
          <p:nvPr/>
        </p:nvSpPr>
        <p:spPr>
          <a:xfrm>
            <a:off x="6313504" y="1880562"/>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矩形 24"/>
          <p:cNvSpPr/>
          <p:nvPr/>
        </p:nvSpPr>
        <p:spPr>
          <a:xfrm>
            <a:off x="6559164" y="1880562"/>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 name="矩形 25"/>
          <p:cNvSpPr/>
          <p:nvPr/>
        </p:nvSpPr>
        <p:spPr>
          <a:xfrm>
            <a:off x="6804823" y="188056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矩形 26"/>
          <p:cNvSpPr/>
          <p:nvPr/>
        </p:nvSpPr>
        <p:spPr>
          <a:xfrm>
            <a:off x="7040247" y="188056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矩形 27"/>
          <p:cNvSpPr/>
          <p:nvPr/>
        </p:nvSpPr>
        <p:spPr>
          <a:xfrm>
            <a:off x="7288288" y="188056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矩形 28"/>
          <p:cNvSpPr/>
          <p:nvPr/>
        </p:nvSpPr>
        <p:spPr>
          <a:xfrm>
            <a:off x="7533947" y="188056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矩形 29"/>
          <p:cNvSpPr/>
          <p:nvPr/>
        </p:nvSpPr>
        <p:spPr>
          <a:xfrm>
            <a:off x="7779607" y="188056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矩形 32"/>
          <p:cNvSpPr/>
          <p:nvPr/>
        </p:nvSpPr>
        <p:spPr>
          <a:xfrm>
            <a:off x="5330866" y="2122129"/>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矩形 33"/>
          <p:cNvSpPr/>
          <p:nvPr/>
        </p:nvSpPr>
        <p:spPr>
          <a:xfrm>
            <a:off x="5576526" y="2122129"/>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矩形 34"/>
          <p:cNvSpPr/>
          <p:nvPr/>
        </p:nvSpPr>
        <p:spPr>
          <a:xfrm>
            <a:off x="5822185" y="2122129"/>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 name="矩形 35"/>
          <p:cNvSpPr/>
          <p:nvPr/>
        </p:nvSpPr>
        <p:spPr>
          <a:xfrm>
            <a:off x="6067845" y="2122129"/>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矩形 36"/>
          <p:cNvSpPr/>
          <p:nvPr/>
        </p:nvSpPr>
        <p:spPr>
          <a:xfrm>
            <a:off x="6313504" y="2122129"/>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 name="矩形 37"/>
          <p:cNvSpPr/>
          <p:nvPr/>
        </p:nvSpPr>
        <p:spPr>
          <a:xfrm>
            <a:off x="6559164" y="2122129"/>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 name="矩形 38"/>
          <p:cNvSpPr/>
          <p:nvPr/>
        </p:nvSpPr>
        <p:spPr>
          <a:xfrm>
            <a:off x="6804823" y="2122129"/>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矩形 39"/>
          <p:cNvSpPr/>
          <p:nvPr/>
        </p:nvSpPr>
        <p:spPr>
          <a:xfrm>
            <a:off x="7040247" y="2122129"/>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1" name="矩形 40"/>
          <p:cNvSpPr/>
          <p:nvPr/>
        </p:nvSpPr>
        <p:spPr>
          <a:xfrm>
            <a:off x="7288288" y="2122129"/>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2" name="矩形 41"/>
          <p:cNvSpPr/>
          <p:nvPr/>
        </p:nvSpPr>
        <p:spPr>
          <a:xfrm>
            <a:off x="7533947" y="2122129"/>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 name="矩形 42"/>
          <p:cNvSpPr/>
          <p:nvPr/>
        </p:nvSpPr>
        <p:spPr>
          <a:xfrm>
            <a:off x="7779607" y="2122129"/>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9" name="矩形 58"/>
          <p:cNvSpPr/>
          <p:nvPr/>
        </p:nvSpPr>
        <p:spPr>
          <a:xfrm>
            <a:off x="5330866" y="236910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0" name="矩形 59"/>
          <p:cNvSpPr/>
          <p:nvPr/>
        </p:nvSpPr>
        <p:spPr>
          <a:xfrm>
            <a:off x="5576526" y="2369103"/>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1" name="矩形 60"/>
          <p:cNvSpPr/>
          <p:nvPr/>
        </p:nvSpPr>
        <p:spPr>
          <a:xfrm>
            <a:off x="5822185" y="2369103"/>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2" name="矩形 61"/>
          <p:cNvSpPr/>
          <p:nvPr/>
        </p:nvSpPr>
        <p:spPr>
          <a:xfrm>
            <a:off x="6067845" y="2369103"/>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3" name="矩形 62"/>
          <p:cNvSpPr/>
          <p:nvPr/>
        </p:nvSpPr>
        <p:spPr>
          <a:xfrm>
            <a:off x="6313504" y="2369103"/>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4" name="矩形 63"/>
          <p:cNvSpPr/>
          <p:nvPr/>
        </p:nvSpPr>
        <p:spPr>
          <a:xfrm>
            <a:off x="6559164" y="2369103"/>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5" name="矩形 64"/>
          <p:cNvSpPr/>
          <p:nvPr/>
        </p:nvSpPr>
        <p:spPr>
          <a:xfrm>
            <a:off x="6804823" y="2369103"/>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7040247" y="236910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7" name="矩形 66"/>
          <p:cNvSpPr/>
          <p:nvPr/>
        </p:nvSpPr>
        <p:spPr>
          <a:xfrm>
            <a:off x="7288288" y="236910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7533947" y="236910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9" name="矩形 68"/>
          <p:cNvSpPr/>
          <p:nvPr/>
        </p:nvSpPr>
        <p:spPr>
          <a:xfrm>
            <a:off x="7779607" y="236910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5330866" y="260922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3" name="矩形 72"/>
          <p:cNvSpPr/>
          <p:nvPr/>
        </p:nvSpPr>
        <p:spPr>
          <a:xfrm>
            <a:off x="5576526" y="260922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4" name="矩形 73"/>
          <p:cNvSpPr/>
          <p:nvPr/>
        </p:nvSpPr>
        <p:spPr>
          <a:xfrm>
            <a:off x="5822185" y="2609228"/>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6067845" y="2609228"/>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6" name="矩形 75"/>
          <p:cNvSpPr/>
          <p:nvPr/>
        </p:nvSpPr>
        <p:spPr>
          <a:xfrm>
            <a:off x="6313504" y="2609228"/>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7" name="矩形 76"/>
          <p:cNvSpPr/>
          <p:nvPr/>
        </p:nvSpPr>
        <p:spPr>
          <a:xfrm>
            <a:off x="6559164" y="2609228"/>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8" name="矩形 77"/>
          <p:cNvSpPr/>
          <p:nvPr/>
        </p:nvSpPr>
        <p:spPr>
          <a:xfrm>
            <a:off x="6804823" y="2609228"/>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9" name="矩形 78"/>
          <p:cNvSpPr/>
          <p:nvPr/>
        </p:nvSpPr>
        <p:spPr>
          <a:xfrm>
            <a:off x="7040247" y="260922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0" name="矩形 79"/>
          <p:cNvSpPr/>
          <p:nvPr/>
        </p:nvSpPr>
        <p:spPr>
          <a:xfrm>
            <a:off x="7288288" y="260922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1" name="矩形 80"/>
          <p:cNvSpPr/>
          <p:nvPr/>
        </p:nvSpPr>
        <p:spPr>
          <a:xfrm>
            <a:off x="7533947" y="260922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2" name="矩形 81"/>
          <p:cNvSpPr/>
          <p:nvPr/>
        </p:nvSpPr>
        <p:spPr>
          <a:xfrm>
            <a:off x="7779607" y="260922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5" name="矩形 84"/>
          <p:cNvSpPr/>
          <p:nvPr/>
        </p:nvSpPr>
        <p:spPr>
          <a:xfrm>
            <a:off x="5330866" y="285066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6" name="矩形 85"/>
          <p:cNvSpPr/>
          <p:nvPr/>
        </p:nvSpPr>
        <p:spPr>
          <a:xfrm>
            <a:off x="5576526" y="285066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7" name="矩形 86"/>
          <p:cNvSpPr/>
          <p:nvPr/>
        </p:nvSpPr>
        <p:spPr>
          <a:xfrm>
            <a:off x="5822185" y="285066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8" name="矩形 87"/>
          <p:cNvSpPr/>
          <p:nvPr/>
        </p:nvSpPr>
        <p:spPr>
          <a:xfrm>
            <a:off x="6067845" y="2850665"/>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9" name="矩形 88"/>
          <p:cNvSpPr/>
          <p:nvPr/>
        </p:nvSpPr>
        <p:spPr>
          <a:xfrm>
            <a:off x="6313504" y="2850665"/>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0" name="矩形 89"/>
          <p:cNvSpPr/>
          <p:nvPr/>
        </p:nvSpPr>
        <p:spPr>
          <a:xfrm>
            <a:off x="6559164" y="2850665"/>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1" name="矩形 90"/>
          <p:cNvSpPr/>
          <p:nvPr/>
        </p:nvSpPr>
        <p:spPr>
          <a:xfrm>
            <a:off x="6804823" y="2850665"/>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2" name="矩形 91"/>
          <p:cNvSpPr/>
          <p:nvPr/>
        </p:nvSpPr>
        <p:spPr>
          <a:xfrm>
            <a:off x="7040247" y="285066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3" name="矩形 92"/>
          <p:cNvSpPr/>
          <p:nvPr/>
        </p:nvSpPr>
        <p:spPr>
          <a:xfrm>
            <a:off x="7288288" y="285066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4" name="矩形 93"/>
          <p:cNvSpPr/>
          <p:nvPr/>
        </p:nvSpPr>
        <p:spPr>
          <a:xfrm>
            <a:off x="7533947" y="285066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5" name="矩形 94"/>
          <p:cNvSpPr/>
          <p:nvPr/>
        </p:nvSpPr>
        <p:spPr>
          <a:xfrm>
            <a:off x="7779607" y="285066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8" name="矩形 97"/>
          <p:cNvSpPr/>
          <p:nvPr/>
        </p:nvSpPr>
        <p:spPr>
          <a:xfrm>
            <a:off x="5330866" y="309717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9" name="矩形 98"/>
          <p:cNvSpPr/>
          <p:nvPr/>
        </p:nvSpPr>
        <p:spPr>
          <a:xfrm>
            <a:off x="5576526" y="309717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0" name="矩形 99"/>
          <p:cNvSpPr/>
          <p:nvPr/>
        </p:nvSpPr>
        <p:spPr>
          <a:xfrm>
            <a:off x="5822185" y="309717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1" name="矩形 100"/>
          <p:cNvSpPr/>
          <p:nvPr/>
        </p:nvSpPr>
        <p:spPr>
          <a:xfrm>
            <a:off x="6067845" y="309717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2" name="矩形 101"/>
          <p:cNvSpPr/>
          <p:nvPr/>
        </p:nvSpPr>
        <p:spPr>
          <a:xfrm>
            <a:off x="6313504" y="309717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3" name="矩形 102"/>
          <p:cNvSpPr/>
          <p:nvPr/>
        </p:nvSpPr>
        <p:spPr>
          <a:xfrm>
            <a:off x="6559164" y="309717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4" name="矩形 103"/>
          <p:cNvSpPr/>
          <p:nvPr/>
        </p:nvSpPr>
        <p:spPr>
          <a:xfrm>
            <a:off x="6804823" y="309717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5" name="矩形 104"/>
          <p:cNvSpPr/>
          <p:nvPr/>
        </p:nvSpPr>
        <p:spPr>
          <a:xfrm>
            <a:off x="7040247" y="309717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6" name="矩形 105"/>
          <p:cNvSpPr/>
          <p:nvPr/>
        </p:nvSpPr>
        <p:spPr>
          <a:xfrm>
            <a:off x="7288288" y="309717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7" name="矩形 106"/>
          <p:cNvSpPr/>
          <p:nvPr/>
        </p:nvSpPr>
        <p:spPr>
          <a:xfrm>
            <a:off x="7533947" y="309717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8" name="矩形 107"/>
          <p:cNvSpPr/>
          <p:nvPr/>
        </p:nvSpPr>
        <p:spPr>
          <a:xfrm>
            <a:off x="7779607" y="309717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1" name="矩形 110"/>
          <p:cNvSpPr/>
          <p:nvPr/>
        </p:nvSpPr>
        <p:spPr>
          <a:xfrm>
            <a:off x="5330866" y="1391661"/>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2" name="矩形 111"/>
          <p:cNvSpPr/>
          <p:nvPr/>
        </p:nvSpPr>
        <p:spPr>
          <a:xfrm>
            <a:off x="5576526" y="1391661"/>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3" name="矩形 112"/>
          <p:cNvSpPr/>
          <p:nvPr/>
        </p:nvSpPr>
        <p:spPr>
          <a:xfrm>
            <a:off x="5822185" y="1391661"/>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矩形 113"/>
          <p:cNvSpPr/>
          <p:nvPr/>
        </p:nvSpPr>
        <p:spPr>
          <a:xfrm>
            <a:off x="6067845" y="1391661"/>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矩形 114"/>
          <p:cNvSpPr/>
          <p:nvPr/>
        </p:nvSpPr>
        <p:spPr>
          <a:xfrm>
            <a:off x="6313504" y="1391661"/>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6" name="矩形 115"/>
          <p:cNvSpPr/>
          <p:nvPr/>
        </p:nvSpPr>
        <p:spPr>
          <a:xfrm>
            <a:off x="6559164" y="1391661"/>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7" name="矩形 116"/>
          <p:cNvSpPr/>
          <p:nvPr/>
        </p:nvSpPr>
        <p:spPr>
          <a:xfrm>
            <a:off x="6804823" y="1391661"/>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8" name="矩形 117"/>
          <p:cNvSpPr/>
          <p:nvPr/>
        </p:nvSpPr>
        <p:spPr>
          <a:xfrm>
            <a:off x="7040247" y="1391661"/>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9" name="矩形 118"/>
          <p:cNvSpPr/>
          <p:nvPr/>
        </p:nvSpPr>
        <p:spPr>
          <a:xfrm>
            <a:off x="7288288" y="1391661"/>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0" name="矩形 119"/>
          <p:cNvSpPr/>
          <p:nvPr/>
        </p:nvSpPr>
        <p:spPr>
          <a:xfrm>
            <a:off x="7533947" y="1391661"/>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1" name="矩形 120"/>
          <p:cNvSpPr/>
          <p:nvPr/>
        </p:nvSpPr>
        <p:spPr>
          <a:xfrm>
            <a:off x="7779607" y="1391661"/>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4" name="矩形 123"/>
          <p:cNvSpPr/>
          <p:nvPr/>
        </p:nvSpPr>
        <p:spPr>
          <a:xfrm>
            <a:off x="8027647" y="1635277"/>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5" name="矩形 124"/>
          <p:cNvSpPr/>
          <p:nvPr/>
        </p:nvSpPr>
        <p:spPr>
          <a:xfrm>
            <a:off x="8265452" y="1635277"/>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6" name="矩形 125"/>
          <p:cNvSpPr/>
          <p:nvPr/>
        </p:nvSpPr>
        <p:spPr>
          <a:xfrm>
            <a:off x="8027647" y="188056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7" name="矩形 126"/>
          <p:cNvSpPr/>
          <p:nvPr/>
        </p:nvSpPr>
        <p:spPr>
          <a:xfrm>
            <a:off x="8265452" y="188056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8" name="矩形 127"/>
          <p:cNvSpPr/>
          <p:nvPr/>
        </p:nvSpPr>
        <p:spPr>
          <a:xfrm>
            <a:off x="8027647" y="2122129"/>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9" name="矩形 128"/>
          <p:cNvSpPr/>
          <p:nvPr/>
        </p:nvSpPr>
        <p:spPr>
          <a:xfrm>
            <a:off x="8265452" y="2122129"/>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0" name="矩形 129"/>
          <p:cNvSpPr/>
          <p:nvPr/>
        </p:nvSpPr>
        <p:spPr>
          <a:xfrm>
            <a:off x="8027647" y="236910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1" name="矩形 130"/>
          <p:cNvSpPr/>
          <p:nvPr/>
        </p:nvSpPr>
        <p:spPr>
          <a:xfrm>
            <a:off x="8265452" y="236910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2" name="矩形 131"/>
          <p:cNvSpPr/>
          <p:nvPr/>
        </p:nvSpPr>
        <p:spPr>
          <a:xfrm>
            <a:off x="8027647" y="260922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3" name="矩形 132"/>
          <p:cNvSpPr/>
          <p:nvPr/>
        </p:nvSpPr>
        <p:spPr>
          <a:xfrm>
            <a:off x="8265452" y="260922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4" name="矩形 133"/>
          <p:cNvSpPr/>
          <p:nvPr/>
        </p:nvSpPr>
        <p:spPr>
          <a:xfrm>
            <a:off x="8027647" y="285066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5" name="矩形 134"/>
          <p:cNvSpPr/>
          <p:nvPr/>
        </p:nvSpPr>
        <p:spPr>
          <a:xfrm>
            <a:off x="8265452" y="285066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6" name="矩形 135"/>
          <p:cNvSpPr/>
          <p:nvPr/>
        </p:nvSpPr>
        <p:spPr>
          <a:xfrm>
            <a:off x="8027647" y="309717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7" name="矩形 136"/>
          <p:cNvSpPr/>
          <p:nvPr/>
        </p:nvSpPr>
        <p:spPr>
          <a:xfrm>
            <a:off x="8265452" y="309717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8" name="矩形 137"/>
          <p:cNvSpPr/>
          <p:nvPr/>
        </p:nvSpPr>
        <p:spPr>
          <a:xfrm>
            <a:off x="8027647" y="1391661"/>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9" name="矩形 138"/>
          <p:cNvSpPr/>
          <p:nvPr/>
        </p:nvSpPr>
        <p:spPr>
          <a:xfrm>
            <a:off x="8265452" y="1391661"/>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18" name="直接箭头连接符 17"/>
          <p:cNvCxnSpPr/>
          <p:nvPr/>
        </p:nvCxnSpPr>
        <p:spPr>
          <a:xfrm>
            <a:off x="4969412" y="1524443"/>
            <a:ext cx="3454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2" name="直接箭头连接符 121"/>
          <p:cNvCxnSpPr/>
          <p:nvPr/>
        </p:nvCxnSpPr>
        <p:spPr>
          <a:xfrm>
            <a:off x="4969412" y="1779585"/>
            <a:ext cx="3454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3" name="直接箭头连接符 122"/>
          <p:cNvCxnSpPr/>
          <p:nvPr/>
        </p:nvCxnSpPr>
        <p:spPr>
          <a:xfrm>
            <a:off x="4969412" y="2018570"/>
            <a:ext cx="3454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0" name="直接箭头连接符 139"/>
          <p:cNvCxnSpPr/>
          <p:nvPr/>
        </p:nvCxnSpPr>
        <p:spPr>
          <a:xfrm>
            <a:off x="4969412" y="2250688"/>
            <a:ext cx="3454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1" name="直接箭头连接符 140"/>
          <p:cNvCxnSpPr/>
          <p:nvPr/>
        </p:nvCxnSpPr>
        <p:spPr>
          <a:xfrm>
            <a:off x="4969412" y="2505830"/>
            <a:ext cx="3454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2" name="直接箭头连接符 141"/>
          <p:cNvCxnSpPr/>
          <p:nvPr/>
        </p:nvCxnSpPr>
        <p:spPr>
          <a:xfrm>
            <a:off x="4969412" y="2744815"/>
            <a:ext cx="3454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3" name="直接箭头连接符 142"/>
          <p:cNvCxnSpPr/>
          <p:nvPr/>
        </p:nvCxnSpPr>
        <p:spPr>
          <a:xfrm>
            <a:off x="4969412" y="2974612"/>
            <a:ext cx="3454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4" name="直接箭头连接符 143"/>
          <p:cNvCxnSpPr/>
          <p:nvPr/>
        </p:nvCxnSpPr>
        <p:spPr>
          <a:xfrm>
            <a:off x="4969412" y="3229754"/>
            <a:ext cx="3454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7" name="文本框 146"/>
          <p:cNvSpPr txBox="1"/>
          <p:nvPr/>
        </p:nvSpPr>
        <p:spPr>
          <a:xfrm>
            <a:off x="5197810" y="1023306"/>
            <a:ext cx="1852673" cy="300082"/>
          </a:xfrm>
          <a:prstGeom prst="rect">
            <a:avLst/>
          </a:prstGeom>
          <a:noFill/>
        </p:spPr>
        <p:txBody>
          <a:bodyPr wrap="square" rtlCol="0">
            <a:spAutoFit/>
          </a:bodyPr>
          <a:lstStyle/>
          <a:p>
            <a:r>
              <a:rPr lang="en-US" altLang="zh-CN" sz="1350" dirty="0">
                <a:latin typeface="Berlin Sans FB" panose="020E0602020502020306" pitchFamily="34" charset="0"/>
              </a:rPr>
              <a:t> Input silhouette image</a:t>
            </a:r>
            <a:endParaRPr lang="zh-CN" altLang="en-US" sz="1350" i="1" dirty="0">
              <a:latin typeface="Berlin Sans FB" panose="020E0602020502020306" pitchFamily="34" charset="0"/>
            </a:endParaRPr>
          </a:p>
        </p:txBody>
      </p:sp>
    </p:spTree>
    <p:custDataLst>
      <p:tags r:id="rId1"/>
    </p:custDataLst>
    <p:extLst>
      <p:ext uri="{BB962C8B-B14F-4D97-AF65-F5344CB8AC3E}">
        <p14:creationId xmlns:p14="http://schemas.microsoft.com/office/powerpoint/2010/main" val="5513252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122"/>
                                        </p:tgtEl>
                                        <p:attrNameLst>
                                          <p:attrName>style.visibility</p:attrName>
                                        </p:attrNameLst>
                                      </p:cBhvr>
                                      <p:to>
                                        <p:strVal val="visible"/>
                                      </p:to>
                                    </p:set>
                                    <p:animEffect transition="in" filter="fade">
                                      <p:cBhvr>
                                        <p:cTn id="26" dur="500"/>
                                        <p:tgtEl>
                                          <p:spTgt spid="122"/>
                                        </p:tgtEl>
                                      </p:cBhvr>
                                    </p:animEffect>
                                  </p:childTnLst>
                                </p:cTn>
                              </p:par>
                              <p:par>
                                <p:cTn id="27" presetID="10" presetClass="entr" presetSubtype="0" fill="hold" nodeType="withEffect">
                                  <p:stCondLst>
                                    <p:cond delay="0"/>
                                  </p:stCondLst>
                                  <p:childTnLst>
                                    <p:set>
                                      <p:cBhvr>
                                        <p:cTn id="28" dur="1" fill="hold">
                                          <p:stCondLst>
                                            <p:cond delay="0"/>
                                          </p:stCondLst>
                                        </p:cTn>
                                        <p:tgtEl>
                                          <p:spTgt spid="123"/>
                                        </p:tgtEl>
                                        <p:attrNameLst>
                                          <p:attrName>style.visibility</p:attrName>
                                        </p:attrNameLst>
                                      </p:cBhvr>
                                      <p:to>
                                        <p:strVal val="visible"/>
                                      </p:to>
                                    </p:set>
                                    <p:animEffect transition="in" filter="fade">
                                      <p:cBhvr>
                                        <p:cTn id="29" dur="500"/>
                                        <p:tgtEl>
                                          <p:spTgt spid="123"/>
                                        </p:tgtEl>
                                      </p:cBhvr>
                                    </p:animEffect>
                                  </p:childTnLst>
                                </p:cTn>
                              </p:par>
                              <p:par>
                                <p:cTn id="30" presetID="10" presetClass="entr" presetSubtype="0" fill="hold" nodeType="withEffect">
                                  <p:stCondLst>
                                    <p:cond delay="0"/>
                                  </p:stCondLst>
                                  <p:childTnLst>
                                    <p:set>
                                      <p:cBhvr>
                                        <p:cTn id="31" dur="1" fill="hold">
                                          <p:stCondLst>
                                            <p:cond delay="0"/>
                                          </p:stCondLst>
                                        </p:cTn>
                                        <p:tgtEl>
                                          <p:spTgt spid="140"/>
                                        </p:tgtEl>
                                        <p:attrNameLst>
                                          <p:attrName>style.visibility</p:attrName>
                                        </p:attrNameLst>
                                      </p:cBhvr>
                                      <p:to>
                                        <p:strVal val="visible"/>
                                      </p:to>
                                    </p:set>
                                    <p:animEffect transition="in" filter="fade">
                                      <p:cBhvr>
                                        <p:cTn id="32" dur="500"/>
                                        <p:tgtEl>
                                          <p:spTgt spid="140"/>
                                        </p:tgtEl>
                                      </p:cBhvr>
                                    </p:animEffect>
                                  </p:childTnLst>
                                </p:cTn>
                              </p:par>
                              <p:par>
                                <p:cTn id="33" presetID="10" presetClass="entr" presetSubtype="0" fill="hold" nodeType="withEffect">
                                  <p:stCondLst>
                                    <p:cond delay="0"/>
                                  </p:stCondLst>
                                  <p:childTnLst>
                                    <p:set>
                                      <p:cBhvr>
                                        <p:cTn id="34" dur="1" fill="hold">
                                          <p:stCondLst>
                                            <p:cond delay="0"/>
                                          </p:stCondLst>
                                        </p:cTn>
                                        <p:tgtEl>
                                          <p:spTgt spid="141"/>
                                        </p:tgtEl>
                                        <p:attrNameLst>
                                          <p:attrName>style.visibility</p:attrName>
                                        </p:attrNameLst>
                                      </p:cBhvr>
                                      <p:to>
                                        <p:strVal val="visible"/>
                                      </p:to>
                                    </p:set>
                                    <p:animEffect transition="in" filter="fade">
                                      <p:cBhvr>
                                        <p:cTn id="35" dur="500"/>
                                        <p:tgtEl>
                                          <p:spTgt spid="141"/>
                                        </p:tgtEl>
                                      </p:cBhvr>
                                    </p:animEffect>
                                  </p:childTnLst>
                                </p:cTn>
                              </p:par>
                              <p:par>
                                <p:cTn id="36" presetID="10" presetClass="entr" presetSubtype="0" fill="hold" nodeType="withEffect">
                                  <p:stCondLst>
                                    <p:cond delay="0"/>
                                  </p:stCondLst>
                                  <p:childTnLst>
                                    <p:set>
                                      <p:cBhvr>
                                        <p:cTn id="37" dur="1" fill="hold">
                                          <p:stCondLst>
                                            <p:cond delay="0"/>
                                          </p:stCondLst>
                                        </p:cTn>
                                        <p:tgtEl>
                                          <p:spTgt spid="142"/>
                                        </p:tgtEl>
                                        <p:attrNameLst>
                                          <p:attrName>style.visibility</p:attrName>
                                        </p:attrNameLst>
                                      </p:cBhvr>
                                      <p:to>
                                        <p:strVal val="visible"/>
                                      </p:to>
                                    </p:set>
                                    <p:animEffect transition="in" filter="fade">
                                      <p:cBhvr>
                                        <p:cTn id="38" dur="500"/>
                                        <p:tgtEl>
                                          <p:spTgt spid="142"/>
                                        </p:tgtEl>
                                      </p:cBhvr>
                                    </p:animEffect>
                                  </p:childTnLst>
                                </p:cTn>
                              </p:par>
                              <p:par>
                                <p:cTn id="39" presetID="10" presetClass="entr" presetSubtype="0" fill="hold" nodeType="withEffect">
                                  <p:stCondLst>
                                    <p:cond delay="0"/>
                                  </p:stCondLst>
                                  <p:childTnLst>
                                    <p:set>
                                      <p:cBhvr>
                                        <p:cTn id="40" dur="1" fill="hold">
                                          <p:stCondLst>
                                            <p:cond delay="0"/>
                                          </p:stCondLst>
                                        </p:cTn>
                                        <p:tgtEl>
                                          <p:spTgt spid="143"/>
                                        </p:tgtEl>
                                        <p:attrNameLst>
                                          <p:attrName>style.visibility</p:attrName>
                                        </p:attrNameLst>
                                      </p:cBhvr>
                                      <p:to>
                                        <p:strVal val="visible"/>
                                      </p:to>
                                    </p:set>
                                    <p:animEffect transition="in" filter="fade">
                                      <p:cBhvr>
                                        <p:cTn id="41" dur="500"/>
                                        <p:tgtEl>
                                          <p:spTgt spid="143"/>
                                        </p:tgtEl>
                                      </p:cBhvr>
                                    </p:animEffect>
                                  </p:childTnLst>
                                </p:cTn>
                              </p:par>
                              <p:par>
                                <p:cTn id="42" presetID="10" presetClass="entr" presetSubtype="0" fill="hold" nodeType="withEffect">
                                  <p:stCondLst>
                                    <p:cond delay="0"/>
                                  </p:stCondLst>
                                  <p:childTnLst>
                                    <p:set>
                                      <p:cBhvr>
                                        <p:cTn id="43" dur="1" fill="hold">
                                          <p:stCondLst>
                                            <p:cond delay="0"/>
                                          </p:stCondLst>
                                        </p:cTn>
                                        <p:tgtEl>
                                          <p:spTgt spid="144"/>
                                        </p:tgtEl>
                                        <p:attrNameLst>
                                          <p:attrName>style.visibility</p:attrName>
                                        </p:attrNameLst>
                                      </p:cBhvr>
                                      <p:to>
                                        <p:strVal val="visible"/>
                                      </p:to>
                                    </p:set>
                                    <p:animEffect transition="in" filter="fade">
                                      <p:cBhvr>
                                        <p:cTn id="44"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latin typeface="Berlin Sans FB" panose="020E0602020502020306" pitchFamily="34" charset="0"/>
              </a:rPr>
              <a:t>Algorithm</a:t>
            </a:r>
            <a:endParaRPr lang="zh-CN" altLang="en-US" dirty="0">
              <a:latin typeface="Berlin Sans FB" panose="020E0602020502020306" pitchFamily="34" charset="0"/>
            </a:endParaRPr>
          </a:p>
        </p:txBody>
      </p:sp>
      <p:sp>
        <p:nvSpPr>
          <p:cNvPr id="3" name="内容占位符 2"/>
          <p:cNvSpPr>
            <a:spLocks noGrp="1"/>
          </p:cNvSpPr>
          <p:nvPr>
            <p:ph idx="1"/>
          </p:nvPr>
        </p:nvSpPr>
        <p:spPr/>
        <p:txBody>
          <a:bodyPr/>
          <a:lstStyle/>
          <a:p>
            <a:pPr>
              <a:lnSpc>
                <a:spcPct val="150000"/>
              </a:lnSpc>
            </a:pPr>
            <a:r>
              <a:rPr lang="en-US" altLang="zh-CN" dirty="0">
                <a:latin typeface="Berlin Sans FB" panose="020E0602020502020306" pitchFamily="34" charset="0"/>
              </a:rPr>
              <a:t>Boundary Pixel </a:t>
            </a:r>
            <a:r>
              <a:rPr lang="en-US" altLang="zh-CN" dirty="0" smtClean="0">
                <a:latin typeface="Berlin Sans FB" panose="020E0602020502020306" pitchFamily="34" charset="0"/>
              </a:rPr>
              <a:t>Detecting</a:t>
            </a:r>
          </a:p>
        </p:txBody>
      </p:sp>
      <p:sp>
        <p:nvSpPr>
          <p:cNvPr id="123" name="矩形 122"/>
          <p:cNvSpPr/>
          <p:nvPr/>
        </p:nvSpPr>
        <p:spPr>
          <a:xfrm flipH="1">
            <a:off x="4284331" y="4540121"/>
            <a:ext cx="195442" cy="195442"/>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矩形 139"/>
          <p:cNvSpPr/>
          <p:nvPr/>
        </p:nvSpPr>
        <p:spPr>
          <a:xfrm flipH="1">
            <a:off x="4284331" y="4718599"/>
            <a:ext cx="195442" cy="195442"/>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矩形 140"/>
          <p:cNvSpPr/>
          <p:nvPr/>
        </p:nvSpPr>
        <p:spPr>
          <a:xfrm flipH="1">
            <a:off x="4490337" y="4540121"/>
            <a:ext cx="195442" cy="195442"/>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矩形 147"/>
          <p:cNvSpPr/>
          <p:nvPr/>
        </p:nvSpPr>
        <p:spPr>
          <a:xfrm flipH="1">
            <a:off x="4490337" y="4718599"/>
            <a:ext cx="195442" cy="195442"/>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矩形 148"/>
          <p:cNvSpPr/>
          <p:nvPr/>
        </p:nvSpPr>
        <p:spPr>
          <a:xfrm flipH="1">
            <a:off x="4697247" y="4540121"/>
            <a:ext cx="195442" cy="195442"/>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矩形 149"/>
          <p:cNvSpPr/>
          <p:nvPr/>
        </p:nvSpPr>
        <p:spPr>
          <a:xfrm flipH="1">
            <a:off x="4697247" y="4718599"/>
            <a:ext cx="195442" cy="195442"/>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矩形 150"/>
          <p:cNvSpPr/>
          <p:nvPr/>
        </p:nvSpPr>
        <p:spPr>
          <a:xfrm flipH="1">
            <a:off x="4904767" y="4540121"/>
            <a:ext cx="195442" cy="195442"/>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矩形 151"/>
          <p:cNvSpPr/>
          <p:nvPr/>
        </p:nvSpPr>
        <p:spPr>
          <a:xfrm flipH="1">
            <a:off x="4904767" y="4718599"/>
            <a:ext cx="195442" cy="195442"/>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矩形 152"/>
          <p:cNvSpPr/>
          <p:nvPr/>
        </p:nvSpPr>
        <p:spPr>
          <a:xfrm flipH="1">
            <a:off x="5110163" y="4540121"/>
            <a:ext cx="195442" cy="195442"/>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矩形 153"/>
          <p:cNvSpPr/>
          <p:nvPr/>
        </p:nvSpPr>
        <p:spPr>
          <a:xfrm flipH="1">
            <a:off x="5110163" y="4718599"/>
            <a:ext cx="195442" cy="195442"/>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矩形 154"/>
          <p:cNvSpPr/>
          <p:nvPr/>
        </p:nvSpPr>
        <p:spPr>
          <a:xfrm flipH="1">
            <a:off x="5320293" y="4540121"/>
            <a:ext cx="195442" cy="195442"/>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矩形 155"/>
          <p:cNvSpPr/>
          <p:nvPr/>
        </p:nvSpPr>
        <p:spPr>
          <a:xfrm flipH="1">
            <a:off x="5320293" y="4718599"/>
            <a:ext cx="195442" cy="195442"/>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矩形 156"/>
          <p:cNvSpPr/>
          <p:nvPr/>
        </p:nvSpPr>
        <p:spPr>
          <a:xfrm flipH="1">
            <a:off x="5508860" y="4540121"/>
            <a:ext cx="195442" cy="195442"/>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矩形 157"/>
          <p:cNvSpPr/>
          <p:nvPr/>
        </p:nvSpPr>
        <p:spPr>
          <a:xfrm flipH="1">
            <a:off x="5508860" y="4718599"/>
            <a:ext cx="195442" cy="195442"/>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矩形 158"/>
          <p:cNvSpPr/>
          <p:nvPr/>
        </p:nvSpPr>
        <p:spPr>
          <a:xfrm flipH="1">
            <a:off x="5706807" y="4540121"/>
            <a:ext cx="195442" cy="195442"/>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矩形 159"/>
          <p:cNvSpPr/>
          <p:nvPr/>
        </p:nvSpPr>
        <p:spPr>
          <a:xfrm flipH="1">
            <a:off x="5706807" y="4718599"/>
            <a:ext cx="195442" cy="195442"/>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矩形 160"/>
          <p:cNvSpPr/>
          <p:nvPr/>
        </p:nvSpPr>
        <p:spPr>
          <a:xfrm flipH="1">
            <a:off x="5894743" y="4540121"/>
            <a:ext cx="195442" cy="195442"/>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矩形 161"/>
          <p:cNvSpPr/>
          <p:nvPr/>
        </p:nvSpPr>
        <p:spPr>
          <a:xfrm flipH="1">
            <a:off x="5894743" y="4718599"/>
            <a:ext cx="195442" cy="195442"/>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矩形 162"/>
          <p:cNvSpPr/>
          <p:nvPr/>
        </p:nvSpPr>
        <p:spPr>
          <a:xfrm flipH="1">
            <a:off x="6092100" y="4540121"/>
            <a:ext cx="195442" cy="195442"/>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矩形 163"/>
          <p:cNvSpPr/>
          <p:nvPr/>
        </p:nvSpPr>
        <p:spPr>
          <a:xfrm flipH="1">
            <a:off x="6092100" y="4718599"/>
            <a:ext cx="195442" cy="195442"/>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矩形 164"/>
          <p:cNvSpPr/>
          <p:nvPr/>
        </p:nvSpPr>
        <p:spPr>
          <a:xfrm flipH="1">
            <a:off x="6289179" y="4540121"/>
            <a:ext cx="195442" cy="195442"/>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矩形 165"/>
          <p:cNvSpPr/>
          <p:nvPr/>
        </p:nvSpPr>
        <p:spPr>
          <a:xfrm flipH="1">
            <a:off x="6289179" y="4718599"/>
            <a:ext cx="195442" cy="195442"/>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矩形 166"/>
          <p:cNvSpPr/>
          <p:nvPr/>
        </p:nvSpPr>
        <p:spPr>
          <a:xfrm flipH="1">
            <a:off x="6494053" y="4540121"/>
            <a:ext cx="195442" cy="195442"/>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矩形 167"/>
          <p:cNvSpPr/>
          <p:nvPr/>
        </p:nvSpPr>
        <p:spPr>
          <a:xfrm flipH="1">
            <a:off x="6494053" y="4718599"/>
            <a:ext cx="195442" cy="195442"/>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矩形 168"/>
          <p:cNvSpPr/>
          <p:nvPr/>
        </p:nvSpPr>
        <p:spPr>
          <a:xfrm flipH="1">
            <a:off x="6696863" y="4540121"/>
            <a:ext cx="195442" cy="195442"/>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矩形 169"/>
          <p:cNvSpPr/>
          <p:nvPr/>
        </p:nvSpPr>
        <p:spPr>
          <a:xfrm flipH="1">
            <a:off x="6696863" y="4718599"/>
            <a:ext cx="195442" cy="195442"/>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矩形 170"/>
          <p:cNvSpPr/>
          <p:nvPr/>
        </p:nvSpPr>
        <p:spPr>
          <a:xfrm flipH="1">
            <a:off x="6900323" y="4540121"/>
            <a:ext cx="195442" cy="195442"/>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矩形 171"/>
          <p:cNvSpPr/>
          <p:nvPr/>
        </p:nvSpPr>
        <p:spPr>
          <a:xfrm flipH="1">
            <a:off x="6900323" y="4718599"/>
            <a:ext cx="195442" cy="195442"/>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矩形 172"/>
          <p:cNvSpPr/>
          <p:nvPr/>
        </p:nvSpPr>
        <p:spPr>
          <a:xfrm flipH="1">
            <a:off x="7093855" y="4540121"/>
            <a:ext cx="195442" cy="195442"/>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矩形 173"/>
          <p:cNvSpPr/>
          <p:nvPr/>
        </p:nvSpPr>
        <p:spPr>
          <a:xfrm flipH="1">
            <a:off x="7093855" y="4718599"/>
            <a:ext cx="195442" cy="195442"/>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矩形 174"/>
          <p:cNvSpPr/>
          <p:nvPr/>
        </p:nvSpPr>
        <p:spPr>
          <a:xfrm flipH="1">
            <a:off x="7284715" y="4540121"/>
            <a:ext cx="195442" cy="195442"/>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矩形 175"/>
          <p:cNvSpPr/>
          <p:nvPr/>
        </p:nvSpPr>
        <p:spPr>
          <a:xfrm flipH="1">
            <a:off x="7284715" y="4718599"/>
            <a:ext cx="195442" cy="195442"/>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矩形 176"/>
          <p:cNvSpPr/>
          <p:nvPr/>
        </p:nvSpPr>
        <p:spPr>
          <a:xfrm flipH="1">
            <a:off x="1082469" y="4540121"/>
            <a:ext cx="195442" cy="195442"/>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矩形 177"/>
          <p:cNvSpPr/>
          <p:nvPr/>
        </p:nvSpPr>
        <p:spPr>
          <a:xfrm flipH="1">
            <a:off x="1082469" y="4718599"/>
            <a:ext cx="195442" cy="195442"/>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矩形 178"/>
          <p:cNvSpPr/>
          <p:nvPr/>
        </p:nvSpPr>
        <p:spPr>
          <a:xfrm flipH="1">
            <a:off x="1270258" y="4540121"/>
            <a:ext cx="195442" cy="195442"/>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矩形 179"/>
          <p:cNvSpPr/>
          <p:nvPr/>
        </p:nvSpPr>
        <p:spPr>
          <a:xfrm flipH="1">
            <a:off x="1270258" y="4718599"/>
            <a:ext cx="195442" cy="195442"/>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矩形 180"/>
          <p:cNvSpPr/>
          <p:nvPr/>
        </p:nvSpPr>
        <p:spPr>
          <a:xfrm flipH="1">
            <a:off x="1471305" y="4540121"/>
            <a:ext cx="195442" cy="195442"/>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矩形 181"/>
          <p:cNvSpPr/>
          <p:nvPr/>
        </p:nvSpPr>
        <p:spPr>
          <a:xfrm flipH="1">
            <a:off x="1471305" y="4718599"/>
            <a:ext cx="195442" cy="195442"/>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矩形 182"/>
          <p:cNvSpPr/>
          <p:nvPr/>
        </p:nvSpPr>
        <p:spPr>
          <a:xfrm flipH="1">
            <a:off x="1673944" y="4540121"/>
            <a:ext cx="195442" cy="195442"/>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矩形 183"/>
          <p:cNvSpPr/>
          <p:nvPr/>
        </p:nvSpPr>
        <p:spPr>
          <a:xfrm flipH="1">
            <a:off x="1673944" y="4718599"/>
            <a:ext cx="195442" cy="195442"/>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矩形 184"/>
          <p:cNvSpPr/>
          <p:nvPr/>
        </p:nvSpPr>
        <p:spPr>
          <a:xfrm flipH="1">
            <a:off x="1878991" y="4540121"/>
            <a:ext cx="195442" cy="195442"/>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矩形 185"/>
          <p:cNvSpPr/>
          <p:nvPr/>
        </p:nvSpPr>
        <p:spPr>
          <a:xfrm flipH="1">
            <a:off x="1878991" y="4718599"/>
            <a:ext cx="195442" cy="195442"/>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矩形 186"/>
          <p:cNvSpPr/>
          <p:nvPr/>
        </p:nvSpPr>
        <p:spPr>
          <a:xfrm flipH="1">
            <a:off x="2081710" y="4540121"/>
            <a:ext cx="195442" cy="195442"/>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矩形 187"/>
          <p:cNvSpPr/>
          <p:nvPr/>
        </p:nvSpPr>
        <p:spPr>
          <a:xfrm flipH="1">
            <a:off x="2081710" y="4718599"/>
            <a:ext cx="195442" cy="195442"/>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矩形 188"/>
          <p:cNvSpPr/>
          <p:nvPr/>
        </p:nvSpPr>
        <p:spPr>
          <a:xfrm flipH="1">
            <a:off x="2284509" y="4540121"/>
            <a:ext cx="195442" cy="195442"/>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矩形 189"/>
          <p:cNvSpPr/>
          <p:nvPr/>
        </p:nvSpPr>
        <p:spPr>
          <a:xfrm flipH="1">
            <a:off x="2284509" y="4718599"/>
            <a:ext cx="195442" cy="195442"/>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矩形 190"/>
          <p:cNvSpPr/>
          <p:nvPr/>
        </p:nvSpPr>
        <p:spPr>
          <a:xfrm flipH="1">
            <a:off x="2489476" y="4540121"/>
            <a:ext cx="195442" cy="195442"/>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矩形 191"/>
          <p:cNvSpPr/>
          <p:nvPr/>
        </p:nvSpPr>
        <p:spPr>
          <a:xfrm flipH="1">
            <a:off x="2489476" y="4718599"/>
            <a:ext cx="195442" cy="195442"/>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矩形 192"/>
          <p:cNvSpPr/>
          <p:nvPr/>
        </p:nvSpPr>
        <p:spPr>
          <a:xfrm flipH="1">
            <a:off x="2689470" y="4540121"/>
            <a:ext cx="195442" cy="195442"/>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矩形 193"/>
          <p:cNvSpPr/>
          <p:nvPr/>
        </p:nvSpPr>
        <p:spPr>
          <a:xfrm flipH="1">
            <a:off x="2689470" y="4718599"/>
            <a:ext cx="195442" cy="195442"/>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矩形 194"/>
          <p:cNvSpPr/>
          <p:nvPr/>
        </p:nvSpPr>
        <p:spPr>
          <a:xfrm flipH="1">
            <a:off x="2883270" y="4540121"/>
            <a:ext cx="195442" cy="195442"/>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矩形 195"/>
          <p:cNvSpPr/>
          <p:nvPr/>
        </p:nvSpPr>
        <p:spPr>
          <a:xfrm flipH="1">
            <a:off x="2883270" y="4718599"/>
            <a:ext cx="195442" cy="195442"/>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矩形 196"/>
          <p:cNvSpPr/>
          <p:nvPr/>
        </p:nvSpPr>
        <p:spPr>
          <a:xfrm flipH="1">
            <a:off x="3075826" y="4540121"/>
            <a:ext cx="195442" cy="195442"/>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矩形 197"/>
          <p:cNvSpPr/>
          <p:nvPr/>
        </p:nvSpPr>
        <p:spPr>
          <a:xfrm flipH="1">
            <a:off x="3075826" y="4718599"/>
            <a:ext cx="195442" cy="195442"/>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矩形 198"/>
          <p:cNvSpPr/>
          <p:nvPr/>
        </p:nvSpPr>
        <p:spPr>
          <a:xfrm flipH="1">
            <a:off x="3271474" y="4540121"/>
            <a:ext cx="195442" cy="195442"/>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矩形 199"/>
          <p:cNvSpPr/>
          <p:nvPr/>
        </p:nvSpPr>
        <p:spPr>
          <a:xfrm flipH="1">
            <a:off x="3271474" y="4718599"/>
            <a:ext cx="195442" cy="195442"/>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矩形 200"/>
          <p:cNvSpPr/>
          <p:nvPr/>
        </p:nvSpPr>
        <p:spPr>
          <a:xfrm flipH="1">
            <a:off x="3465722" y="4540121"/>
            <a:ext cx="195442" cy="195442"/>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矩形 201"/>
          <p:cNvSpPr/>
          <p:nvPr/>
        </p:nvSpPr>
        <p:spPr>
          <a:xfrm flipH="1">
            <a:off x="3465722" y="4718599"/>
            <a:ext cx="195442" cy="195442"/>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矩形 202"/>
          <p:cNvSpPr/>
          <p:nvPr/>
        </p:nvSpPr>
        <p:spPr>
          <a:xfrm flipH="1">
            <a:off x="3660849" y="4540121"/>
            <a:ext cx="195442" cy="195442"/>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矩形 203"/>
          <p:cNvSpPr/>
          <p:nvPr/>
        </p:nvSpPr>
        <p:spPr>
          <a:xfrm flipH="1">
            <a:off x="3660849" y="4718599"/>
            <a:ext cx="195442" cy="195442"/>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矩形 204"/>
          <p:cNvSpPr/>
          <p:nvPr/>
        </p:nvSpPr>
        <p:spPr>
          <a:xfrm flipH="1">
            <a:off x="3874161" y="4540121"/>
            <a:ext cx="195442" cy="195442"/>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矩形 205"/>
          <p:cNvSpPr/>
          <p:nvPr/>
        </p:nvSpPr>
        <p:spPr>
          <a:xfrm flipH="1">
            <a:off x="3874161" y="4718599"/>
            <a:ext cx="195442" cy="195442"/>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矩形 206"/>
          <p:cNvSpPr/>
          <p:nvPr/>
        </p:nvSpPr>
        <p:spPr>
          <a:xfrm flipH="1">
            <a:off x="4074864" y="4540121"/>
            <a:ext cx="195442" cy="195442"/>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矩形 207"/>
          <p:cNvSpPr/>
          <p:nvPr/>
        </p:nvSpPr>
        <p:spPr>
          <a:xfrm flipH="1">
            <a:off x="4074864" y="4718599"/>
            <a:ext cx="195442" cy="195442"/>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09" name="文本框 208"/>
              <p:cNvSpPr txBox="1"/>
              <p:nvPr/>
            </p:nvSpPr>
            <p:spPr>
              <a:xfrm>
                <a:off x="1654141" y="4215618"/>
                <a:ext cx="272960" cy="3034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1</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0</m:t>
                              </m:r>
                            </m:sub>
                          </m:sSub>
                        </m:sup>
                      </m:sSubSup>
                    </m:oMath>
                  </m:oMathPara>
                </a14:m>
                <a:endParaRPr lang="zh-CN" altLang="en-US" sz="2000" dirty="0"/>
              </a:p>
            </p:txBody>
          </p:sp>
        </mc:Choice>
        <mc:Fallback xmlns="">
          <p:sp>
            <p:nvSpPr>
              <p:cNvPr id="209" name="文本框 208"/>
              <p:cNvSpPr txBox="1">
                <a:spLocks noRot="1" noChangeAspect="1" noMove="1" noResize="1" noEditPoints="1" noAdjustHandles="1" noChangeArrowheads="1" noChangeShapeType="1" noTextEdit="1"/>
              </p:cNvSpPr>
              <p:nvPr/>
            </p:nvSpPr>
            <p:spPr>
              <a:xfrm>
                <a:off x="1654141" y="4215618"/>
                <a:ext cx="272960" cy="303416"/>
              </a:xfrm>
              <a:prstGeom prst="rect">
                <a:avLst/>
              </a:prstGeom>
              <a:blipFill rotWithShape="0">
                <a:blip r:embed="rId4"/>
                <a:stretch>
                  <a:fillRect l="-15556" b="-163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0" name="文本框 209"/>
              <p:cNvSpPr txBox="1"/>
              <p:nvPr/>
            </p:nvSpPr>
            <p:spPr>
              <a:xfrm>
                <a:off x="2434869" y="4237614"/>
                <a:ext cx="332335" cy="3034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𝑂</m:t>
                          </m:r>
                        </m:e>
                        <m:sub>
                          <m:r>
                            <a:rPr lang="en-US" altLang="zh-CN" sz="1600" b="0" i="1" smtClean="0">
                              <a:latin typeface="Cambria Math" panose="02040503050406030204" pitchFamily="18" charset="0"/>
                            </a:rPr>
                            <m:t>1</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0</m:t>
                              </m:r>
                            </m:sub>
                          </m:sSub>
                        </m:sup>
                      </m:sSubSup>
                    </m:oMath>
                  </m:oMathPara>
                </a14:m>
                <a:endParaRPr lang="zh-CN" altLang="en-US" sz="2000" dirty="0"/>
              </a:p>
            </p:txBody>
          </p:sp>
        </mc:Choice>
        <mc:Fallback xmlns="">
          <p:sp>
            <p:nvSpPr>
              <p:cNvPr id="210" name="文本框 209"/>
              <p:cNvSpPr txBox="1">
                <a:spLocks noRot="1" noChangeAspect="1" noMove="1" noResize="1" noEditPoints="1" noAdjustHandles="1" noChangeArrowheads="1" noChangeShapeType="1" noTextEdit="1"/>
              </p:cNvSpPr>
              <p:nvPr/>
            </p:nvSpPr>
            <p:spPr>
              <a:xfrm>
                <a:off x="2434869" y="4237614"/>
                <a:ext cx="332335" cy="303416"/>
              </a:xfrm>
              <a:prstGeom prst="rect">
                <a:avLst/>
              </a:prstGeom>
              <a:blipFill rotWithShape="0">
                <a:blip r:embed="rId5"/>
                <a:stretch>
                  <a:fillRect l="-12727" b="-1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1" name="文本框 210"/>
              <p:cNvSpPr txBox="1"/>
              <p:nvPr/>
            </p:nvSpPr>
            <p:spPr>
              <a:xfrm>
                <a:off x="3625735" y="4214901"/>
                <a:ext cx="272960" cy="3036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2</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0</m:t>
                              </m:r>
                            </m:sub>
                          </m:sSub>
                        </m:sup>
                      </m:sSubSup>
                    </m:oMath>
                  </m:oMathPara>
                </a14:m>
                <a:endParaRPr lang="zh-CN" altLang="en-US" sz="1600" dirty="0"/>
              </a:p>
            </p:txBody>
          </p:sp>
        </mc:Choice>
        <mc:Fallback xmlns="">
          <p:sp>
            <p:nvSpPr>
              <p:cNvPr id="211" name="文本框 210"/>
              <p:cNvSpPr txBox="1">
                <a:spLocks noRot="1" noChangeAspect="1" noMove="1" noResize="1" noEditPoints="1" noAdjustHandles="1" noChangeArrowheads="1" noChangeShapeType="1" noTextEdit="1"/>
              </p:cNvSpPr>
              <p:nvPr/>
            </p:nvSpPr>
            <p:spPr>
              <a:xfrm>
                <a:off x="3625735" y="4214901"/>
                <a:ext cx="272960" cy="303673"/>
              </a:xfrm>
              <a:prstGeom prst="rect">
                <a:avLst/>
              </a:prstGeom>
              <a:blipFill rotWithShape="0">
                <a:blip r:embed="rId6"/>
                <a:stretch>
                  <a:fillRect l="-17778" b="-1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2" name="文本框 211"/>
              <p:cNvSpPr txBox="1"/>
              <p:nvPr/>
            </p:nvSpPr>
            <p:spPr>
              <a:xfrm>
                <a:off x="5264994" y="4228935"/>
                <a:ext cx="332335" cy="3036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𝑂</m:t>
                          </m:r>
                        </m:e>
                        <m:sub>
                          <m:r>
                            <a:rPr lang="en-US" altLang="zh-CN" sz="1600" b="0" i="1" smtClean="0">
                              <a:latin typeface="Cambria Math" panose="02040503050406030204" pitchFamily="18" charset="0"/>
                            </a:rPr>
                            <m:t>2</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0</m:t>
                              </m:r>
                            </m:sub>
                          </m:sSub>
                        </m:sup>
                      </m:sSubSup>
                    </m:oMath>
                  </m:oMathPara>
                </a14:m>
                <a:endParaRPr lang="zh-CN" altLang="en-US" sz="1600" dirty="0"/>
              </a:p>
            </p:txBody>
          </p:sp>
        </mc:Choice>
        <mc:Fallback xmlns="">
          <p:sp>
            <p:nvSpPr>
              <p:cNvPr id="212" name="文本框 211"/>
              <p:cNvSpPr txBox="1">
                <a:spLocks noRot="1" noChangeAspect="1" noMove="1" noResize="1" noEditPoints="1" noAdjustHandles="1" noChangeArrowheads="1" noChangeShapeType="1" noTextEdit="1"/>
              </p:cNvSpPr>
              <p:nvPr/>
            </p:nvSpPr>
            <p:spPr>
              <a:xfrm>
                <a:off x="5264994" y="4228935"/>
                <a:ext cx="332335" cy="303673"/>
              </a:xfrm>
              <a:prstGeom prst="rect">
                <a:avLst/>
              </a:prstGeom>
              <a:blipFill rotWithShape="0">
                <a:blip r:embed="rId7"/>
                <a:stretch>
                  <a:fillRect l="-14815" b="-1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3" name="文本框 212"/>
              <p:cNvSpPr txBox="1"/>
              <p:nvPr/>
            </p:nvSpPr>
            <p:spPr>
              <a:xfrm>
                <a:off x="5900244" y="4223598"/>
                <a:ext cx="272960" cy="3049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3</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0</m:t>
                              </m:r>
                            </m:sub>
                          </m:sSub>
                        </m:sup>
                      </m:sSubSup>
                    </m:oMath>
                  </m:oMathPara>
                </a14:m>
                <a:endParaRPr lang="zh-CN" altLang="en-US" sz="1600" dirty="0"/>
              </a:p>
            </p:txBody>
          </p:sp>
        </mc:Choice>
        <mc:Fallback xmlns="">
          <p:sp>
            <p:nvSpPr>
              <p:cNvPr id="213" name="文本框 212"/>
              <p:cNvSpPr txBox="1">
                <a:spLocks noRot="1" noChangeAspect="1" noMove="1" noResize="1" noEditPoints="1" noAdjustHandles="1" noChangeArrowheads="1" noChangeShapeType="1" noTextEdit="1"/>
              </p:cNvSpPr>
              <p:nvPr/>
            </p:nvSpPr>
            <p:spPr>
              <a:xfrm>
                <a:off x="5900244" y="4223598"/>
                <a:ext cx="272960" cy="304955"/>
              </a:xfrm>
              <a:prstGeom prst="rect">
                <a:avLst/>
              </a:prstGeom>
              <a:blipFill rotWithShape="0">
                <a:blip r:embed="rId8"/>
                <a:stretch>
                  <a:fillRect l="-17778" b="-1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4" name="文本框 213"/>
              <p:cNvSpPr txBox="1"/>
              <p:nvPr/>
            </p:nvSpPr>
            <p:spPr>
              <a:xfrm>
                <a:off x="6914624" y="4248620"/>
                <a:ext cx="332335" cy="3049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𝑂</m:t>
                          </m:r>
                        </m:e>
                        <m:sub>
                          <m:r>
                            <a:rPr lang="en-US" altLang="zh-CN" sz="1600" b="0" i="1" smtClean="0">
                              <a:latin typeface="Cambria Math" panose="02040503050406030204" pitchFamily="18" charset="0"/>
                            </a:rPr>
                            <m:t>3</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0</m:t>
                              </m:r>
                            </m:sub>
                          </m:sSub>
                        </m:sup>
                      </m:sSubSup>
                    </m:oMath>
                  </m:oMathPara>
                </a14:m>
                <a:endParaRPr lang="zh-CN" altLang="en-US" sz="1600" dirty="0"/>
              </a:p>
            </p:txBody>
          </p:sp>
        </mc:Choice>
        <mc:Fallback xmlns="">
          <p:sp>
            <p:nvSpPr>
              <p:cNvPr id="214" name="文本框 213"/>
              <p:cNvSpPr txBox="1">
                <a:spLocks noRot="1" noChangeAspect="1" noMove="1" noResize="1" noEditPoints="1" noAdjustHandles="1" noChangeArrowheads="1" noChangeShapeType="1" noTextEdit="1"/>
              </p:cNvSpPr>
              <p:nvPr/>
            </p:nvSpPr>
            <p:spPr>
              <a:xfrm>
                <a:off x="6914624" y="4248620"/>
                <a:ext cx="332335" cy="304955"/>
              </a:xfrm>
              <a:prstGeom prst="rect">
                <a:avLst/>
              </a:prstGeom>
              <a:blipFill rotWithShape="0">
                <a:blip r:embed="rId9"/>
                <a:stretch>
                  <a:fillRect l="-12727" b="-1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5" name="文本框 214"/>
              <p:cNvSpPr txBox="1"/>
              <p:nvPr/>
            </p:nvSpPr>
            <p:spPr>
              <a:xfrm>
                <a:off x="1236268" y="4878591"/>
                <a:ext cx="272960" cy="3014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1</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1</m:t>
                              </m:r>
                            </m:sub>
                          </m:sSub>
                        </m:sup>
                      </m:sSubSup>
                    </m:oMath>
                  </m:oMathPara>
                </a14:m>
                <a:endParaRPr lang="zh-CN" altLang="en-US" sz="1600" dirty="0"/>
              </a:p>
            </p:txBody>
          </p:sp>
        </mc:Choice>
        <mc:Fallback xmlns="">
          <p:sp>
            <p:nvSpPr>
              <p:cNvPr id="215" name="文本框 214"/>
              <p:cNvSpPr txBox="1">
                <a:spLocks noRot="1" noChangeAspect="1" noMove="1" noResize="1" noEditPoints="1" noAdjustHandles="1" noChangeArrowheads="1" noChangeShapeType="1" noTextEdit="1"/>
              </p:cNvSpPr>
              <p:nvPr/>
            </p:nvSpPr>
            <p:spPr>
              <a:xfrm>
                <a:off x="1236268" y="4878591"/>
                <a:ext cx="272960" cy="301429"/>
              </a:xfrm>
              <a:prstGeom prst="rect">
                <a:avLst/>
              </a:prstGeom>
              <a:blipFill rotWithShape="0">
                <a:blip r:embed="rId10"/>
                <a:stretch>
                  <a:fillRect l="-17778" b="-1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6" name="文本框 215"/>
              <p:cNvSpPr txBox="1"/>
              <p:nvPr/>
            </p:nvSpPr>
            <p:spPr>
              <a:xfrm>
                <a:off x="2640088" y="4880194"/>
                <a:ext cx="332335" cy="3014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𝑂</m:t>
                          </m:r>
                        </m:e>
                        <m:sub>
                          <m:r>
                            <a:rPr lang="en-US" altLang="zh-CN" sz="1600" b="0" i="1" smtClean="0">
                              <a:latin typeface="Cambria Math" panose="02040503050406030204" pitchFamily="18" charset="0"/>
                            </a:rPr>
                            <m:t>1</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1</m:t>
                              </m:r>
                            </m:sub>
                          </m:sSub>
                        </m:sup>
                      </m:sSubSup>
                    </m:oMath>
                  </m:oMathPara>
                </a14:m>
                <a:endParaRPr lang="zh-CN" altLang="en-US" sz="1600" dirty="0"/>
              </a:p>
            </p:txBody>
          </p:sp>
        </mc:Choice>
        <mc:Fallback xmlns="">
          <p:sp>
            <p:nvSpPr>
              <p:cNvPr id="216" name="文本框 215"/>
              <p:cNvSpPr txBox="1">
                <a:spLocks noRot="1" noChangeAspect="1" noMove="1" noResize="1" noEditPoints="1" noAdjustHandles="1" noChangeArrowheads="1" noChangeShapeType="1" noTextEdit="1"/>
              </p:cNvSpPr>
              <p:nvPr/>
            </p:nvSpPr>
            <p:spPr>
              <a:xfrm>
                <a:off x="2640088" y="4880194"/>
                <a:ext cx="332335" cy="301429"/>
              </a:xfrm>
              <a:prstGeom prst="rect">
                <a:avLst/>
              </a:prstGeom>
              <a:blipFill rotWithShape="0">
                <a:blip r:embed="rId11"/>
                <a:stretch>
                  <a:fillRect l="-12727" b="-163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7" name="文本框 216"/>
              <p:cNvSpPr txBox="1"/>
              <p:nvPr/>
            </p:nvSpPr>
            <p:spPr>
              <a:xfrm>
                <a:off x="3427196" y="4904099"/>
                <a:ext cx="272960" cy="3016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2</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1</m:t>
                              </m:r>
                            </m:sub>
                          </m:sSub>
                        </m:sup>
                      </m:sSubSup>
                    </m:oMath>
                  </m:oMathPara>
                </a14:m>
                <a:endParaRPr lang="zh-CN" altLang="en-US" sz="1600" dirty="0"/>
              </a:p>
            </p:txBody>
          </p:sp>
        </mc:Choice>
        <mc:Fallback xmlns="">
          <p:sp>
            <p:nvSpPr>
              <p:cNvPr id="217" name="文本框 216"/>
              <p:cNvSpPr txBox="1">
                <a:spLocks noRot="1" noChangeAspect="1" noMove="1" noResize="1" noEditPoints="1" noAdjustHandles="1" noChangeArrowheads="1" noChangeShapeType="1" noTextEdit="1"/>
              </p:cNvSpPr>
              <p:nvPr/>
            </p:nvSpPr>
            <p:spPr>
              <a:xfrm>
                <a:off x="3427196" y="4904099"/>
                <a:ext cx="272960" cy="301686"/>
              </a:xfrm>
              <a:prstGeom prst="rect">
                <a:avLst/>
              </a:prstGeom>
              <a:blipFill rotWithShape="0">
                <a:blip r:embed="rId12"/>
                <a:stretch>
                  <a:fillRect l="-15556" b="-1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8" name="文本框 217"/>
              <p:cNvSpPr txBox="1"/>
              <p:nvPr/>
            </p:nvSpPr>
            <p:spPr>
              <a:xfrm>
                <a:off x="4225468" y="4897037"/>
                <a:ext cx="332335" cy="3016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𝑂</m:t>
                          </m:r>
                        </m:e>
                        <m:sub>
                          <m:r>
                            <a:rPr lang="en-US" altLang="zh-CN" sz="1600" b="0" i="1" smtClean="0">
                              <a:latin typeface="Cambria Math" panose="02040503050406030204" pitchFamily="18" charset="0"/>
                            </a:rPr>
                            <m:t>2</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1</m:t>
                              </m:r>
                            </m:sub>
                          </m:sSub>
                        </m:sup>
                      </m:sSubSup>
                    </m:oMath>
                  </m:oMathPara>
                </a14:m>
                <a:endParaRPr lang="zh-CN" altLang="en-US" sz="1600" dirty="0"/>
              </a:p>
            </p:txBody>
          </p:sp>
        </mc:Choice>
        <mc:Fallback xmlns="">
          <p:sp>
            <p:nvSpPr>
              <p:cNvPr id="218" name="文本框 217"/>
              <p:cNvSpPr txBox="1">
                <a:spLocks noRot="1" noChangeAspect="1" noMove="1" noResize="1" noEditPoints="1" noAdjustHandles="1" noChangeArrowheads="1" noChangeShapeType="1" noTextEdit="1"/>
              </p:cNvSpPr>
              <p:nvPr/>
            </p:nvSpPr>
            <p:spPr>
              <a:xfrm>
                <a:off x="4225468" y="4897037"/>
                <a:ext cx="332335" cy="301686"/>
              </a:xfrm>
              <a:prstGeom prst="rect">
                <a:avLst/>
              </a:prstGeom>
              <a:blipFill rotWithShape="0">
                <a:blip r:embed="rId13"/>
                <a:stretch>
                  <a:fillRect l="-12727" b="-1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9" name="文本框 218"/>
              <p:cNvSpPr txBox="1"/>
              <p:nvPr/>
            </p:nvSpPr>
            <p:spPr>
              <a:xfrm>
                <a:off x="4890216" y="4902746"/>
                <a:ext cx="272960" cy="3029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3</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1</m:t>
                              </m:r>
                            </m:sub>
                          </m:sSub>
                        </m:sup>
                      </m:sSubSup>
                    </m:oMath>
                  </m:oMathPara>
                </a14:m>
                <a:endParaRPr lang="zh-CN" altLang="en-US" sz="1600" dirty="0"/>
              </a:p>
            </p:txBody>
          </p:sp>
        </mc:Choice>
        <mc:Fallback xmlns="">
          <p:sp>
            <p:nvSpPr>
              <p:cNvPr id="219" name="文本框 218"/>
              <p:cNvSpPr txBox="1">
                <a:spLocks noRot="1" noChangeAspect="1" noMove="1" noResize="1" noEditPoints="1" noAdjustHandles="1" noChangeArrowheads="1" noChangeShapeType="1" noTextEdit="1"/>
              </p:cNvSpPr>
              <p:nvPr/>
            </p:nvSpPr>
            <p:spPr>
              <a:xfrm>
                <a:off x="4890216" y="4902746"/>
                <a:ext cx="272960" cy="302968"/>
              </a:xfrm>
              <a:prstGeom prst="rect">
                <a:avLst/>
              </a:prstGeom>
              <a:blipFill rotWithShape="0">
                <a:blip r:embed="rId14"/>
                <a:stretch>
                  <a:fillRect l="-15556" b="-1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0" name="文本框 219"/>
              <p:cNvSpPr txBox="1"/>
              <p:nvPr/>
            </p:nvSpPr>
            <p:spPr>
              <a:xfrm>
                <a:off x="6067182" y="4929628"/>
                <a:ext cx="332335" cy="3029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𝑂</m:t>
                          </m:r>
                        </m:e>
                        <m:sub>
                          <m:r>
                            <a:rPr lang="en-US" altLang="zh-CN" sz="1600" b="0" i="1" smtClean="0">
                              <a:latin typeface="Cambria Math" panose="02040503050406030204" pitchFamily="18" charset="0"/>
                            </a:rPr>
                            <m:t>3</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1</m:t>
                              </m:r>
                            </m:sub>
                          </m:sSub>
                        </m:sup>
                      </m:sSubSup>
                    </m:oMath>
                  </m:oMathPara>
                </a14:m>
                <a:endParaRPr lang="zh-CN" altLang="en-US" sz="1600" dirty="0"/>
              </a:p>
            </p:txBody>
          </p:sp>
        </mc:Choice>
        <mc:Fallback xmlns="">
          <p:sp>
            <p:nvSpPr>
              <p:cNvPr id="220" name="文本框 219"/>
              <p:cNvSpPr txBox="1">
                <a:spLocks noRot="1" noChangeAspect="1" noMove="1" noResize="1" noEditPoints="1" noAdjustHandles="1" noChangeArrowheads="1" noChangeShapeType="1" noTextEdit="1"/>
              </p:cNvSpPr>
              <p:nvPr/>
            </p:nvSpPr>
            <p:spPr>
              <a:xfrm>
                <a:off x="6067182" y="4929628"/>
                <a:ext cx="332335" cy="302968"/>
              </a:xfrm>
              <a:prstGeom prst="rect">
                <a:avLst/>
              </a:prstGeom>
              <a:blipFill rotWithShape="0">
                <a:blip r:embed="rId15"/>
                <a:stretch>
                  <a:fillRect l="-12727" b="-163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1" name="文本框 220"/>
              <p:cNvSpPr txBox="1"/>
              <p:nvPr/>
            </p:nvSpPr>
            <p:spPr>
              <a:xfrm>
                <a:off x="6500119" y="4943411"/>
                <a:ext cx="272960" cy="3011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4</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1</m:t>
                              </m:r>
                            </m:sub>
                          </m:sSub>
                        </m:sup>
                      </m:sSubSup>
                    </m:oMath>
                  </m:oMathPara>
                </a14:m>
                <a:endParaRPr lang="zh-CN" altLang="en-US" sz="1600" dirty="0"/>
              </a:p>
            </p:txBody>
          </p:sp>
        </mc:Choice>
        <mc:Fallback xmlns="">
          <p:sp>
            <p:nvSpPr>
              <p:cNvPr id="221" name="文本框 220"/>
              <p:cNvSpPr txBox="1">
                <a:spLocks noRot="1" noChangeAspect="1" noMove="1" noResize="1" noEditPoints="1" noAdjustHandles="1" noChangeArrowheads="1" noChangeShapeType="1" noTextEdit="1"/>
              </p:cNvSpPr>
              <p:nvPr/>
            </p:nvSpPr>
            <p:spPr>
              <a:xfrm>
                <a:off x="6500119" y="4943411"/>
                <a:ext cx="272960" cy="301173"/>
              </a:xfrm>
              <a:prstGeom prst="rect">
                <a:avLst/>
              </a:prstGeom>
              <a:blipFill rotWithShape="0">
                <a:blip r:embed="rId16"/>
                <a:stretch>
                  <a:fillRect l="-15556" b="-163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2" name="文本框 221"/>
              <p:cNvSpPr txBox="1"/>
              <p:nvPr/>
            </p:nvSpPr>
            <p:spPr>
              <a:xfrm>
                <a:off x="7083551" y="4929231"/>
                <a:ext cx="332335" cy="3011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𝑂</m:t>
                          </m:r>
                        </m:e>
                        <m:sub>
                          <m:r>
                            <a:rPr lang="en-US" altLang="zh-CN" sz="1600" b="0" i="1" smtClean="0">
                              <a:latin typeface="Cambria Math" panose="02040503050406030204" pitchFamily="18" charset="0"/>
                            </a:rPr>
                            <m:t>4</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1</m:t>
                              </m:r>
                            </m:sub>
                          </m:sSub>
                        </m:sup>
                      </m:sSubSup>
                    </m:oMath>
                  </m:oMathPara>
                </a14:m>
                <a:endParaRPr lang="zh-CN" altLang="en-US" sz="1600" dirty="0"/>
              </a:p>
            </p:txBody>
          </p:sp>
        </mc:Choice>
        <mc:Fallback xmlns="">
          <p:sp>
            <p:nvSpPr>
              <p:cNvPr id="222" name="文本框 221"/>
              <p:cNvSpPr txBox="1">
                <a:spLocks noRot="1" noChangeAspect="1" noMove="1" noResize="1" noEditPoints="1" noAdjustHandles="1" noChangeArrowheads="1" noChangeShapeType="1" noTextEdit="1"/>
              </p:cNvSpPr>
              <p:nvPr/>
            </p:nvSpPr>
            <p:spPr>
              <a:xfrm>
                <a:off x="7083551" y="4929231"/>
                <a:ext cx="332335" cy="301173"/>
              </a:xfrm>
              <a:prstGeom prst="rect">
                <a:avLst/>
              </a:prstGeom>
              <a:blipFill rotWithShape="0">
                <a:blip r:embed="rId17"/>
                <a:stretch>
                  <a:fillRect l="-12727" b="-163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3" name="文本框 222"/>
              <p:cNvSpPr txBox="1"/>
              <p:nvPr/>
            </p:nvSpPr>
            <p:spPr>
              <a:xfrm flipH="1">
                <a:off x="708219" y="4428358"/>
                <a:ext cx="206180" cy="30232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zh-CN" altLang="en-US" i="1" smtClean="0">
                              <a:latin typeface="Cambria Math" panose="02040503050406030204" pitchFamily="18" charset="0"/>
                            </a:rPr>
                          </m:ctrlPr>
                        </m:accPr>
                        <m:e>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𝑠</m:t>
                              </m:r>
                            </m:e>
                            <m:sub>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𝑖</m:t>
                                  </m:r>
                                </m:e>
                                <m:sub>
                                  <m:r>
                                    <a:rPr lang="en-US" altLang="zh-CN" b="0" i="1" smtClean="0">
                                      <a:latin typeface="Cambria Math" panose="02040503050406030204" pitchFamily="18" charset="0"/>
                                    </a:rPr>
                                    <m:t>0</m:t>
                                  </m:r>
                                </m:sub>
                              </m:sSub>
                            </m:sub>
                          </m:sSub>
                        </m:e>
                      </m:acc>
                    </m:oMath>
                  </m:oMathPara>
                </a14:m>
                <a:endParaRPr lang="zh-CN" altLang="en-US" dirty="0"/>
              </a:p>
            </p:txBody>
          </p:sp>
        </mc:Choice>
        <mc:Fallback xmlns="">
          <p:sp>
            <p:nvSpPr>
              <p:cNvPr id="223" name="文本框 222"/>
              <p:cNvSpPr txBox="1">
                <a:spLocks noRot="1" noChangeAspect="1" noMove="1" noResize="1" noEditPoints="1" noAdjustHandles="1" noChangeArrowheads="1" noChangeShapeType="1" noTextEdit="1"/>
              </p:cNvSpPr>
              <p:nvPr/>
            </p:nvSpPr>
            <p:spPr>
              <a:xfrm flipH="1">
                <a:off x="708219" y="4428358"/>
                <a:ext cx="206180" cy="302327"/>
              </a:xfrm>
              <a:prstGeom prst="rect">
                <a:avLst/>
              </a:prstGeom>
              <a:blipFill rotWithShape="0">
                <a:blip r:embed="rId18"/>
                <a:stretch>
                  <a:fillRect l="-32353" t="-20000" r="-52941" b="-1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4" name="文本框 223"/>
              <p:cNvSpPr txBox="1"/>
              <p:nvPr/>
            </p:nvSpPr>
            <p:spPr>
              <a:xfrm flipH="1">
                <a:off x="702351" y="4724798"/>
                <a:ext cx="203576" cy="30078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zh-CN" altLang="en-US" i="1" smtClean="0">
                              <a:latin typeface="Cambria Math" panose="02040503050406030204" pitchFamily="18" charset="0"/>
                            </a:rPr>
                          </m:ctrlPr>
                        </m:accPr>
                        <m:e>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𝑠</m:t>
                              </m:r>
                            </m:e>
                            <m:sub>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𝑖</m:t>
                                  </m:r>
                                </m:e>
                                <m:sub>
                                  <m:r>
                                    <a:rPr lang="en-US" altLang="zh-CN" b="0" i="1" smtClean="0">
                                      <a:latin typeface="Cambria Math" panose="02040503050406030204" pitchFamily="18" charset="0"/>
                                    </a:rPr>
                                    <m:t>1</m:t>
                                  </m:r>
                                </m:sub>
                              </m:sSub>
                            </m:sub>
                          </m:sSub>
                        </m:e>
                      </m:acc>
                    </m:oMath>
                  </m:oMathPara>
                </a14:m>
                <a:endParaRPr lang="zh-CN" altLang="en-US" dirty="0"/>
              </a:p>
            </p:txBody>
          </p:sp>
        </mc:Choice>
        <mc:Fallback xmlns="">
          <p:sp>
            <p:nvSpPr>
              <p:cNvPr id="224" name="文本框 223"/>
              <p:cNvSpPr txBox="1">
                <a:spLocks noRot="1" noChangeAspect="1" noMove="1" noResize="1" noEditPoints="1" noAdjustHandles="1" noChangeArrowheads="1" noChangeShapeType="1" noTextEdit="1"/>
              </p:cNvSpPr>
              <p:nvPr/>
            </p:nvSpPr>
            <p:spPr>
              <a:xfrm flipH="1">
                <a:off x="702351" y="4724798"/>
                <a:ext cx="203576" cy="300788"/>
              </a:xfrm>
              <a:prstGeom prst="rect">
                <a:avLst/>
              </a:prstGeom>
              <a:blipFill rotWithShape="0">
                <a:blip r:embed="rId19"/>
                <a:stretch>
                  <a:fillRect l="-32353" t="-20408" r="-50000" b="-163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p:cNvSpPr txBox="1"/>
              <p:nvPr/>
            </p:nvSpPr>
            <p:spPr>
              <a:xfrm>
                <a:off x="598564" y="2884974"/>
                <a:ext cx="4724755" cy="3470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𝑅</m:t>
                          </m:r>
                        </m:e>
                        <m:sub>
                          <m:r>
                            <a:rPr lang="en-US" altLang="zh-CN" b="0" i="1" smtClean="0">
                              <a:latin typeface="Cambria Math" panose="02040503050406030204" pitchFamily="18" charset="0"/>
                            </a:rPr>
                            <m:t>𝑘</m:t>
                          </m:r>
                        </m:sub>
                        <m: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e>
                          </m:d>
                        </m:sup>
                      </m:sSubSup>
                      <m:r>
                        <a:rPr lang="en-US" altLang="zh-CN" b="0" i="1" smtClean="0">
                          <a:latin typeface="Cambria Math" panose="02040503050406030204" pitchFamily="18" charset="0"/>
                        </a:rPr>
                        <m:t>|</m:t>
                      </m:r>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𝑅</m:t>
                          </m:r>
                        </m:e>
                        <m:sub>
                          <m:r>
                            <a:rPr lang="en-US" altLang="zh-CN" i="1">
                              <a:latin typeface="Cambria Math" panose="02040503050406030204" pitchFamily="18" charset="0"/>
                            </a:rPr>
                            <m:t>𝑘</m:t>
                          </m:r>
                        </m:sub>
                        <m:sup>
                          <m:d>
                            <m:dPr>
                              <m:ctrlPr>
                                <a:rPr lang="en-US" altLang="zh-CN" i="1">
                                  <a:latin typeface="Cambria Math" panose="02040503050406030204" pitchFamily="18" charset="0"/>
                                </a:rPr>
                              </m:ctrlPr>
                            </m:dPr>
                            <m:e>
                              <m:r>
                                <a:rPr lang="en-US" altLang="zh-CN" i="1">
                                  <a:latin typeface="Cambria Math" panose="02040503050406030204" pitchFamily="18" charset="0"/>
                                </a:rPr>
                                <m:t>𝑖</m:t>
                              </m:r>
                            </m:e>
                          </m:d>
                        </m:sup>
                      </m:sSubSup>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𝐼</m:t>
                              </m:r>
                            </m:e>
                            <m:sub>
                              <m:r>
                                <a:rPr lang="en-US" altLang="zh-CN" b="0" i="1" smtClean="0">
                                  <a:latin typeface="Cambria Math" panose="02040503050406030204" pitchFamily="18" charset="0"/>
                                </a:rPr>
                                <m:t>𝑘</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𝑂</m:t>
                              </m:r>
                            </m:e>
                            <m:sub>
                              <m:r>
                                <a:rPr lang="en-US" altLang="zh-CN" b="0" i="1" smtClean="0">
                                  <a:latin typeface="Cambria Math" panose="02040503050406030204" pitchFamily="18" charset="0"/>
                                </a:rPr>
                                <m:t>𝑘</m:t>
                              </m:r>
                            </m:sub>
                          </m:sSub>
                        </m:e>
                      </m:d>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𝐼</m:t>
                          </m:r>
                        </m:e>
                        <m:sub>
                          <m:r>
                            <a:rPr lang="en-US" altLang="zh-CN" i="1">
                              <a:latin typeface="Cambria Math" panose="02040503050406030204" pitchFamily="18" charset="0"/>
                            </a:rPr>
                            <m:t>𝑘</m:t>
                          </m:r>
                        </m:sub>
                      </m:sSub>
                      <m:r>
                        <a:rPr lang="en-US" altLang="zh-CN" b="0" i="1" smtClean="0">
                          <a:latin typeface="Cambria Math" panose="02040503050406030204" pitchFamily="18" charset="0"/>
                        </a:rPr>
                        <m:t>&lt;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𝑂</m:t>
                          </m:r>
                        </m:e>
                        <m:sub>
                          <m:r>
                            <a:rPr lang="en-US" altLang="zh-CN" i="1">
                              <a:latin typeface="Cambria Math" panose="02040503050406030204" pitchFamily="18" charset="0"/>
                            </a:rPr>
                            <m:t>𝑘</m:t>
                          </m:r>
                        </m:sub>
                      </m:sSub>
                      <m:r>
                        <a:rPr lang="en-US" altLang="zh-CN" b="0" i="1" smtClean="0">
                          <a:latin typeface="Cambria Math" panose="02040503050406030204" pitchFamily="18" charset="0"/>
                        </a:rPr>
                        <m:t>, 1</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𝑘</m:t>
                      </m:r>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𝑁</m:t>
                          </m:r>
                        </m:e>
                        <m:sub>
                          <m:r>
                            <a:rPr lang="en-US" altLang="zh-CN" b="0" i="1" smtClean="0">
                              <a:latin typeface="Cambria Math" panose="02040503050406030204" pitchFamily="18" charset="0"/>
                              <a:ea typeface="Cambria Math" panose="02040503050406030204" pitchFamily="18" charset="0"/>
                            </a:rPr>
                            <m:t>𝑖</m:t>
                          </m:r>
                        </m:sub>
                      </m:sSub>
                      <m:r>
                        <a:rPr lang="en-US" altLang="zh-CN" b="0" i="1" smtClean="0">
                          <a:latin typeface="Cambria Math" panose="02040503050406030204" pitchFamily="18" charset="0"/>
                        </a:rPr>
                        <m:t>}</m:t>
                      </m:r>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6" name="文本框 5"/>
              <p:cNvSpPr txBox="1">
                <a:spLocks noRot="1" noChangeAspect="1" noMove="1" noResize="1" noEditPoints="1" noAdjustHandles="1" noChangeArrowheads="1" noChangeShapeType="1" noTextEdit="1"/>
              </p:cNvSpPr>
              <p:nvPr/>
            </p:nvSpPr>
            <p:spPr>
              <a:xfrm>
                <a:off x="598564" y="2884974"/>
                <a:ext cx="4724755" cy="347018"/>
              </a:xfrm>
              <a:prstGeom prst="rect">
                <a:avLst/>
              </a:prstGeom>
              <a:blipFill rotWithShape="0">
                <a:blip r:embed="rId20"/>
                <a:stretch>
                  <a:fillRect b="-2807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1569026" y="3407778"/>
                <a:ext cx="1746247" cy="369332"/>
              </a:xfrm>
              <a:prstGeom prst="rect">
                <a:avLst/>
              </a:prstGeom>
            </p:spPr>
            <p:txBody>
              <a:bodyPr wrap="none">
                <a:spAutoFit/>
              </a:bodyPr>
              <a:lstStyle/>
              <a:p>
                <a:r>
                  <a:rPr lang="en-US" altLang="zh-CN" i="1" dirty="0" smtClean="0"/>
                  <a:t>Interval</a:t>
                </a:r>
                <a:r>
                  <a:rPr lang="en-US" altLang="zh-CN" dirty="0" smtClean="0"/>
                  <a:t>: </a:t>
                </a:r>
                <a14:m>
                  <m:oMath xmlns:m="http://schemas.openxmlformats.org/officeDocument/2006/math">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𝐼</m:t>
                            </m:r>
                          </m:e>
                          <m:sub>
                            <m:r>
                              <a:rPr lang="en-US" altLang="zh-CN" i="1">
                                <a:latin typeface="Cambria Math" panose="02040503050406030204" pitchFamily="18" charset="0"/>
                              </a:rPr>
                              <m:t>𝑘</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𝑂</m:t>
                            </m:r>
                          </m:e>
                          <m:sub>
                            <m:r>
                              <a:rPr lang="en-US" altLang="zh-CN" i="1">
                                <a:latin typeface="Cambria Math" panose="02040503050406030204" pitchFamily="18" charset="0"/>
                              </a:rPr>
                              <m:t>𝑘</m:t>
                            </m:r>
                          </m:sub>
                        </m:sSub>
                      </m:e>
                    </m:d>
                  </m:oMath>
                </a14:m>
                <a:endParaRPr lang="zh-CN" altLang="en-US" dirty="0"/>
              </a:p>
            </p:txBody>
          </p:sp>
        </mc:Choice>
        <mc:Fallback xmlns="">
          <p:sp>
            <p:nvSpPr>
              <p:cNvPr id="4" name="矩形 3"/>
              <p:cNvSpPr>
                <a:spLocks noRot="1" noChangeAspect="1" noMove="1" noResize="1" noEditPoints="1" noAdjustHandles="1" noChangeArrowheads="1" noChangeShapeType="1" noTextEdit="1"/>
              </p:cNvSpPr>
              <p:nvPr/>
            </p:nvSpPr>
            <p:spPr>
              <a:xfrm>
                <a:off x="1569026" y="3407778"/>
                <a:ext cx="1746247" cy="369332"/>
              </a:xfrm>
              <a:prstGeom prst="rect">
                <a:avLst/>
              </a:prstGeom>
              <a:blipFill rotWithShape="0">
                <a:blip r:embed="rId21"/>
                <a:stretch>
                  <a:fillRect l="-2787" t="-8197" b="-24590"/>
                </a:stretch>
              </a:blipFill>
            </p:spPr>
            <p:txBody>
              <a:bodyPr/>
              <a:lstStyle/>
              <a:p>
                <a:r>
                  <a:rPr lang="zh-CN" altLang="en-US">
                    <a:noFill/>
                  </a:rPr>
                  <a:t> </a:t>
                </a:r>
              </a:p>
            </p:txBody>
          </p:sp>
        </mc:Fallback>
      </mc:AlternateContent>
      <p:sp>
        <p:nvSpPr>
          <p:cNvPr id="225" name="矩形 224"/>
          <p:cNvSpPr/>
          <p:nvPr/>
        </p:nvSpPr>
        <p:spPr>
          <a:xfrm>
            <a:off x="5314894" y="1350906"/>
            <a:ext cx="3242246" cy="20562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6" name="矩形 225"/>
          <p:cNvSpPr/>
          <p:nvPr/>
        </p:nvSpPr>
        <p:spPr>
          <a:xfrm>
            <a:off x="5330866" y="1635277"/>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7" name="矩形 226"/>
          <p:cNvSpPr/>
          <p:nvPr/>
        </p:nvSpPr>
        <p:spPr>
          <a:xfrm>
            <a:off x="5576526" y="1635277"/>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8" name="矩形 227"/>
          <p:cNvSpPr/>
          <p:nvPr/>
        </p:nvSpPr>
        <p:spPr>
          <a:xfrm>
            <a:off x="5822185" y="1635277"/>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9" name="矩形 228"/>
          <p:cNvSpPr/>
          <p:nvPr/>
        </p:nvSpPr>
        <p:spPr>
          <a:xfrm>
            <a:off x="6067845" y="1635277"/>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0" name="矩形 229"/>
          <p:cNvSpPr/>
          <p:nvPr/>
        </p:nvSpPr>
        <p:spPr>
          <a:xfrm>
            <a:off x="6313504" y="1635277"/>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1" name="矩形 230"/>
          <p:cNvSpPr/>
          <p:nvPr/>
        </p:nvSpPr>
        <p:spPr>
          <a:xfrm>
            <a:off x="6559164" y="1635277"/>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2" name="矩形 231"/>
          <p:cNvSpPr/>
          <p:nvPr/>
        </p:nvSpPr>
        <p:spPr>
          <a:xfrm>
            <a:off x="6804823" y="1635277"/>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3" name="矩形 232"/>
          <p:cNvSpPr/>
          <p:nvPr/>
        </p:nvSpPr>
        <p:spPr>
          <a:xfrm>
            <a:off x="7040247" y="1635277"/>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4" name="矩形 233"/>
          <p:cNvSpPr/>
          <p:nvPr/>
        </p:nvSpPr>
        <p:spPr>
          <a:xfrm>
            <a:off x="7288288" y="1635277"/>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5" name="矩形 234"/>
          <p:cNvSpPr/>
          <p:nvPr/>
        </p:nvSpPr>
        <p:spPr>
          <a:xfrm>
            <a:off x="7533947" y="1635277"/>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6" name="矩形 235"/>
          <p:cNvSpPr/>
          <p:nvPr/>
        </p:nvSpPr>
        <p:spPr>
          <a:xfrm>
            <a:off x="7779607" y="1635277"/>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7" name="矩形 236"/>
          <p:cNvSpPr/>
          <p:nvPr/>
        </p:nvSpPr>
        <p:spPr>
          <a:xfrm>
            <a:off x="5330866" y="188056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8" name="矩形 237"/>
          <p:cNvSpPr/>
          <p:nvPr/>
        </p:nvSpPr>
        <p:spPr>
          <a:xfrm>
            <a:off x="5576526" y="188056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9" name="矩形 238"/>
          <p:cNvSpPr/>
          <p:nvPr/>
        </p:nvSpPr>
        <p:spPr>
          <a:xfrm>
            <a:off x="5822185" y="1880562"/>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0" name="矩形 239"/>
          <p:cNvSpPr/>
          <p:nvPr/>
        </p:nvSpPr>
        <p:spPr>
          <a:xfrm>
            <a:off x="6067845" y="1880562"/>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1" name="矩形 240"/>
          <p:cNvSpPr/>
          <p:nvPr/>
        </p:nvSpPr>
        <p:spPr>
          <a:xfrm>
            <a:off x="6313504" y="1880562"/>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2" name="矩形 241"/>
          <p:cNvSpPr/>
          <p:nvPr/>
        </p:nvSpPr>
        <p:spPr>
          <a:xfrm>
            <a:off x="6559164" y="1880562"/>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3" name="矩形 242"/>
          <p:cNvSpPr/>
          <p:nvPr/>
        </p:nvSpPr>
        <p:spPr>
          <a:xfrm>
            <a:off x="6804823" y="188056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4" name="矩形 243"/>
          <p:cNvSpPr/>
          <p:nvPr/>
        </p:nvSpPr>
        <p:spPr>
          <a:xfrm>
            <a:off x="7040247" y="188056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5" name="矩形 244"/>
          <p:cNvSpPr/>
          <p:nvPr/>
        </p:nvSpPr>
        <p:spPr>
          <a:xfrm>
            <a:off x="7288288" y="188056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6" name="矩形 245"/>
          <p:cNvSpPr/>
          <p:nvPr/>
        </p:nvSpPr>
        <p:spPr>
          <a:xfrm>
            <a:off x="7533947" y="188056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7" name="矩形 246"/>
          <p:cNvSpPr/>
          <p:nvPr/>
        </p:nvSpPr>
        <p:spPr>
          <a:xfrm>
            <a:off x="7779607" y="188056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8" name="矩形 247"/>
          <p:cNvSpPr/>
          <p:nvPr/>
        </p:nvSpPr>
        <p:spPr>
          <a:xfrm>
            <a:off x="5330866" y="2122129"/>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9" name="矩形 248"/>
          <p:cNvSpPr/>
          <p:nvPr/>
        </p:nvSpPr>
        <p:spPr>
          <a:xfrm>
            <a:off x="5576526" y="2122129"/>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0" name="矩形 249"/>
          <p:cNvSpPr/>
          <p:nvPr/>
        </p:nvSpPr>
        <p:spPr>
          <a:xfrm>
            <a:off x="5822185" y="2122129"/>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1" name="矩形 250"/>
          <p:cNvSpPr/>
          <p:nvPr/>
        </p:nvSpPr>
        <p:spPr>
          <a:xfrm>
            <a:off x="6067845" y="2122129"/>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2" name="矩形 251"/>
          <p:cNvSpPr/>
          <p:nvPr/>
        </p:nvSpPr>
        <p:spPr>
          <a:xfrm>
            <a:off x="6313504" y="2122129"/>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3" name="矩形 252"/>
          <p:cNvSpPr/>
          <p:nvPr/>
        </p:nvSpPr>
        <p:spPr>
          <a:xfrm>
            <a:off x="6559164" y="2122129"/>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4" name="矩形 253"/>
          <p:cNvSpPr/>
          <p:nvPr/>
        </p:nvSpPr>
        <p:spPr>
          <a:xfrm>
            <a:off x="6804823" y="2122129"/>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5" name="矩形 254"/>
          <p:cNvSpPr/>
          <p:nvPr/>
        </p:nvSpPr>
        <p:spPr>
          <a:xfrm>
            <a:off x="7040247" y="2122129"/>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6" name="矩形 255"/>
          <p:cNvSpPr/>
          <p:nvPr/>
        </p:nvSpPr>
        <p:spPr>
          <a:xfrm>
            <a:off x="7288288" y="2122129"/>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7" name="矩形 256"/>
          <p:cNvSpPr/>
          <p:nvPr/>
        </p:nvSpPr>
        <p:spPr>
          <a:xfrm>
            <a:off x="7533947" y="2122129"/>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8" name="矩形 257"/>
          <p:cNvSpPr/>
          <p:nvPr/>
        </p:nvSpPr>
        <p:spPr>
          <a:xfrm>
            <a:off x="7779607" y="2122129"/>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9" name="矩形 258"/>
          <p:cNvSpPr/>
          <p:nvPr/>
        </p:nvSpPr>
        <p:spPr>
          <a:xfrm>
            <a:off x="5330866" y="236910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0" name="矩形 259"/>
          <p:cNvSpPr/>
          <p:nvPr/>
        </p:nvSpPr>
        <p:spPr>
          <a:xfrm>
            <a:off x="5576526" y="2369103"/>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1" name="矩形 260"/>
          <p:cNvSpPr/>
          <p:nvPr/>
        </p:nvSpPr>
        <p:spPr>
          <a:xfrm>
            <a:off x="5822185" y="2369103"/>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2" name="矩形 261"/>
          <p:cNvSpPr/>
          <p:nvPr/>
        </p:nvSpPr>
        <p:spPr>
          <a:xfrm>
            <a:off x="6067845" y="2369103"/>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3" name="矩形 262"/>
          <p:cNvSpPr/>
          <p:nvPr/>
        </p:nvSpPr>
        <p:spPr>
          <a:xfrm>
            <a:off x="6313504" y="2369103"/>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4" name="矩形 263"/>
          <p:cNvSpPr/>
          <p:nvPr/>
        </p:nvSpPr>
        <p:spPr>
          <a:xfrm>
            <a:off x="6559164" y="2369103"/>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5" name="矩形 264"/>
          <p:cNvSpPr/>
          <p:nvPr/>
        </p:nvSpPr>
        <p:spPr>
          <a:xfrm>
            <a:off x="6804823" y="2369103"/>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6" name="矩形 265"/>
          <p:cNvSpPr/>
          <p:nvPr/>
        </p:nvSpPr>
        <p:spPr>
          <a:xfrm>
            <a:off x="7040247" y="236910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7" name="矩形 266"/>
          <p:cNvSpPr/>
          <p:nvPr/>
        </p:nvSpPr>
        <p:spPr>
          <a:xfrm>
            <a:off x="7288288" y="236910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8" name="矩形 267"/>
          <p:cNvSpPr/>
          <p:nvPr/>
        </p:nvSpPr>
        <p:spPr>
          <a:xfrm>
            <a:off x="7533947" y="236910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9" name="矩形 268"/>
          <p:cNvSpPr/>
          <p:nvPr/>
        </p:nvSpPr>
        <p:spPr>
          <a:xfrm>
            <a:off x="7779607" y="236910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0" name="矩形 269"/>
          <p:cNvSpPr/>
          <p:nvPr/>
        </p:nvSpPr>
        <p:spPr>
          <a:xfrm>
            <a:off x="5330866" y="260922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1" name="矩形 270"/>
          <p:cNvSpPr/>
          <p:nvPr/>
        </p:nvSpPr>
        <p:spPr>
          <a:xfrm>
            <a:off x="5576526" y="260922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2" name="矩形 271"/>
          <p:cNvSpPr/>
          <p:nvPr/>
        </p:nvSpPr>
        <p:spPr>
          <a:xfrm>
            <a:off x="5822185" y="2609228"/>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3" name="矩形 272"/>
          <p:cNvSpPr/>
          <p:nvPr/>
        </p:nvSpPr>
        <p:spPr>
          <a:xfrm>
            <a:off x="6067845" y="2609228"/>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4" name="矩形 273"/>
          <p:cNvSpPr/>
          <p:nvPr/>
        </p:nvSpPr>
        <p:spPr>
          <a:xfrm>
            <a:off x="6313504" y="2609228"/>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5" name="矩形 274"/>
          <p:cNvSpPr/>
          <p:nvPr/>
        </p:nvSpPr>
        <p:spPr>
          <a:xfrm>
            <a:off x="6559164" y="2609228"/>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6" name="矩形 275"/>
          <p:cNvSpPr/>
          <p:nvPr/>
        </p:nvSpPr>
        <p:spPr>
          <a:xfrm>
            <a:off x="6804823" y="2609228"/>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7" name="矩形 276"/>
          <p:cNvSpPr/>
          <p:nvPr/>
        </p:nvSpPr>
        <p:spPr>
          <a:xfrm>
            <a:off x="7040247" y="260922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8" name="矩形 277"/>
          <p:cNvSpPr/>
          <p:nvPr/>
        </p:nvSpPr>
        <p:spPr>
          <a:xfrm>
            <a:off x="7288288" y="260922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9" name="矩形 278"/>
          <p:cNvSpPr/>
          <p:nvPr/>
        </p:nvSpPr>
        <p:spPr>
          <a:xfrm>
            <a:off x="7533947" y="260922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0" name="矩形 279"/>
          <p:cNvSpPr/>
          <p:nvPr/>
        </p:nvSpPr>
        <p:spPr>
          <a:xfrm>
            <a:off x="7779607" y="260922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1" name="矩形 280"/>
          <p:cNvSpPr/>
          <p:nvPr/>
        </p:nvSpPr>
        <p:spPr>
          <a:xfrm>
            <a:off x="5330866" y="285066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2" name="矩形 281"/>
          <p:cNvSpPr/>
          <p:nvPr/>
        </p:nvSpPr>
        <p:spPr>
          <a:xfrm>
            <a:off x="5576526" y="285066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3" name="矩形 282"/>
          <p:cNvSpPr/>
          <p:nvPr/>
        </p:nvSpPr>
        <p:spPr>
          <a:xfrm>
            <a:off x="5822185" y="285066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4" name="矩形 283"/>
          <p:cNvSpPr/>
          <p:nvPr/>
        </p:nvSpPr>
        <p:spPr>
          <a:xfrm>
            <a:off x="6067845" y="2850665"/>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5" name="矩形 284"/>
          <p:cNvSpPr/>
          <p:nvPr/>
        </p:nvSpPr>
        <p:spPr>
          <a:xfrm>
            <a:off x="6313504" y="2850665"/>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6" name="矩形 285"/>
          <p:cNvSpPr/>
          <p:nvPr/>
        </p:nvSpPr>
        <p:spPr>
          <a:xfrm>
            <a:off x="6559164" y="2850665"/>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7" name="矩形 286"/>
          <p:cNvSpPr/>
          <p:nvPr/>
        </p:nvSpPr>
        <p:spPr>
          <a:xfrm>
            <a:off x="6804823" y="2850665"/>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8" name="矩形 287"/>
          <p:cNvSpPr/>
          <p:nvPr/>
        </p:nvSpPr>
        <p:spPr>
          <a:xfrm>
            <a:off x="7040247" y="285066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9" name="矩形 288"/>
          <p:cNvSpPr/>
          <p:nvPr/>
        </p:nvSpPr>
        <p:spPr>
          <a:xfrm>
            <a:off x="7288288" y="285066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0" name="矩形 289"/>
          <p:cNvSpPr/>
          <p:nvPr/>
        </p:nvSpPr>
        <p:spPr>
          <a:xfrm>
            <a:off x="7533947" y="285066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1" name="矩形 290"/>
          <p:cNvSpPr/>
          <p:nvPr/>
        </p:nvSpPr>
        <p:spPr>
          <a:xfrm>
            <a:off x="7779607" y="285066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2" name="矩形 291"/>
          <p:cNvSpPr/>
          <p:nvPr/>
        </p:nvSpPr>
        <p:spPr>
          <a:xfrm>
            <a:off x="5330866" y="309717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3" name="矩形 292"/>
          <p:cNvSpPr/>
          <p:nvPr/>
        </p:nvSpPr>
        <p:spPr>
          <a:xfrm>
            <a:off x="5576526" y="309717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4" name="矩形 293"/>
          <p:cNvSpPr/>
          <p:nvPr/>
        </p:nvSpPr>
        <p:spPr>
          <a:xfrm>
            <a:off x="5822185" y="309717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5" name="矩形 294"/>
          <p:cNvSpPr/>
          <p:nvPr/>
        </p:nvSpPr>
        <p:spPr>
          <a:xfrm>
            <a:off x="6067845" y="309717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6" name="矩形 295"/>
          <p:cNvSpPr/>
          <p:nvPr/>
        </p:nvSpPr>
        <p:spPr>
          <a:xfrm>
            <a:off x="6313504" y="309717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7" name="矩形 296"/>
          <p:cNvSpPr/>
          <p:nvPr/>
        </p:nvSpPr>
        <p:spPr>
          <a:xfrm>
            <a:off x="6559164" y="309717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8" name="矩形 297"/>
          <p:cNvSpPr/>
          <p:nvPr/>
        </p:nvSpPr>
        <p:spPr>
          <a:xfrm>
            <a:off x="6804823" y="309717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9" name="矩形 298"/>
          <p:cNvSpPr/>
          <p:nvPr/>
        </p:nvSpPr>
        <p:spPr>
          <a:xfrm>
            <a:off x="7040247" y="309717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0" name="矩形 299"/>
          <p:cNvSpPr/>
          <p:nvPr/>
        </p:nvSpPr>
        <p:spPr>
          <a:xfrm>
            <a:off x="7288288" y="309717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1" name="矩形 300"/>
          <p:cNvSpPr/>
          <p:nvPr/>
        </p:nvSpPr>
        <p:spPr>
          <a:xfrm>
            <a:off x="7533947" y="309717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2" name="矩形 301"/>
          <p:cNvSpPr/>
          <p:nvPr/>
        </p:nvSpPr>
        <p:spPr>
          <a:xfrm>
            <a:off x="7779607" y="309717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3" name="矩形 302"/>
          <p:cNvSpPr/>
          <p:nvPr/>
        </p:nvSpPr>
        <p:spPr>
          <a:xfrm>
            <a:off x="5330866" y="1391661"/>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4" name="矩形 303"/>
          <p:cNvSpPr/>
          <p:nvPr/>
        </p:nvSpPr>
        <p:spPr>
          <a:xfrm>
            <a:off x="5576526" y="1391661"/>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5" name="矩形 304"/>
          <p:cNvSpPr/>
          <p:nvPr/>
        </p:nvSpPr>
        <p:spPr>
          <a:xfrm>
            <a:off x="5822185" y="1391661"/>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6" name="矩形 305"/>
          <p:cNvSpPr/>
          <p:nvPr/>
        </p:nvSpPr>
        <p:spPr>
          <a:xfrm>
            <a:off x="6067845" y="1391661"/>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7" name="矩形 306"/>
          <p:cNvSpPr/>
          <p:nvPr/>
        </p:nvSpPr>
        <p:spPr>
          <a:xfrm>
            <a:off x="6313504" y="1391661"/>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8" name="矩形 307"/>
          <p:cNvSpPr/>
          <p:nvPr/>
        </p:nvSpPr>
        <p:spPr>
          <a:xfrm>
            <a:off x="6559164" y="1391661"/>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9" name="矩形 308"/>
          <p:cNvSpPr/>
          <p:nvPr/>
        </p:nvSpPr>
        <p:spPr>
          <a:xfrm>
            <a:off x="6804823" y="1391661"/>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0" name="矩形 309"/>
          <p:cNvSpPr/>
          <p:nvPr/>
        </p:nvSpPr>
        <p:spPr>
          <a:xfrm>
            <a:off x="7040247" y="1391661"/>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1" name="矩形 310"/>
          <p:cNvSpPr/>
          <p:nvPr/>
        </p:nvSpPr>
        <p:spPr>
          <a:xfrm>
            <a:off x="7288288" y="1391661"/>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2" name="矩形 311"/>
          <p:cNvSpPr/>
          <p:nvPr/>
        </p:nvSpPr>
        <p:spPr>
          <a:xfrm>
            <a:off x="7533947" y="1391661"/>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3" name="矩形 312"/>
          <p:cNvSpPr/>
          <p:nvPr/>
        </p:nvSpPr>
        <p:spPr>
          <a:xfrm>
            <a:off x="7779607" y="1391661"/>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4" name="矩形 313"/>
          <p:cNvSpPr/>
          <p:nvPr/>
        </p:nvSpPr>
        <p:spPr>
          <a:xfrm>
            <a:off x="8027647" y="1635277"/>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5" name="矩形 314"/>
          <p:cNvSpPr/>
          <p:nvPr/>
        </p:nvSpPr>
        <p:spPr>
          <a:xfrm>
            <a:off x="8265452" y="1635277"/>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6" name="矩形 315"/>
          <p:cNvSpPr/>
          <p:nvPr/>
        </p:nvSpPr>
        <p:spPr>
          <a:xfrm>
            <a:off x="8027647" y="188056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7" name="矩形 316"/>
          <p:cNvSpPr/>
          <p:nvPr/>
        </p:nvSpPr>
        <p:spPr>
          <a:xfrm>
            <a:off x="8265452" y="188056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8" name="矩形 317"/>
          <p:cNvSpPr/>
          <p:nvPr/>
        </p:nvSpPr>
        <p:spPr>
          <a:xfrm>
            <a:off x="8027647" y="2122129"/>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9" name="矩形 318"/>
          <p:cNvSpPr/>
          <p:nvPr/>
        </p:nvSpPr>
        <p:spPr>
          <a:xfrm>
            <a:off x="8265452" y="2122129"/>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0" name="矩形 319"/>
          <p:cNvSpPr/>
          <p:nvPr/>
        </p:nvSpPr>
        <p:spPr>
          <a:xfrm>
            <a:off x="8027647" y="236910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1" name="矩形 320"/>
          <p:cNvSpPr/>
          <p:nvPr/>
        </p:nvSpPr>
        <p:spPr>
          <a:xfrm>
            <a:off x="8265452" y="236910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2" name="矩形 321"/>
          <p:cNvSpPr/>
          <p:nvPr/>
        </p:nvSpPr>
        <p:spPr>
          <a:xfrm>
            <a:off x="8027647" y="260922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3" name="矩形 322"/>
          <p:cNvSpPr/>
          <p:nvPr/>
        </p:nvSpPr>
        <p:spPr>
          <a:xfrm>
            <a:off x="8265452" y="260922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4" name="矩形 323"/>
          <p:cNvSpPr/>
          <p:nvPr/>
        </p:nvSpPr>
        <p:spPr>
          <a:xfrm>
            <a:off x="8027647" y="285066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5" name="矩形 324"/>
          <p:cNvSpPr/>
          <p:nvPr/>
        </p:nvSpPr>
        <p:spPr>
          <a:xfrm>
            <a:off x="8265452" y="285066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6" name="矩形 325"/>
          <p:cNvSpPr/>
          <p:nvPr/>
        </p:nvSpPr>
        <p:spPr>
          <a:xfrm>
            <a:off x="8027647" y="309717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7" name="矩形 326"/>
          <p:cNvSpPr/>
          <p:nvPr/>
        </p:nvSpPr>
        <p:spPr>
          <a:xfrm>
            <a:off x="8265452" y="309717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8" name="矩形 327"/>
          <p:cNvSpPr/>
          <p:nvPr/>
        </p:nvSpPr>
        <p:spPr>
          <a:xfrm>
            <a:off x="8027647" y="1391661"/>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9" name="矩形 328"/>
          <p:cNvSpPr/>
          <p:nvPr/>
        </p:nvSpPr>
        <p:spPr>
          <a:xfrm>
            <a:off x="8265452" y="1391661"/>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0" name="文本框 329"/>
          <p:cNvSpPr txBox="1"/>
          <p:nvPr/>
        </p:nvSpPr>
        <p:spPr>
          <a:xfrm>
            <a:off x="7528097" y="4436001"/>
            <a:ext cx="1137613" cy="300082"/>
          </a:xfrm>
          <a:prstGeom prst="rect">
            <a:avLst/>
          </a:prstGeom>
          <a:noFill/>
        </p:spPr>
        <p:txBody>
          <a:bodyPr wrap="square" rtlCol="0">
            <a:spAutoFit/>
          </a:bodyPr>
          <a:lstStyle/>
          <a:p>
            <a:r>
              <a:rPr lang="en-US" altLang="zh-CN" sz="1350" i="1" dirty="0" smtClean="0">
                <a:latin typeface="Berlin Sans FB" panose="020E0602020502020306" pitchFamily="34" charset="0"/>
              </a:rPr>
              <a:t>3 intervals</a:t>
            </a:r>
            <a:endParaRPr lang="zh-CN" altLang="en-US" sz="1350" i="1" dirty="0">
              <a:latin typeface="Berlin Sans FB" panose="020E0602020502020306" pitchFamily="34" charset="0"/>
            </a:endParaRPr>
          </a:p>
        </p:txBody>
      </p:sp>
      <p:sp>
        <p:nvSpPr>
          <p:cNvPr id="331" name="文本框 330"/>
          <p:cNvSpPr txBox="1"/>
          <p:nvPr/>
        </p:nvSpPr>
        <p:spPr>
          <a:xfrm>
            <a:off x="7537874" y="4720978"/>
            <a:ext cx="1137613" cy="300082"/>
          </a:xfrm>
          <a:prstGeom prst="rect">
            <a:avLst/>
          </a:prstGeom>
          <a:noFill/>
        </p:spPr>
        <p:txBody>
          <a:bodyPr wrap="square" rtlCol="0">
            <a:spAutoFit/>
          </a:bodyPr>
          <a:lstStyle/>
          <a:p>
            <a:r>
              <a:rPr lang="en-US" altLang="zh-CN" sz="1350" i="1" dirty="0" smtClean="0">
                <a:latin typeface="Berlin Sans FB" panose="020E0602020502020306" pitchFamily="34" charset="0"/>
              </a:rPr>
              <a:t>4 intervals</a:t>
            </a:r>
            <a:endParaRPr lang="zh-CN" altLang="en-US" sz="1350" i="1" dirty="0">
              <a:latin typeface="Berlin Sans FB" panose="020E0602020502020306" pitchFamily="34" charset="0"/>
            </a:endParaRPr>
          </a:p>
        </p:txBody>
      </p:sp>
    </p:spTree>
    <p:custDataLst>
      <p:tags r:id="rId1"/>
    </p:custDataLst>
    <p:extLst>
      <p:ext uri="{BB962C8B-B14F-4D97-AF65-F5344CB8AC3E}">
        <p14:creationId xmlns:p14="http://schemas.microsoft.com/office/powerpoint/2010/main" val="3426317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latin typeface="Berlin Sans FB" panose="020E0602020502020306" pitchFamily="34" charset="0"/>
              </a:rPr>
              <a:t>Algorithm</a:t>
            </a:r>
            <a:endParaRPr lang="zh-CN" altLang="en-US" dirty="0">
              <a:latin typeface="Berlin Sans FB" panose="020E0602020502020306" pitchFamily="34" charset="0"/>
            </a:endParaRPr>
          </a:p>
        </p:txBody>
      </p:sp>
      <p:sp>
        <p:nvSpPr>
          <p:cNvPr id="3" name="内容占位符 2"/>
          <p:cNvSpPr>
            <a:spLocks noGrp="1"/>
          </p:cNvSpPr>
          <p:nvPr>
            <p:ph idx="1"/>
          </p:nvPr>
        </p:nvSpPr>
        <p:spPr/>
        <p:txBody>
          <a:bodyPr/>
          <a:lstStyle/>
          <a:p>
            <a:pPr>
              <a:lnSpc>
                <a:spcPct val="150000"/>
              </a:lnSpc>
            </a:pPr>
            <a:r>
              <a:rPr lang="en-US" altLang="zh-CN" dirty="0">
                <a:solidFill>
                  <a:schemeClr val="bg2"/>
                </a:solidFill>
                <a:latin typeface="Berlin Sans FB" panose="020E0602020502020306" pitchFamily="34" charset="0"/>
              </a:rPr>
              <a:t>Boundary Pixel </a:t>
            </a:r>
            <a:r>
              <a:rPr lang="en-US" altLang="zh-CN" dirty="0" smtClean="0">
                <a:solidFill>
                  <a:schemeClr val="bg2"/>
                </a:solidFill>
                <a:latin typeface="Berlin Sans FB" panose="020E0602020502020306" pitchFamily="34" charset="0"/>
              </a:rPr>
              <a:t>Detecting</a:t>
            </a:r>
          </a:p>
          <a:p>
            <a:pPr>
              <a:lnSpc>
                <a:spcPct val="150000"/>
              </a:lnSpc>
            </a:pPr>
            <a:r>
              <a:rPr lang="en-US" altLang="zh-CN" dirty="0" smtClean="0">
                <a:latin typeface="Berlin Sans FB" panose="020E0602020502020306" pitchFamily="34" charset="0"/>
              </a:rPr>
              <a:t>Pre-contouring</a:t>
            </a:r>
          </a:p>
          <a:p>
            <a:pPr lvl="1">
              <a:lnSpc>
                <a:spcPct val="100000"/>
              </a:lnSpc>
            </a:pPr>
            <a:r>
              <a:rPr lang="en-US" altLang="zh-CN" dirty="0" smtClean="0">
                <a:latin typeface="Berlin Sans FB" panose="020E0602020502020306" pitchFamily="34" charset="0"/>
              </a:rPr>
              <a:t>Compute connectivity relationship</a:t>
            </a:r>
            <a:r>
              <a:rPr lang="en-US" altLang="zh-CN" dirty="0">
                <a:latin typeface="Berlin Sans FB" panose="020E0602020502020306" pitchFamily="34" charset="0"/>
              </a:rPr>
              <a:t> </a:t>
            </a:r>
          </a:p>
          <a:p>
            <a:pPr marL="342900" lvl="1" indent="0">
              <a:lnSpc>
                <a:spcPct val="100000"/>
              </a:lnSpc>
              <a:buNone/>
            </a:pPr>
            <a:r>
              <a:rPr lang="en-US" altLang="zh-CN" dirty="0" smtClean="0">
                <a:latin typeface="Berlin Sans FB" panose="020E0602020502020306" pitchFamily="34" charset="0"/>
              </a:rPr>
              <a:t>between adjacent lines</a:t>
            </a:r>
          </a:p>
          <a:p>
            <a:pPr lvl="1">
              <a:lnSpc>
                <a:spcPct val="100000"/>
              </a:lnSpc>
            </a:pPr>
            <a:r>
              <a:rPr lang="en-US" altLang="zh-CN" dirty="0" smtClean="0">
                <a:latin typeface="Berlin Sans FB" panose="020E0602020502020306" pitchFamily="34" charset="0"/>
              </a:rPr>
              <a:t>Parallel </a:t>
            </a:r>
            <a:r>
              <a:rPr lang="en-US" altLang="zh-CN" dirty="0">
                <a:latin typeface="Berlin Sans FB" panose="020E0602020502020306" pitchFamily="34" charset="0"/>
              </a:rPr>
              <a:t>between each two </a:t>
            </a:r>
            <a:r>
              <a:rPr lang="en-US" altLang="zh-CN" dirty="0" err="1">
                <a:latin typeface="Berlin Sans FB" panose="020E0602020502020306" pitchFamily="34" charset="0"/>
              </a:rPr>
              <a:t>scanlines</a:t>
            </a:r>
            <a:endParaRPr lang="zh-CN" altLang="en-US" dirty="0">
              <a:latin typeface="Berlin Sans FB" panose="020E0602020502020306" pitchFamily="34" charset="0"/>
            </a:endParaRPr>
          </a:p>
          <a:p>
            <a:pPr marL="342900" lvl="1" indent="0">
              <a:lnSpc>
                <a:spcPct val="100000"/>
              </a:lnSpc>
              <a:buNone/>
            </a:pPr>
            <a:endParaRPr lang="en-US" altLang="zh-CN" dirty="0" smtClean="0">
              <a:latin typeface="Berlin Sans FB" panose="020E0602020502020306" pitchFamily="34" charset="0"/>
            </a:endParaRPr>
          </a:p>
        </p:txBody>
      </p:sp>
      <p:sp>
        <p:nvSpPr>
          <p:cNvPr id="109" name="矩形 108"/>
          <p:cNvSpPr/>
          <p:nvPr/>
        </p:nvSpPr>
        <p:spPr>
          <a:xfrm>
            <a:off x="5314894" y="1350906"/>
            <a:ext cx="3242246" cy="20562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0" name="矩形 109"/>
          <p:cNvSpPr/>
          <p:nvPr/>
        </p:nvSpPr>
        <p:spPr>
          <a:xfrm>
            <a:off x="5330866" y="1635277"/>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2" name="矩形 121"/>
          <p:cNvSpPr/>
          <p:nvPr/>
        </p:nvSpPr>
        <p:spPr>
          <a:xfrm>
            <a:off x="5576526" y="1635277"/>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3" name="矩形 122"/>
          <p:cNvSpPr/>
          <p:nvPr/>
        </p:nvSpPr>
        <p:spPr>
          <a:xfrm>
            <a:off x="5822185" y="1635277"/>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0" name="矩形 139"/>
          <p:cNvSpPr/>
          <p:nvPr/>
        </p:nvSpPr>
        <p:spPr>
          <a:xfrm>
            <a:off x="6067845" y="1635277"/>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1" name="矩形 140"/>
          <p:cNvSpPr/>
          <p:nvPr/>
        </p:nvSpPr>
        <p:spPr>
          <a:xfrm>
            <a:off x="6313504" y="1635277"/>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2" name="矩形 141"/>
          <p:cNvSpPr/>
          <p:nvPr/>
        </p:nvSpPr>
        <p:spPr>
          <a:xfrm>
            <a:off x="6559164" y="1635277"/>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3" name="矩形 142"/>
          <p:cNvSpPr/>
          <p:nvPr/>
        </p:nvSpPr>
        <p:spPr>
          <a:xfrm>
            <a:off x="6804823" y="1635277"/>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4" name="矩形 143"/>
          <p:cNvSpPr/>
          <p:nvPr/>
        </p:nvSpPr>
        <p:spPr>
          <a:xfrm>
            <a:off x="7040247" y="1635277"/>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5" name="矩形 144"/>
          <p:cNvSpPr/>
          <p:nvPr/>
        </p:nvSpPr>
        <p:spPr>
          <a:xfrm>
            <a:off x="7288288" y="1635277"/>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6" name="矩形 145"/>
          <p:cNvSpPr/>
          <p:nvPr/>
        </p:nvSpPr>
        <p:spPr>
          <a:xfrm>
            <a:off x="7533947" y="1635277"/>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7" name="矩形 146"/>
          <p:cNvSpPr/>
          <p:nvPr/>
        </p:nvSpPr>
        <p:spPr>
          <a:xfrm>
            <a:off x="7779607" y="1635277"/>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8" name="矩形 147"/>
          <p:cNvSpPr/>
          <p:nvPr/>
        </p:nvSpPr>
        <p:spPr>
          <a:xfrm>
            <a:off x="5330866" y="188056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9" name="矩形 148"/>
          <p:cNvSpPr/>
          <p:nvPr/>
        </p:nvSpPr>
        <p:spPr>
          <a:xfrm>
            <a:off x="5576526" y="188056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0" name="矩形 149"/>
          <p:cNvSpPr/>
          <p:nvPr/>
        </p:nvSpPr>
        <p:spPr>
          <a:xfrm>
            <a:off x="5822185" y="1880562"/>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1" name="矩形 150"/>
          <p:cNvSpPr/>
          <p:nvPr/>
        </p:nvSpPr>
        <p:spPr>
          <a:xfrm>
            <a:off x="6067845" y="1880562"/>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2" name="矩形 151"/>
          <p:cNvSpPr/>
          <p:nvPr/>
        </p:nvSpPr>
        <p:spPr>
          <a:xfrm>
            <a:off x="6313504" y="1880562"/>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3" name="矩形 152"/>
          <p:cNvSpPr/>
          <p:nvPr/>
        </p:nvSpPr>
        <p:spPr>
          <a:xfrm>
            <a:off x="6559164" y="1880562"/>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4" name="矩形 153"/>
          <p:cNvSpPr/>
          <p:nvPr/>
        </p:nvSpPr>
        <p:spPr>
          <a:xfrm>
            <a:off x="6804823" y="188056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5" name="矩形 154"/>
          <p:cNvSpPr/>
          <p:nvPr/>
        </p:nvSpPr>
        <p:spPr>
          <a:xfrm>
            <a:off x="7040247" y="188056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6" name="矩形 155"/>
          <p:cNvSpPr/>
          <p:nvPr/>
        </p:nvSpPr>
        <p:spPr>
          <a:xfrm>
            <a:off x="7288288" y="188056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7" name="矩形 156"/>
          <p:cNvSpPr/>
          <p:nvPr/>
        </p:nvSpPr>
        <p:spPr>
          <a:xfrm>
            <a:off x="7533947" y="188056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8" name="矩形 157"/>
          <p:cNvSpPr/>
          <p:nvPr/>
        </p:nvSpPr>
        <p:spPr>
          <a:xfrm>
            <a:off x="7779607" y="188056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9" name="矩形 158"/>
          <p:cNvSpPr/>
          <p:nvPr/>
        </p:nvSpPr>
        <p:spPr>
          <a:xfrm>
            <a:off x="5330866" y="2122129"/>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0" name="矩形 159"/>
          <p:cNvSpPr/>
          <p:nvPr/>
        </p:nvSpPr>
        <p:spPr>
          <a:xfrm>
            <a:off x="5576526" y="2122129"/>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1" name="矩形 160"/>
          <p:cNvSpPr/>
          <p:nvPr/>
        </p:nvSpPr>
        <p:spPr>
          <a:xfrm>
            <a:off x="5822185" y="2122129"/>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2" name="矩形 161"/>
          <p:cNvSpPr/>
          <p:nvPr/>
        </p:nvSpPr>
        <p:spPr>
          <a:xfrm>
            <a:off x="6067845" y="2122129"/>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3" name="矩形 162"/>
          <p:cNvSpPr/>
          <p:nvPr/>
        </p:nvSpPr>
        <p:spPr>
          <a:xfrm>
            <a:off x="6313504" y="2122129"/>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4" name="矩形 163"/>
          <p:cNvSpPr/>
          <p:nvPr/>
        </p:nvSpPr>
        <p:spPr>
          <a:xfrm>
            <a:off x="6559164" y="2122129"/>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5" name="矩形 164"/>
          <p:cNvSpPr/>
          <p:nvPr/>
        </p:nvSpPr>
        <p:spPr>
          <a:xfrm>
            <a:off x="6804823" y="2122129"/>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6" name="矩形 165"/>
          <p:cNvSpPr/>
          <p:nvPr/>
        </p:nvSpPr>
        <p:spPr>
          <a:xfrm>
            <a:off x="7040247" y="2122129"/>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7" name="矩形 166"/>
          <p:cNvSpPr/>
          <p:nvPr/>
        </p:nvSpPr>
        <p:spPr>
          <a:xfrm>
            <a:off x="7288288" y="2122129"/>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8" name="矩形 167"/>
          <p:cNvSpPr/>
          <p:nvPr/>
        </p:nvSpPr>
        <p:spPr>
          <a:xfrm>
            <a:off x="7533947" y="2122129"/>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9" name="矩形 168"/>
          <p:cNvSpPr/>
          <p:nvPr/>
        </p:nvSpPr>
        <p:spPr>
          <a:xfrm>
            <a:off x="7779607" y="2122129"/>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0" name="矩形 169"/>
          <p:cNvSpPr/>
          <p:nvPr/>
        </p:nvSpPr>
        <p:spPr>
          <a:xfrm>
            <a:off x="5330866" y="236910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1" name="矩形 170"/>
          <p:cNvSpPr/>
          <p:nvPr/>
        </p:nvSpPr>
        <p:spPr>
          <a:xfrm>
            <a:off x="5576526" y="2369103"/>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2" name="矩形 171"/>
          <p:cNvSpPr/>
          <p:nvPr/>
        </p:nvSpPr>
        <p:spPr>
          <a:xfrm>
            <a:off x="5822185" y="2369103"/>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3" name="矩形 172"/>
          <p:cNvSpPr/>
          <p:nvPr/>
        </p:nvSpPr>
        <p:spPr>
          <a:xfrm>
            <a:off x="6067845" y="2369103"/>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4" name="矩形 173"/>
          <p:cNvSpPr/>
          <p:nvPr/>
        </p:nvSpPr>
        <p:spPr>
          <a:xfrm>
            <a:off x="6313504" y="2369103"/>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5" name="矩形 174"/>
          <p:cNvSpPr/>
          <p:nvPr/>
        </p:nvSpPr>
        <p:spPr>
          <a:xfrm>
            <a:off x="6559164" y="2369103"/>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6" name="矩形 175"/>
          <p:cNvSpPr/>
          <p:nvPr/>
        </p:nvSpPr>
        <p:spPr>
          <a:xfrm>
            <a:off x="6804823" y="2369103"/>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7" name="矩形 176"/>
          <p:cNvSpPr/>
          <p:nvPr/>
        </p:nvSpPr>
        <p:spPr>
          <a:xfrm>
            <a:off x="7040247" y="236910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8" name="矩形 177"/>
          <p:cNvSpPr/>
          <p:nvPr/>
        </p:nvSpPr>
        <p:spPr>
          <a:xfrm>
            <a:off x="7288288" y="236910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9" name="矩形 178"/>
          <p:cNvSpPr/>
          <p:nvPr/>
        </p:nvSpPr>
        <p:spPr>
          <a:xfrm>
            <a:off x="7533947" y="236910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0" name="矩形 179"/>
          <p:cNvSpPr/>
          <p:nvPr/>
        </p:nvSpPr>
        <p:spPr>
          <a:xfrm>
            <a:off x="7779607" y="236910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1" name="矩形 180"/>
          <p:cNvSpPr/>
          <p:nvPr/>
        </p:nvSpPr>
        <p:spPr>
          <a:xfrm>
            <a:off x="5330866" y="260922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2" name="矩形 181"/>
          <p:cNvSpPr/>
          <p:nvPr/>
        </p:nvSpPr>
        <p:spPr>
          <a:xfrm>
            <a:off x="5576526" y="260922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3" name="矩形 182"/>
          <p:cNvSpPr/>
          <p:nvPr/>
        </p:nvSpPr>
        <p:spPr>
          <a:xfrm>
            <a:off x="5822185" y="2609228"/>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4" name="矩形 183"/>
          <p:cNvSpPr/>
          <p:nvPr/>
        </p:nvSpPr>
        <p:spPr>
          <a:xfrm>
            <a:off x="6067845" y="2609228"/>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5" name="矩形 184"/>
          <p:cNvSpPr/>
          <p:nvPr/>
        </p:nvSpPr>
        <p:spPr>
          <a:xfrm>
            <a:off x="6313504" y="2609228"/>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6" name="矩形 185"/>
          <p:cNvSpPr/>
          <p:nvPr/>
        </p:nvSpPr>
        <p:spPr>
          <a:xfrm>
            <a:off x="6559164" y="2609228"/>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7" name="矩形 186"/>
          <p:cNvSpPr/>
          <p:nvPr/>
        </p:nvSpPr>
        <p:spPr>
          <a:xfrm>
            <a:off x="6804823" y="2609228"/>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8" name="矩形 187"/>
          <p:cNvSpPr/>
          <p:nvPr/>
        </p:nvSpPr>
        <p:spPr>
          <a:xfrm>
            <a:off x="7040247" y="260922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9" name="矩形 188"/>
          <p:cNvSpPr/>
          <p:nvPr/>
        </p:nvSpPr>
        <p:spPr>
          <a:xfrm>
            <a:off x="7288288" y="260922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0" name="矩形 189"/>
          <p:cNvSpPr/>
          <p:nvPr/>
        </p:nvSpPr>
        <p:spPr>
          <a:xfrm>
            <a:off x="7533947" y="260922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1" name="矩形 190"/>
          <p:cNvSpPr/>
          <p:nvPr/>
        </p:nvSpPr>
        <p:spPr>
          <a:xfrm>
            <a:off x="7779607" y="260922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2" name="矩形 191"/>
          <p:cNvSpPr/>
          <p:nvPr/>
        </p:nvSpPr>
        <p:spPr>
          <a:xfrm>
            <a:off x="5330866" y="285066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3" name="矩形 192"/>
          <p:cNvSpPr/>
          <p:nvPr/>
        </p:nvSpPr>
        <p:spPr>
          <a:xfrm>
            <a:off x="5576526" y="285066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4" name="矩形 193"/>
          <p:cNvSpPr/>
          <p:nvPr/>
        </p:nvSpPr>
        <p:spPr>
          <a:xfrm>
            <a:off x="5822185" y="285066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5" name="矩形 194"/>
          <p:cNvSpPr/>
          <p:nvPr/>
        </p:nvSpPr>
        <p:spPr>
          <a:xfrm>
            <a:off x="6067845" y="2850665"/>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6" name="矩形 195"/>
          <p:cNvSpPr/>
          <p:nvPr/>
        </p:nvSpPr>
        <p:spPr>
          <a:xfrm>
            <a:off x="6313504" y="2850665"/>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7" name="矩形 196"/>
          <p:cNvSpPr/>
          <p:nvPr/>
        </p:nvSpPr>
        <p:spPr>
          <a:xfrm>
            <a:off x="6559164" y="2850665"/>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8" name="矩形 197"/>
          <p:cNvSpPr/>
          <p:nvPr/>
        </p:nvSpPr>
        <p:spPr>
          <a:xfrm>
            <a:off x="6804823" y="2850665"/>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9" name="矩形 198"/>
          <p:cNvSpPr/>
          <p:nvPr/>
        </p:nvSpPr>
        <p:spPr>
          <a:xfrm>
            <a:off x="7040247" y="285066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0" name="矩形 199"/>
          <p:cNvSpPr/>
          <p:nvPr/>
        </p:nvSpPr>
        <p:spPr>
          <a:xfrm>
            <a:off x="7288288" y="285066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1" name="矩形 200"/>
          <p:cNvSpPr/>
          <p:nvPr/>
        </p:nvSpPr>
        <p:spPr>
          <a:xfrm>
            <a:off x="7533947" y="285066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2" name="矩形 201"/>
          <p:cNvSpPr/>
          <p:nvPr/>
        </p:nvSpPr>
        <p:spPr>
          <a:xfrm>
            <a:off x="7779607" y="285066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3" name="矩形 202"/>
          <p:cNvSpPr/>
          <p:nvPr/>
        </p:nvSpPr>
        <p:spPr>
          <a:xfrm>
            <a:off x="5330866" y="309717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4" name="矩形 203"/>
          <p:cNvSpPr/>
          <p:nvPr/>
        </p:nvSpPr>
        <p:spPr>
          <a:xfrm>
            <a:off x="5576526" y="309717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5" name="矩形 204"/>
          <p:cNvSpPr/>
          <p:nvPr/>
        </p:nvSpPr>
        <p:spPr>
          <a:xfrm>
            <a:off x="5822185" y="309717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6" name="矩形 205"/>
          <p:cNvSpPr/>
          <p:nvPr/>
        </p:nvSpPr>
        <p:spPr>
          <a:xfrm>
            <a:off x="6067845" y="309717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7" name="矩形 206"/>
          <p:cNvSpPr/>
          <p:nvPr/>
        </p:nvSpPr>
        <p:spPr>
          <a:xfrm>
            <a:off x="6313504" y="309717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8" name="矩形 207"/>
          <p:cNvSpPr/>
          <p:nvPr/>
        </p:nvSpPr>
        <p:spPr>
          <a:xfrm>
            <a:off x="6559164" y="309717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9" name="矩形 208"/>
          <p:cNvSpPr/>
          <p:nvPr/>
        </p:nvSpPr>
        <p:spPr>
          <a:xfrm>
            <a:off x="6804823" y="309717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0" name="矩形 209"/>
          <p:cNvSpPr/>
          <p:nvPr/>
        </p:nvSpPr>
        <p:spPr>
          <a:xfrm>
            <a:off x="7040247" y="309717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1" name="矩形 210"/>
          <p:cNvSpPr/>
          <p:nvPr/>
        </p:nvSpPr>
        <p:spPr>
          <a:xfrm>
            <a:off x="7288288" y="309717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2" name="矩形 211"/>
          <p:cNvSpPr/>
          <p:nvPr/>
        </p:nvSpPr>
        <p:spPr>
          <a:xfrm>
            <a:off x="7533947" y="309717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3" name="矩形 212"/>
          <p:cNvSpPr/>
          <p:nvPr/>
        </p:nvSpPr>
        <p:spPr>
          <a:xfrm>
            <a:off x="7779607" y="309717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4" name="矩形 213"/>
          <p:cNvSpPr/>
          <p:nvPr/>
        </p:nvSpPr>
        <p:spPr>
          <a:xfrm>
            <a:off x="5330866" y="1391661"/>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5" name="矩形 214"/>
          <p:cNvSpPr/>
          <p:nvPr/>
        </p:nvSpPr>
        <p:spPr>
          <a:xfrm>
            <a:off x="5576526" y="1391661"/>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6" name="矩形 215"/>
          <p:cNvSpPr/>
          <p:nvPr/>
        </p:nvSpPr>
        <p:spPr>
          <a:xfrm>
            <a:off x="5822185" y="1391661"/>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7" name="矩形 216"/>
          <p:cNvSpPr/>
          <p:nvPr/>
        </p:nvSpPr>
        <p:spPr>
          <a:xfrm>
            <a:off x="6067845" y="1391661"/>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8" name="矩形 217"/>
          <p:cNvSpPr/>
          <p:nvPr/>
        </p:nvSpPr>
        <p:spPr>
          <a:xfrm>
            <a:off x="6313504" y="1391661"/>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9" name="矩形 218"/>
          <p:cNvSpPr/>
          <p:nvPr/>
        </p:nvSpPr>
        <p:spPr>
          <a:xfrm>
            <a:off x="6559164" y="1391661"/>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0" name="矩形 219"/>
          <p:cNvSpPr/>
          <p:nvPr/>
        </p:nvSpPr>
        <p:spPr>
          <a:xfrm>
            <a:off x="6804823" y="1391661"/>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1" name="矩形 220"/>
          <p:cNvSpPr/>
          <p:nvPr/>
        </p:nvSpPr>
        <p:spPr>
          <a:xfrm>
            <a:off x="7040247" y="1391661"/>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2" name="矩形 221"/>
          <p:cNvSpPr/>
          <p:nvPr/>
        </p:nvSpPr>
        <p:spPr>
          <a:xfrm>
            <a:off x="7288288" y="1391661"/>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3" name="矩形 222"/>
          <p:cNvSpPr/>
          <p:nvPr/>
        </p:nvSpPr>
        <p:spPr>
          <a:xfrm>
            <a:off x="7533947" y="1391661"/>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4" name="矩形 223"/>
          <p:cNvSpPr/>
          <p:nvPr/>
        </p:nvSpPr>
        <p:spPr>
          <a:xfrm>
            <a:off x="7779607" y="1391661"/>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5" name="矩形 224"/>
          <p:cNvSpPr/>
          <p:nvPr/>
        </p:nvSpPr>
        <p:spPr>
          <a:xfrm>
            <a:off x="8027647" y="1635277"/>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6" name="矩形 225"/>
          <p:cNvSpPr/>
          <p:nvPr/>
        </p:nvSpPr>
        <p:spPr>
          <a:xfrm>
            <a:off x="8265452" y="1635277"/>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7" name="矩形 226"/>
          <p:cNvSpPr/>
          <p:nvPr/>
        </p:nvSpPr>
        <p:spPr>
          <a:xfrm>
            <a:off x="8027647" y="188056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8" name="矩形 227"/>
          <p:cNvSpPr/>
          <p:nvPr/>
        </p:nvSpPr>
        <p:spPr>
          <a:xfrm>
            <a:off x="8265452" y="188056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9" name="矩形 228"/>
          <p:cNvSpPr/>
          <p:nvPr/>
        </p:nvSpPr>
        <p:spPr>
          <a:xfrm>
            <a:off x="8027647" y="2122129"/>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0" name="矩形 229"/>
          <p:cNvSpPr/>
          <p:nvPr/>
        </p:nvSpPr>
        <p:spPr>
          <a:xfrm>
            <a:off x="8265452" y="2122129"/>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1" name="矩形 230"/>
          <p:cNvSpPr/>
          <p:nvPr/>
        </p:nvSpPr>
        <p:spPr>
          <a:xfrm>
            <a:off x="8027647" y="236910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2" name="矩形 231"/>
          <p:cNvSpPr/>
          <p:nvPr/>
        </p:nvSpPr>
        <p:spPr>
          <a:xfrm>
            <a:off x="8265452" y="236910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3" name="矩形 232"/>
          <p:cNvSpPr/>
          <p:nvPr/>
        </p:nvSpPr>
        <p:spPr>
          <a:xfrm>
            <a:off x="8027647" y="260922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4" name="矩形 233"/>
          <p:cNvSpPr/>
          <p:nvPr/>
        </p:nvSpPr>
        <p:spPr>
          <a:xfrm>
            <a:off x="8265452" y="260922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5" name="矩形 234"/>
          <p:cNvSpPr/>
          <p:nvPr/>
        </p:nvSpPr>
        <p:spPr>
          <a:xfrm>
            <a:off x="8027647" y="285066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6" name="矩形 235"/>
          <p:cNvSpPr/>
          <p:nvPr/>
        </p:nvSpPr>
        <p:spPr>
          <a:xfrm>
            <a:off x="8265452" y="285066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7" name="矩形 236"/>
          <p:cNvSpPr/>
          <p:nvPr/>
        </p:nvSpPr>
        <p:spPr>
          <a:xfrm>
            <a:off x="8027647" y="309717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8" name="矩形 237"/>
          <p:cNvSpPr/>
          <p:nvPr/>
        </p:nvSpPr>
        <p:spPr>
          <a:xfrm>
            <a:off x="8265452" y="309717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9" name="矩形 238"/>
          <p:cNvSpPr/>
          <p:nvPr/>
        </p:nvSpPr>
        <p:spPr>
          <a:xfrm>
            <a:off x="8027647" y="1391661"/>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0" name="矩形 239"/>
          <p:cNvSpPr/>
          <p:nvPr/>
        </p:nvSpPr>
        <p:spPr>
          <a:xfrm>
            <a:off x="8265452" y="1391661"/>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ustDataLst>
      <p:tags r:id="rId1"/>
    </p:custDataLst>
    <p:extLst>
      <p:ext uri="{BB962C8B-B14F-4D97-AF65-F5344CB8AC3E}">
        <p14:creationId xmlns:p14="http://schemas.microsoft.com/office/powerpoint/2010/main" val="4277787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latin typeface="Berlin Sans FB" panose="020E0602020502020306" pitchFamily="34" charset="0"/>
              </a:rPr>
              <a:t>Algorithm</a:t>
            </a:r>
            <a:endParaRPr lang="zh-CN" altLang="en-US" dirty="0">
              <a:latin typeface="Berlin Sans FB" panose="020E0602020502020306" pitchFamily="34" charset="0"/>
            </a:endParaRPr>
          </a:p>
        </p:txBody>
      </p:sp>
      <p:sp>
        <p:nvSpPr>
          <p:cNvPr id="3" name="内容占位符 2"/>
          <p:cNvSpPr>
            <a:spLocks noGrp="1"/>
          </p:cNvSpPr>
          <p:nvPr>
            <p:ph idx="1"/>
          </p:nvPr>
        </p:nvSpPr>
        <p:spPr/>
        <p:txBody>
          <a:bodyPr/>
          <a:lstStyle/>
          <a:p>
            <a:pPr>
              <a:lnSpc>
                <a:spcPct val="150000"/>
              </a:lnSpc>
            </a:pPr>
            <a:r>
              <a:rPr lang="en-US" altLang="zh-CN" dirty="0">
                <a:solidFill>
                  <a:schemeClr val="bg2"/>
                </a:solidFill>
                <a:latin typeface="Berlin Sans FB" panose="020E0602020502020306" pitchFamily="34" charset="0"/>
              </a:rPr>
              <a:t>Boundary Pixel </a:t>
            </a:r>
            <a:r>
              <a:rPr lang="en-US" altLang="zh-CN" dirty="0" smtClean="0">
                <a:solidFill>
                  <a:schemeClr val="bg2"/>
                </a:solidFill>
                <a:latin typeface="Berlin Sans FB" panose="020E0602020502020306" pitchFamily="34" charset="0"/>
              </a:rPr>
              <a:t>Detecting</a:t>
            </a:r>
          </a:p>
          <a:p>
            <a:pPr>
              <a:lnSpc>
                <a:spcPct val="150000"/>
              </a:lnSpc>
            </a:pPr>
            <a:r>
              <a:rPr lang="en-US" altLang="zh-CN" dirty="0" smtClean="0">
                <a:latin typeface="Berlin Sans FB" panose="020E0602020502020306" pitchFamily="34" charset="0"/>
              </a:rPr>
              <a:t>Pre-contouring</a:t>
            </a:r>
          </a:p>
          <a:p>
            <a:pPr lvl="1">
              <a:lnSpc>
                <a:spcPts val="2000"/>
              </a:lnSpc>
            </a:pPr>
            <a:r>
              <a:rPr lang="en-US" altLang="zh-CN" i="1" dirty="0" smtClean="0">
                <a:latin typeface="Berlin Sans FB" panose="020E0602020502020306" pitchFamily="34" charset="0"/>
              </a:rPr>
              <a:t>Connectivity relationship</a:t>
            </a:r>
          </a:p>
        </p:txBody>
      </p:sp>
      <p:sp>
        <p:nvSpPr>
          <p:cNvPr id="110" name="矩形 109"/>
          <p:cNvSpPr/>
          <p:nvPr/>
        </p:nvSpPr>
        <p:spPr>
          <a:xfrm>
            <a:off x="628650" y="3753053"/>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22" name="矩形 121"/>
          <p:cNvSpPr/>
          <p:nvPr/>
        </p:nvSpPr>
        <p:spPr>
          <a:xfrm>
            <a:off x="628650" y="3994874"/>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23" name="矩形 122"/>
          <p:cNvSpPr/>
          <p:nvPr/>
        </p:nvSpPr>
        <p:spPr>
          <a:xfrm>
            <a:off x="853326" y="3753053"/>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40" name="矩形 139"/>
          <p:cNvSpPr/>
          <p:nvPr/>
        </p:nvSpPr>
        <p:spPr>
          <a:xfrm>
            <a:off x="853326" y="3994874"/>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41" name="矩形 140"/>
          <p:cNvSpPr/>
          <p:nvPr/>
        </p:nvSpPr>
        <p:spPr>
          <a:xfrm>
            <a:off x="1078002" y="3753053"/>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42" name="矩形 141"/>
          <p:cNvSpPr/>
          <p:nvPr/>
        </p:nvSpPr>
        <p:spPr>
          <a:xfrm>
            <a:off x="1078002" y="3994874"/>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43" name="矩形 142"/>
          <p:cNvSpPr/>
          <p:nvPr/>
        </p:nvSpPr>
        <p:spPr>
          <a:xfrm>
            <a:off x="1302678" y="3753052"/>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45" name="矩形 144"/>
          <p:cNvSpPr/>
          <p:nvPr/>
        </p:nvSpPr>
        <p:spPr>
          <a:xfrm>
            <a:off x="1302678" y="3994873"/>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46" name="矩形 145"/>
          <p:cNvSpPr/>
          <p:nvPr/>
        </p:nvSpPr>
        <p:spPr>
          <a:xfrm>
            <a:off x="1540689" y="3753052"/>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47" name="矩形 146"/>
          <p:cNvSpPr/>
          <p:nvPr/>
        </p:nvSpPr>
        <p:spPr>
          <a:xfrm>
            <a:off x="1540689" y="3994873"/>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48" name="矩形 147"/>
          <p:cNvSpPr/>
          <p:nvPr/>
        </p:nvSpPr>
        <p:spPr>
          <a:xfrm>
            <a:off x="1778700" y="3753052"/>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49" name="矩形 148"/>
          <p:cNvSpPr/>
          <p:nvPr/>
        </p:nvSpPr>
        <p:spPr>
          <a:xfrm>
            <a:off x="1778700" y="3994873"/>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0" name="矩形 149"/>
          <p:cNvSpPr/>
          <p:nvPr/>
        </p:nvSpPr>
        <p:spPr>
          <a:xfrm>
            <a:off x="2026236" y="3753052"/>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1" name="矩形 150"/>
          <p:cNvSpPr/>
          <p:nvPr/>
        </p:nvSpPr>
        <p:spPr>
          <a:xfrm>
            <a:off x="2026236" y="3994873"/>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2" name="矩形 151"/>
          <p:cNvSpPr/>
          <p:nvPr/>
        </p:nvSpPr>
        <p:spPr>
          <a:xfrm>
            <a:off x="2273459" y="3753052"/>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3" name="矩形 152"/>
          <p:cNvSpPr/>
          <p:nvPr/>
        </p:nvSpPr>
        <p:spPr>
          <a:xfrm>
            <a:off x="2273459" y="3994873"/>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4" name="矩形 153"/>
          <p:cNvSpPr/>
          <p:nvPr/>
        </p:nvSpPr>
        <p:spPr>
          <a:xfrm>
            <a:off x="2515280" y="3753052"/>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5" name="矩形 154"/>
          <p:cNvSpPr/>
          <p:nvPr/>
        </p:nvSpPr>
        <p:spPr>
          <a:xfrm>
            <a:off x="2515280" y="3994873"/>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6" name="矩形 155"/>
          <p:cNvSpPr/>
          <p:nvPr/>
        </p:nvSpPr>
        <p:spPr>
          <a:xfrm>
            <a:off x="2748136" y="3753052"/>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7" name="矩形 156"/>
          <p:cNvSpPr/>
          <p:nvPr/>
        </p:nvSpPr>
        <p:spPr>
          <a:xfrm>
            <a:off x="2748136" y="3994873"/>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8" name="矩形 157"/>
          <p:cNvSpPr/>
          <p:nvPr/>
        </p:nvSpPr>
        <p:spPr>
          <a:xfrm>
            <a:off x="2981552" y="3753052"/>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9" name="矩形 158"/>
          <p:cNvSpPr/>
          <p:nvPr/>
        </p:nvSpPr>
        <p:spPr>
          <a:xfrm>
            <a:off x="2981552" y="3994873"/>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60" name="矩形 159"/>
          <p:cNvSpPr/>
          <p:nvPr/>
        </p:nvSpPr>
        <p:spPr>
          <a:xfrm>
            <a:off x="3214968" y="3753051"/>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61" name="矩形 160"/>
          <p:cNvSpPr/>
          <p:nvPr/>
        </p:nvSpPr>
        <p:spPr>
          <a:xfrm>
            <a:off x="3214968" y="3994872"/>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62" name="矩形 161"/>
          <p:cNvSpPr/>
          <p:nvPr/>
        </p:nvSpPr>
        <p:spPr>
          <a:xfrm>
            <a:off x="3447264" y="3753051"/>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63" name="矩形 162"/>
          <p:cNvSpPr/>
          <p:nvPr/>
        </p:nvSpPr>
        <p:spPr>
          <a:xfrm>
            <a:off x="3447264" y="3994872"/>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mc:AlternateContent xmlns:mc="http://schemas.openxmlformats.org/markup-compatibility/2006" xmlns:a14="http://schemas.microsoft.com/office/drawing/2010/main">
        <mc:Choice Requires="a14">
          <p:sp>
            <p:nvSpPr>
              <p:cNvPr id="164" name="文本框 163"/>
              <p:cNvSpPr txBox="1"/>
              <p:nvPr/>
            </p:nvSpPr>
            <p:spPr>
              <a:xfrm>
                <a:off x="874891" y="4227168"/>
                <a:ext cx="240473" cy="2542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600" i="1" smtClean="0">
                              <a:latin typeface="Cambria Math" panose="02040503050406030204" pitchFamily="18" charset="0"/>
                            </a:rPr>
                          </m:ctrlPr>
                        </m:sSupPr>
                        <m:e>
                          <m:r>
                            <a:rPr lang="en-US" altLang="zh-CN" sz="1600" b="0" i="1" smtClean="0">
                              <a:latin typeface="Cambria Math" panose="02040503050406030204" pitchFamily="18" charset="0"/>
                            </a:rPr>
                            <m:t>𝐼</m:t>
                          </m:r>
                        </m:e>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1</m:t>
                              </m:r>
                            </m:sub>
                          </m:sSub>
                        </m:sup>
                      </m:sSup>
                    </m:oMath>
                  </m:oMathPara>
                </a14:m>
                <a:endParaRPr lang="zh-CN" altLang="en-US" sz="1600" dirty="0"/>
              </a:p>
            </p:txBody>
          </p:sp>
        </mc:Choice>
        <mc:Fallback xmlns="">
          <p:sp>
            <p:nvSpPr>
              <p:cNvPr id="164" name="文本框 163"/>
              <p:cNvSpPr txBox="1">
                <a:spLocks noRot="1" noChangeAspect="1" noMove="1" noResize="1" noEditPoints="1" noAdjustHandles="1" noChangeArrowheads="1" noChangeShapeType="1" noTextEdit="1"/>
              </p:cNvSpPr>
              <p:nvPr/>
            </p:nvSpPr>
            <p:spPr>
              <a:xfrm>
                <a:off x="874891" y="4227168"/>
                <a:ext cx="240473" cy="254237"/>
              </a:xfrm>
              <a:prstGeom prst="rect">
                <a:avLst/>
              </a:prstGeom>
              <a:blipFill rotWithShape="0">
                <a:blip r:embed="rId4"/>
                <a:stretch>
                  <a:fillRect l="-28205" r="-5128" b="-71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5" name="文本框 164"/>
              <p:cNvSpPr txBox="1"/>
              <p:nvPr/>
            </p:nvSpPr>
            <p:spPr>
              <a:xfrm>
                <a:off x="3262868" y="4227168"/>
                <a:ext cx="292579" cy="2542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600" i="1" smtClean="0">
                              <a:latin typeface="Cambria Math" panose="02040503050406030204" pitchFamily="18" charset="0"/>
                            </a:rPr>
                          </m:ctrlPr>
                        </m:sSupPr>
                        <m:e>
                          <m:r>
                            <a:rPr lang="en-US" altLang="zh-CN" sz="1600" b="0" i="1" smtClean="0">
                              <a:latin typeface="Cambria Math" panose="02040503050406030204" pitchFamily="18" charset="0"/>
                            </a:rPr>
                            <m:t>𝑂</m:t>
                          </m:r>
                        </m:e>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1</m:t>
                              </m:r>
                            </m:sub>
                          </m:sSub>
                        </m:sup>
                      </m:sSup>
                    </m:oMath>
                  </m:oMathPara>
                </a14:m>
                <a:endParaRPr lang="zh-CN" altLang="en-US" sz="1600" dirty="0"/>
              </a:p>
            </p:txBody>
          </p:sp>
        </mc:Choice>
        <mc:Fallback xmlns="">
          <p:sp>
            <p:nvSpPr>
              <p:cNvPr id="165" name="文本框 164"/>
              <p:cNvSpPr txBox="1">
                <a:spLocks noRot="1" noChangeAspect="1" noMove="1" noResize="1" noEditPoints="1" noAdjustHandles="1" noChangeArrowheads="1" noChangeShapeType="1" noTextEdit="1"/>
              </p:cNvSpPr>
              <p:nvPr/>
            </p:nvSpPr>
            <p:spPr>
              <a:xfrm>
                <a:off x="3262868" y="4227168"/>
                <a:ext cx="292579" cy="254237"/>
              </a:xfrm>
              <a:prstGeom prst="rect">
                <a:avLst/>
              </a:prstGeom>
              <a:blipFill rotWithShape="0">
                <a:blip r:embed="rId5"/>
                <a:stretch>
                  <a:fillRect l="-20833" r="-6250" b="-7143"/>
                </a:stretch>
              </a:blipFill>
            </p:spPr>
            <p:txBody>
              <a:bodyPr/>
              <a:lstStyle/>
              <a:p>
                <a:r>
                  <a:rPr lang="zh-CN" altLang="en-US">
                    <a:noFill/>
                  </a:rPr>
                  <a:t> </a:t>
                </a:r>
              </a:p>
            </p:txBody>
          </p:sp>
        </mc:Fallback>
      </mc:AlternateContent>
      <p:sp>
        <p:nvSpPr>
          <p:cNvPr id="166" name="矩形 165"/>
          <p:cNvSpPr/>
          <p:nvPr/>
        </p:nvSpPr>
        <p:spPr>
          <a:xfrm>
            <a:off x="4551916" y="3753052"/>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67" name="矩形 166"/>
          <p:cNvSpPr/>
          <p:nvPr/>
        </p:nvSpPr>
        <p:spPr>
          <a:xfrm>
            <a:off x="4551916" y="3994873"/>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68" name="矩形 167"/>
          <p:cNvSpPr/>
          <p:nvPr/>
        </p:nvSpPr>
        <p:spPr>
          <a:xfrm>
            <a:off x="4784212" y="3753052"/>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69" name="矩形 168"/>
          <p:cNvSpPr/>
          <p:nvPr/>
        </p:nvSpPr>
        <p:spPr>
          <a:xfrm>
            <a:off x="4784212" y="3994873"/>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70" name="矩形 169"/>
          <p:cNvSpPr/>
          <p:nvPr/>
        </p:nvSpPr>
        <p:spPr>
          <a:xfrm>
            <a:off x="5026033" y="3753052"/>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71" name="矩形 170"/>
          <p:cNvSpPr/>
          <p:nvPr/>
        </p:nvSpPr>
        <p:spPr>
          <a:xfrm>
            <a:off x="5026033" y="3994873"/>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72" name="矩形 171"/>
          <p:cNvSpPr/>
          <p:nvPr/>
        </p:nvSpPr>
        <p:spPr>
          <a:xfrm>
            <a:off x="5267854" y="3753051"/>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73" name="矩形 172"/>
          <p:cNvSpPr/>
          <p:nvPr/>
        </p:nvSpPr>
        <p:spPr>
          <a:xfrm>
            <a:off x="5267854" y="3994872"/>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74" name="矩形 173"/>
          <p:cNvSpPr/>
          <p:nvPr/>
        </p:nvSpPr>
        <p:spPr>
          <a:xfrm>
            <a:off x="5519200" y="3753051"/>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75" name="矩形 174"/>
          <p:cNvSpPr/>
          <p:nvPr/>
        </p:nvSpPr>
        <p:spPr>
          <a:xfrm>
            <a:off x="5519200" y="3994872"/>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76" name="矩形 175"/>
          <p:cNvSpPr/>
          <p:nvPr/>
        </p:nvSpPr>
        <p:spPr>
          <a:xfrm>
            <a:off x="5770546" y="3753051"/>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77" name="矩形 176"/>
          <p:cNvSpPr/>
          <p:nvPr/>
        </p:nvSpPr>
        <p:spPr>
          <a:xfrm>
            <a:off x="5770546" y="3994872"/>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78" name="矩形 177"/>
          <p:cNvSpPr/>
          <p:nvPr/>
        </p:nvSpPr>
        <p:spPr>
          <a:xfrm>
            <a:off x="6021892" y="3753051"/>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79" name="矩形 178"/>
          <p:cNvSpPr/>
          <p:nvPr/>
        </p:nvSpPr>
        <p:spPr>
          <a:xfrm>
            <a:off x="6021892" y="3994872"/>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80" name="矩形 179"/>
          <p:cNvSpPr/>
          <p:nvPr/>
        </p:nvSpPr>
        <p:spPr>
          <a:xfrm>
            <a:off x="6278640" y="3753051"/>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81" name="矩形 180"/>
          <p:cNvSpPr/>
          <p:nvPr/>
        </p:nvSpPr>
        <p:spPr>
          <a:xfrm>
            <a:off x="6278640" y="3994872"/>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82" name="矩形 181"/>
          <p:cNvSpPr/>
          <p:nvPr/>
        </p:nvSpPr>
        <p:spPr>
          <a:xfrm>
            <a:off x="6520461" y="3753051"/>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83" name="矩形 182"/>
          <p:cNvSpPr/>
          <p:nvPr/>
        </p:nvSpPr>
        <p:spPr>
          <a:xfrm>
            <a:off x="6520461" y="3994872"/>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84" name="矩形 183"/>
          <p:cNvSpPr/>
          <p:nvPr/>
        </p:nvSpPr>
        <p:spPr>
          <a:xfrm>
            <a:off x="6762282" y="3753051"/>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85" name="矩形 184"/>
          <p:cNvSpPr/>
          <p:nvPr/>
        </p:nvSpPr>
        <p:spPr>
          <a:xfrm>
            <a:off x="6762282" y="3994872"/>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86" name="矩形 185"/>
          <p:cNvSpPr/>
          <p:nvPr/>
        </p:nvSpPr>
        <p:spPr>
          <a:xfrm>
            <a:off x="7235847" y="3753050"/>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87" name="矩形 186"/>
          <p:cNvSpPr/>
          <p:nvPr/>
        </p:nvSpPr>
        <p:spPr>
          <a:xfrm>
            <a:off x="7235847" y="3994871"/>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88" name="矩形 187"/>
          <p:cNvSpPr/>
          <p:nvPr/>
        </p:nvSpPr>
        <p:spPr>
          <a:xfrm>
            <a:off x="7477668" y="3753049"/>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89" name="矩形 188"/>
          <p:cNvSpPr/>
          <p:nvPr/>
        </p:nvSpPr>
        <p:spPr>
          <a:xfrm>
            <a:off x="7477668" y="3994870"/>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90" name="矩形 189"/>
          <p:cNvSpPr/>
          <p:nvPr/>
        </p:nvSpPr>
        <p:spPr>
          <a:xfrm>
            <a:off x="7719489" y="3753049"/>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91" name="矩形 190"/>
          <p:cNvSpPr/>
          <p:nvPr/>
        </p:nvSpPr>
        <p:spPr>
          <a:xfrm>
            <a:off x="7719489" y="3994870"/>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mc:AlternateContent xmlns:mc="http://schemas.openxmlformats.org/markup-compatibility/2006" xmlns:a14="http://schemas.microsoft.com/office/drawing/2010/main">
        <mc:Choice Requires="a14">
          <p:sp>
            <p:nvSpPr>
              <p:cNvPr id="192" name="文本框 191"/>
              <p:cNvSpPr txBox="1"/>
              <p:nvPr/>
            </p:nvSpPr>
            <p:spPr>
              <a:xfrm>
                <a:off x="5045990" y="3482411"/>
                <a:ext cx="240473" cy="2542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600" i="1" smtClean="0">
                              <a:latin typeface="Cambria Math" panose="02040503050406030204" pitchFamily="18" charset="0"/>
                            </a:rPr>
                          </m:ctrlPr>
                        </m:sSupPr>
                        <m:e>
                          <m:r>
                            <a:rPr lang="en-US" altLang="zh-CN" sz="1600" b="0" i="1" smtClean="0">
                              <a:latin typeface="Cambria Math" panose="02040503050406030204" pitchFamily="18" charset="0"/>
                            </a:rPr>
                            <m:t>𝐼</m:t>
                          </m:r>
                        </m:e>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0</m:t>
                              </m:r>
                            </m:sub>
                          </m:sSub>
                        </m:sup>
                      </m:sSup>
                    </m:oMath>
                  </m:oMathPara>
                </a14:m>
                <a:endParaRPr lang="zh-CN" altLang="en-US" sz="1600" dirty="0"/>
              </a:p>
            </p:txBody>
          </p:sp>
        </mc:Choice>
        <mc:Fallback xmlns="">
          <p:sp>
            <p:nvSpPr>
              <p:cNvPr id="192" name="文本框 191"/>
              <p:cNvSpPr txBox="1">
                <a:spLocks noRot="1" noChangeAspect="1" noMove="1" noResize="1" noEditPoints="1" noAdjustHandles="1" noChangeArrowheads="1" noChangeShapeType="1" noTextEdit="1"/>
              </p:cNvSpPr>
              <p:nvPr/>
            </p:nvSpPr>
            <p:spPr>
              <a:xfrm>
                <a:off x="5045990" y="3482411"/>
                <a:ext cx="240473" cy="254237"/>
              </a:xfrm>
              <a:prstGeom prst="rect">
                <a:avLst/>
              </a:prstGeom>
              <a:blipFill rotWithShape="0">
                <a:blip r:embed="rId6"/>
                <a:stretch>
                  <a:fillRect l="-28205" r="-5128" b="-71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3" name="文本框 192"/>
              <p:cNvSpPr txBox="1"/>
              <p:nvPr/>
            </p:nvSpPr>
            <p:spPr>
              <a:xfrm>
                <a:off x="7481642" y="3477986"/>
                <a:ext cx="292579" cy="2542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600" i="1" smtClean="0">
                              <a:latin typeface="Cambria Math" panose="02040503050406030204" pitchFamily="18" charset="0"/>
                            </a:rPr>
                          </m:ctrlPr>
                        </m:sSupPr>
                        <m:e>
                          <m:r>
                            <a:rPr lang="en-US" altLang="zh-CN" sz="1600" b="0" i="1" smtClean="0">
                              <a:latin typeface="Cambria Math" panose="02040503050406030204" pitchFamily="18" charset="0"/>
                            </a:rPr>
                            <m:t>𝑂</m:t>
                          </m:r>
                        </m:e>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0</m:t>
                              </m:r>
                            </m:sub>
                          </m:sSub>
                        </m:sup>
                      </m:sSup>
                    </m:oMath>
                  </m:oMathPara>
                </a14:m>
                <a:endParaRPr lang="zh-CN" altLang="en-US" sz="1600" dirty="0"/>
              </a:p>
            </p:txBody>
          </p:sp>
        </mc:Choice>
        <mc:Fallback xmlns="">
          <p:sp>
            <p:nvSpPr>
              <p:cNvPr id="193" name="文本框 192"/>
              <p:cNvSpPr txBox="1">
                <a:spLocks noRot="1" noChangeAspect="1" noMove="1" noResize="1" noEditPoints="1" noAdjustHandles="1" noChangeArrowheads="1" noChangeShapeType="1" noTextEdit="1"/>
              </p:cNvSpPr>
              <p:nvPr/>
            </p:nvSpPr>
            <p:spPr>
              <a:xfrm>
                <a:off x="7481642" y="3477986"/>
                <a:ext cx="292579" cy="254237"/>
              </a:xfrm>
              <a:prstGeom prst="rect">
                <a:avLst/>
              </a:prstGeom>
              <a:blipFill rotWithShape="0">
                <a:blip r:embed="rId7"/>
                <a:stretch>
                  <a:fillRect l="-20833" t="-2439" r="-6250" b="-7317"/>
                </a:stretch>
              </a:blipFill>
            </p:spPr>
            <p:txBody>
              <a:bodyPr/>
              <a:lstStyle/>
              <a:p>
                <a:r>
                  <a:rPr lang="zh-CN" altLang="en-US">
                    <a:noFill/>
                  </a:rPr>
                  <a:t> </a:t>
                </a:r>
              </a:p>
            </p:txBody>
          </p:sp>
        </mc:Fallback>
      </mc:AlternateContent>
      <p:sp>
        <p:nvSpPr>
          <p:cNvPr id="194" name="矩形 193"/>
          <p:cNvSpPr/>
          <p:nvPr/>
        </p:nvSpPr>
        <p:spPr>
          <a:xfrm>
            <a:off x="7959702" y="3753049"/>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95" name="矩形 194"/>
          <p:cNvSpPr/>
          <p:nvPr/>
        </p:nvSpPr>
        <p:spPr>
          <a:xfrm>
            <a:off x="7959702" y="3994870"/>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96" name="矩形 195"/>
          <p:cNvSpPr/>
          <p:nvPr/>
        </p:nvSpPr>
        <p:spPr>
          <a:xfrm>
            <a:off x="628650" y="4763855"/>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97" name="矩形 196"/>
          <p:cNvSpPr/>
          <p:nvPr/>
        </p:nvSpPr>
        <p:spPr>
          <a:xfrm>
            <a:off x="628650" y="5005676"/>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98" name="矩形 197"/>
          <p:cNvSpPr/>
          <p:nvPr/>
        </p:nvSpPr>
        <p:spPr>
          <a:xfrm>
            <a:off x="853326" y="4763855"/>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99" name="矩形 198"/>
          <p:cNvSpPr/>
          <p:nvPr/>
        </p:nvSpPr>
        <p:spPr>
          <a:xfrm>
            <a:off x="853326" y="5005676"/>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00" name="矩形 199"/>
          <p:cNvSpPr/>
          <p:nvPr/>
        </p:nvSpPr>
        <p:spPr>
          <a:xfrm>
            <a:off x="1078002" y="4763855"/>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01" name="矩形 200"/>
          <p:cNvSpPr/>
          <p:nvPr/>
        </p:nvSpPr>
        <p:spPr>
          <a:xfrm>
            <a:off x="1078002" y="5005676"/>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02" name="矩形 201"/>
          <p:cNvSpPr/>
          <p:nvPr/>
        </p:nvSpPr>
        <p:spPr>
          <a:xfrm>
            <a:off x="1302678" y="4763854"/>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03" name="矩形 202"/>
          <p:cNvSpPr/>
          <p:nvPr/>
        </p:nvSpPr>
        <p:spPr>
          <a:xfrm>
            <a:off x="1302678" y="5005675"/>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04" name="矩形 203"/>
          <p:cNvSpPr/>
          <p:nvPr/>
        </p:nvSpPr>
        <p:spPr>
          <a:xfrm>
            <a:off x="1540689" y="4763854"/>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05" name="矩形 204"/>
          <p:cNvSpPr/>
          <p:nvPr/>
        </p:nvSpPr>
        <p:spPr>
          <a:xfrm>
            <a:off x="1540689" y="5005675"/>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06" name="矩形 205"/>
          <p:cNvSpPr/>
          <p:nvPr/>
        </p:nvSpPr>
        <p:spPr>
          <a:xfrm>
            <a:off x="1778700" y="4763854"/>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07" name="矩形 206"/>
          <p:cNvSpPr/>
          <p:nvPr/>
        </p:nvSpPr>
        <p:spPr>
          <a:xfrm>
            <a:off x="1778700" y="5005675"/>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08" name="矩形 207"/>
          <p:cNvSpPr/>
          <p:nvPr/>
        </p:nvSpPr>
        <p:spPr>
          <a:xfrm>
            <a:off x="2026236" y="4763854"/>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09" name="矩形 208"/>
          <p:cNvSpPr/>
          <p:nvPr/>
        </p:nvSpPr>
        <p:spPr>
          <a:xfrm>
            <a:off x="2026236" y="5005675"/>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10" name="矩形 209"/>
          <p:cNvSpPr/>
          <p:nvPr/>
        </p:nvSpPr>
        <p:spPr>
          <a:xfrm>
            <a:off x="2273459" y="4763854"/>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11" name="矩形 210"/>
          <p:cNvSpPr/>
          <p:nvPr/>
        </p:nvSpPr>
        <p:spPr>
          <a:xfrm>
            <a:off x="2273459" y="5005675"/>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12" name="矩形 211"/>
          <p:cNvSpPr/>
          <p:nvPr/>
        </p:nvSpPr>
        <p:spPr>
          <a:xfrm>
            <a:off x="2515280" y="4763854"/>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13" name="矩形 212"/>
          <p:cNvSpPr/>
          <p:nvPr/>
        </p:nvSpPr>
        <p:spPr>
          <a:xfrm>
            <a:off x="2515280" y="5005675"/>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14" name="矩形 213"/>
          <p:cNvSpPr/>
          <p:nvPr/>
        </p:nvSpPr>
        <p:spPr>
          <a:xfrm>
            <a:off x="2757101" y="4763854"/>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15" name="矩形 214"/>
          <p:cNvSpPr/>
          <p:nvPr/>
        </p:nvSpPr>
        <p:spPr>
          <a:xfrm>
            <a:off x="2757101" y="5005675"/>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16" name="矩形 215"/>
          <p:cNvSpPr/>
          <p:nvPr/>
        </p:nvSpPr>
        <p:spPr>
          <a:xfrm>
            <a:off x="2990517" y="4763854"/>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17" name="矩形 216"/>
          <p:cNvSpPr/>
          <p:nvPr/>
        </p:nvSpPr>
        <p:spPr>
          <a:xfrm>
            <a:off x="2990517" y="5005675"/>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18" name="矩形 217"/>
          <p:cNvSpPr/>
          <p:nvPr/>
        </p:nvSpPr>
        <p:spPr>
          <a:xfrm>
            <a:off x="3223933" y="4763853"/>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19" name="矩形 218"/>
          <p:cNvSpPr/>
          <p:nvPr/>
        </p:nvSpPr>
        <p:spPr>
          <a:xfrm>
            <a:off x="3223933" y="5005674"/>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20" name="矩形 219"/>
          <p:cNvSpPr/>
          <p:nvPr/>
        </p:nvSpPr>
        <p:spPr>
          <a:xfrm>
            <a:off x="3456229" y="4763853"/>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21" name="矩形 220"/>
          <p:cNvSpPr/>
          <p:nvPr/>
        </p:nvSpPr>
        <p:spPr>
          <a:xfrm>
            <a:off x="3456229" y="5005674"/>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mc:AlternateContent xmlns:mc="http://schemas.openxmlformats.org/markup-compatibility/2006" xmlns:a14="http://schemas.microsoft.com/office/drawing/2010/main">
        <mc:Choice Requires="a14">
          <p:sp>
            <p:nvSpPr>
              <p:cNvPr id="222" name="文本框 221"/>
              <p:cNvSpPr txBox="1"/>
              <p:nvPr/>
            </p:nvSpPr>
            <p:spPr>
              <a:xfrm>
                <a:off x="874891" y="5266545"/>
                <a:ext cx="240473" cy="2542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600" i="1" smtClean="0">
                              <a:latin typeface="Cambria Math" panose="02040503050406030204" pitchFamily="18" charset="0"/>
                            </a:rPr>
                          </m:ctrlPr>
                        </m:sSupPr>
                        <m:e>
                          <m:r>
                            <a:rPr lang="en-US" altLang="zh-CN" sz="1600" b="0" i="1" smtClean="0">
                              <a:latin typeface="Cambria Math" panose="02040503050406030204" pitchFamily="18" charset="0"/>
                            </a:rPr>
                            <m:t>𝐼</m:t>
                          </m:r>
                        </m:e>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1</m:t>
                              </m:r>
                            </m:sub>
                          </m:sSub>
                        </m:sup>
                      </m:sSup>
                    </m:oMath>
                  </m:oMathPara>
                </a14:m>
                <a:endParaRPr lang="zh-CN" altLang="en-US" sz="1600" dirty="0"/>
              </a:p>
            </p:txBody>
          </p:sp>
        </mc:Choice>
        <mc:Fallback xmlns="">
          <p:sp>
            <p:nvSpPr>
              <p:cNvPr id="222" name="文本框 221"/>
              <p:cNvSpPr txBox="1">
                <a:spLocks noRot="1" noChangeAspect="1" noMove="1" noResize="1" noEditPoints="1" noAdjustHandles="1" noChangeArrowheads="1" noChangeShapeType="1" noTextEdit="1"/>
              </p:cNvSpPr>
              <p:nvPr/>
            </p:nvSpPr>
            <p:spPr>
              <a:xfrm>
                <a:off x="874891" y="5266545"/>
                <a:ext cx="240473" cy="254237"/>
              </a:xfrm>
              <a:prstGeom prst="rect">
                <a:avLst/>
              </a:prstGeom>
              <a:blipFill rotWithShape="0">
                <a:blip r:embed="rId8"/>
                <a:stretch>
                  <a:fillRect l="-28205" t="-2381" r="-5128" b="-476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3" name="文本框 222"/>
              <p:cNvSpPr txBox="1"/>
              <p:nvPr/>
            </p:nvSpPr>
            <p:spPr>
              <a:xfrm>
                <a:off x="3262868" y="5266545"/>
                <a:ext cx="292579" cy="2542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600" i="1" smtClean="0">
                              <a:latin typeface="Cambria Math" panose="02040503050406030204" pitchFamily="18" charset="0"/>
                            </a:rPr>
                          </m:ctrlPr>
                        </m:sSupPr>
                        <m:e>
                          <m:r>
                            <a:rPr lang="en-US" altLang="zh-CN" sz="1600" b="0" i="1" smtClean="0">
                              <a:latin typeface="Cambria Math" panose="02040503050406030204" pitchFamily="18" charset="0"/>
                            </a:rPr>
                            <m:t>𝑂</m:t>
                          </m:r>
                        </m:e>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1</m:t>
                              </m:r>
                            </m:sub>
                          </m:sSub>
                        </m:sup>
                      </m:sSup>
                    </m:oMath>
                  </m:oMathPara>
                </a14:m>
                <a:endParaRPr lang="zh-CN" altLang="en-US" sz="1600" dirty="0"/>
              </a:p>
            </p:txBody>
          </p:sp>
        </mc:Choice>
        <mc:Fallback xmlns="">
          <p:sp>
            <p:nvSpPr>
              <p:cNvPr id="223" name="文本框 222"/>
              <p:cNvSpPr txBox="1">
                <a:spLocks noRot="1" noChangeAspect="1" noMove="1" noResize="1" noEditPoints="1" noAdjustHandles="1" noChangeArrowheads="1" noChangeShapeType="1" noTextEdit="1"/>
              </p:cNvSpPr>
              <p:nvPr/>
            </p:nvSpPr>
            <p:spPr>
              <a:xfrm>
                <a:off x="3262868" y="5266545"/>
                <a:ext cx="292579" cy="254237"/>
              </a:xfrm>
              <a:prstGeom prst="rect">
                <a:avLst/>
              </a:prstGeom>
              <a:blipFill rotWithShape="0">
                <a:blip r:embed="rId9"/>
                <a:stretch>
                  <a:fillRect l="-20833" t="-2381" r="-6250" b="-4762"/>
                </a:stretch>
              </a:blipFill>
            </p:spPr>
            <p:txBody>
              <a:bodyPr/>
              <a:lstStyle/>
              <a:p>
                <a:r>
                  <a:rPr lang="zh-CN" altLang="en-US">
                    <a:noFill/>
                  </a:rPr>
                  <a:t> </a:t>
                </a:r>
              </a:p>
            </p:txBody>
          </p:sp>
        </mc:Fallback>
      </mc:AlternateContent>
      <p:sp>
        <p:nvSpPr>
          <p:cNvPr id="224" name="矩形 223"/>
          <p:cNvSpPr/>
          <p:nvPr/>
        </p:nvSpPr>
        <p:spPr>
          <a:xfrm>
            <a:off x="4551356" y="4763854"/>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25" name="矩形 224"/>
          <p:cNvSpPr/>
          <p:nvPr/>
        </p:nvSpPr>
        <p:spPr>
          <a:xfrm>
            <a:off x="4551356" y="5005675"/>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26" name="矩形 225"/>
          <p:cNvSpPr/>
          <p:nvPr/>
        </p:nvSpPr>
        <p:spPr>
          <a:xfrm>
            <a:off x="4783652" y="4763854"/>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27" name="矩形 226"/>
          <p:cNvSpPr/>
          <p:nvPr/>
        </p:nvSpPr>
        <p:spPr>
          <a:xfrm>
            <a:off x="4783652" y="5005675"/>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28" name="矩形 227"/>
          <p:cNvSpPr/>
          <p:nvPr/>
        </p:nvSpPr>
        <p:spPr>
          <a:xfrm>
            <a:off x="5025473" y="4763854"/>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29" name="矩形 228"/>
          <p:cNvSpPr/>
          <p:nvPr/>
        </p:nvSpPr>
        <p:spPr>
          <a:xfrm>
            <a:off x="5025473" y="5005675"/>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30" name="矩形 229"/>
          <p:cNvSpPr/>
          <p:nvPr/>
        </p:nvSpPr>
        <p:spPr>
          <a:xfrm>
            <a:off x="5267854" y="4763853"/>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31" name="矩形 230"/>
          <p:cNvSpPr/>
          <p:nvPr/>
        </p:nvSpPr>
        <p:spPr>
          <a:xfrm>
            <a:off x="5267854" y="5005674"/>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32" name="矩形 231"/>
          <p:cNvSpPr/>
          <p:nvPr/>
        </p:nvSpPr>
        <p:spPr>
          <a:xfrm>
            <a:off x="5519200" y="4763853"/>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33" name="矩形 232"/>
          <p:cNvSpPr/>
          <p:nvPr/>
        </p:nvSpPr>
        <p:spPr>
          <a:xfrm>
            <a:off x="5519200" y="5005674"/>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34" name="矩形 233"/>
          <p:cNvSpPr/>
          <p:nvPr/>
        </p:nvSpPr>
        <p:spPr>
          <a:xfrm>
            <a:off x="5770546" y="4763853"/>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35" name="矩形 234"/>
          <p:cNvSpPr/>
          <p:nvPr/>
        </p:nvSpPr>
        <p:spPr>
          <a:xfrm>
            <a:off x="5770546" y="5005674"/>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36" name="矩形 235"/>
          <p:cNvSpPr/>
          <p:nvPr/>
        </p:nvSpPr>
        <p:spPr>
          <a:xfrm>
            <a:off x="6021892" y="4763853"/>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37" name="矩形 236"/>
          <p:cNvSpPr/>
          <p:nvPr/>
        </p:nvSpPr>
        <p:spPr>
          <a:xfrm>
            <a:off x="6021892" y="5005674"/>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38" name="矩形 237"/>
          <p:cNvSpPr/>
          <p:nvPr/>
        </p:nvSpPr>
        <p:spPr>
          <a:xfrm>
            <a:off x="6278640" y="4763853"/>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39" name="矩形 238"/>
          <p:cNvSpPr/>
          <p:nvPr/>
        </p:nvSpPr>
        <p:spPr>
          <a:xfrm>
            <a:off x="6278640" y="5005674"/>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40" name="矩形 239"/>
          <p:cNvSpPr/>
          <p:nvPr/>
        </p:nvSpPr>
        <p:spPr>
          <a:xfrm>
            <a:off x="6520461" y="4763853"/>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41" name="矩形 240"/>
          <p:cNvSpPr/>
          <p:nvPr/>
        </p:nvSpPr>
        <p:spPr>
          <a:xfrm>
            <a:off x="6520461" y="5005674"/>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42" name="矩形 241"/>
          <p:cNvSpPr/>
          <p:nvPr/>
        </p:nvSpPr>
        <p:spPr>
          <a:xfrm>
            <a:off x="6762282" y="4763853"/>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43" name="矩形 242"/>
          <p:cNvSpPr/>
          <p:nvPr/>
        </p:nvSpPr>
        <p:spPr>
          <a:xfrm>
            <a:off x="6762282" y="5005674"/>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44" name="矩形 243"/>
          <p:cNvSpPr/>
          <p:nvPr/>
        </p:nvSpPr>
        <p:spPr>
          <a:xfrm>
            <a:off x="7264422" y="4763852"/>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45" name="矩形 244"/>
          <p:cNvSpPr/>
          <p:nvPr/>
        </p:nvSpPr>
        <p:spPr>
          <a:xfrm>
            <a:off x="7264422" y="5005673"/>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46" name="矩形 245"/>
          <p:cNvSpPr/>
          <p:nvPr/>
        </p:nvSpPr>
        <p:spPr>
          <a:xfrm>
            <a:off x="7515768" y="4763851"/>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47" name="矩形 246"/>
          <p:cNvSpPr/>
          <p:nvPr/>
        </p:nvSpPr>
        <p:spPr>
          <a:xfrm>
            <a:off x="7515768" y="5005672"/>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48" name="矩形 247"/>
          <p:cNvSpPr/>
          <p:nvPr/>
        </p:nvSpPr>
        <p:spPr>
          <a:xfrm>
            <a:off x="7757589" y="4763851"/>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49" name="矩形 248"/>
          <p:cNvSpPr/>
          <p:nvPr/>
        </p:nvSpPr>
        <p:spPr>
          <a:xfrm>
            <a:off x="7757589" y="5005672"/>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50" name="矩形 249"/>
          <p:cNvSpPr/>
          <p:nvPr/>
        </p:nvSpPr>
        <p:spPr>
          <a:xfrm>
            <a:off x="8007887" y="4763851"/>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51" name="矩形 250"/>
          <p:cNvSpPr/>
          <p:nvPr/>
        </p:nvSpPr>
        <p:spPr>
          <a:xfrm>
            <a:off x="8007887" y="5005672"/>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52" name="矩形 251"/>
          <p:cNvSpPr/>
          <p:nvPr/>
        </p:nvSpPr>
        <p:spPr>
          <a:xfrm>
            <a:off x="645220" y="5797621"/>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53" name="矩形 252"/>
          <p:cNvSpPr/>
          <p:nvPr/>
        </p:nvSpPr>
        <p:spPr>
          <a:xfrm>
            <a:off x="645220" y="6039442"/>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54" name="矩形 253"/>
          <p:cNvSpPr/>
          <p:nvPr/>
        </p:nvSpPr>
        <p:spPr>
          <a:xfrm>
            <a:off x="869896" y="5797621"/>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55" name="矩形 254"/>
          <p:cNvSpPr/>
          <p:nvPr/>
        </p:nvSpPr>
        <p:spPr>
          <a:xfrm>
            <a:off x="869896" y="6039442"/>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56" name="矩形 255"/>
          <p:cNvSpPr/>
          <p:nvPr/>
        </p:nvSpPr>
        <p:spPr>
          <a:xfrm>
            <a:off x="1094572" y="5797621"/>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57" name="矩形 256"/>
          <p:cNvSpPr/>
          <p:nvPr/>
        </p:nvSpPr>
        <p:spPr>
          <a:xfrm>
            <a:off x="1094572" y="6039442"/>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58" name="矩形 257"/>
          <p:cNvSpPr/>
          <p:nvPr/>
        </p:nvSpPr>
        <p:spPr>
          <a:xfrm>
            <a:off x="1319248" y="5797620"/>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59" name="矩形 258"/>
          <p:cNvSpPr/>
          <p:nvPr/>
        </p:nvSpPr>
        <p:spPr>
          <a:xfrm>
            <a:off x="1319248" y="6039441"/>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60" name="矩形 259"/>
          <p:cNvSpPr/>
          <p:nvPr/>
        </p:nvSpPr>
        <p:spPr>
          <a:xfrm>
            <a:off x="1557259" y="5797620"/>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61" name="矩形 260"/>
          <p:cNvSpPr/>
          <p:nvPr/>
        </p:nvSpPr>
        <p:spPr>
          <a:xfrm>
            <a:off x="1557259" y="6039441"/>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62" name="矩形 261"/>
          <p:cNvSpPr/>
          <p:nvPr/>
        </p:nvSpPr>
        <p:spPr>
          <a:xfrm>
            <a:off x="1795270" y="5797620"/>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63" name="矩形 262"/>
          <p:cNvSpPr/>
          <p:nvPr/>
        </p:nvSpPr>
        <p:spPr>
          <a:xfrm>
            <a:off x="1795270" y="6039441"/>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64" name="矩形 263"/>
          <p:cNvSpPr/>
          <p:nvPr/>
        </p:nvSpPr>
        <p:spPr>
          <a:xfrm>
            <a:off x="2042806" y="5797620"/>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65" name="矩形 264"/>
          <p:cNvSpPr/>
          <p:nvPr/>
        </p:nvSpPr>
        <p:spPr>
          <a:xfrm>
            <a:off x="2042806" y="6039441"/>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66" name="矩形 265"/>
          <p:cNvSpPr/>
          <p:nvPr/>
        </p:nvSpPr>
        <p:spPr>
          <a:xfrm>
            <a:off x="2290029" y="5797620"/>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67" name="矩形 266"/>
          <p:cNvSpPr/>
          <p:nvPr/>
        </p:nvSpPr>
        <p:spPr>
          <a:xfrm>
            <a:off x="2290029" y="6039441"/>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68" name="矩形 267"/>
          <p:cNvSpPr/>
          <p:nvPr/>
        </p:nvSpPr>
        <p:spPr>
          <a:xfrm>
            <a:off x="2531850" y="5797620"/>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69" name="矩形 268"/>
          <p:cNvSpPr/>
          <p:nvPr/>
        </p:nvSpPr>
        <p:spPr>
          <a:xfrm>
            <a:off x="2531850" y="6039441"/>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70" name="矩形 269"/>
          <p:cNvSpPr/>
          <p:nvPr/>
        </p:nvSpPr>
        <p:spPr>
          <a:xfrm>
            <a:off x="2773671" y="5797620"/>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71" name="矩形 270"/>
          <p:cNvSpPr/>
          <p:nvPr/>
        </p:nvSpPr>
        <p:spPr>
          <a:xfrm>
            <a:off x="2773671" y="6039441"/>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72" name="矩形 271"/>
          <p:cNvSpPr/>
          <p:nvPr/>
        </p:nvSpPr>
        <p:spPr>
          <a:xfrm>
            <a:off x="3025017" y="5797620"/>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73" name="矩形 272"/>
          <p:cNvSpPr/>
          <p:nvPr/>
        </p:nvSpPr>
        <p:spPr>
          <a:xfrm>
            <a:off x="3025017" y="6039441"/>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74" name="矩形 273"/>
          <p:cNvSpPr/>
          <p:nvPr/>
        </p:nvSpPr>
        <p:spPr>
          <a:xfrm>
            <a:off x="3266838" y="5797619"/>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75" name="矩形 274"/>
          <p:cNvSpPr/>
          <p:nvPr/>
        </p:nvSpPr>
        <p:spPr>
          <a:xfrm>
            <a:off x="3266838" y="6039440"/>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76" name="矩形 275"/>
          <p:cNvSpPr/>
          <p:nvPr/>
        </p:nvSpPr>
        <p:spPr>
          <a:xfrm>
            <a:off x="3508659" y="5797619"/>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77" name="矩形 276"/>
          <p:cNvSpPr/>
          <p:nvPr/>
        </p:nvSpPr>
        <p:spPr>
          <a:xfrm>
            <a:off x="3508659" y="6039440"/>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mc:AlternateContent xmlns:mc="http://schemas.openxmlformats.org/markup-compatibility/2006" xmlns:a14="http://schemas.microsoft.com/office/drawing/2010/main">
        <mc:Choice Requires="a14">
          <p:sp>
            <p:nvSpPr>
              <p:cNvPr id="278" name="文本框 277"/>
              <p:cNvSpPr txBox="1"/>
              <p:nvPr/>
            </p:nvSpPr>
            <p:spPr>
              <a:xfrm>
                <a:off x="891461" y="6290786"/>
                <a:ext cx="240473" cy="30142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1</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1</m:t>
                              </m:r>
                            </m:sub>
                          </m:sSub>
                        </m:sup>
                      </m:sSubSup>
                    </m:oMath>
                  </m:oMathPara>
                </a14:m>
                <a:endParaRPr lang="zh-CN" altLang="en-US" sz="1600" dirty="0"/>
              </a:p>
            </p:txBody>
          </p:sp>
        </mc:Choice>
        <mc:Fallback xmlns="">
          <p:sp>
            <p:nvSpPr>
              <p:cNvPr id="278" name="文本框 277"/>
              <p:cNvSpPr txBox="1">
                <a:spLocks noRot="1" noChangeAspect="1" noMove="1" noResize="1" noEditPoints="1" noAdjustHandles="1" noChangeArrowheads="1" noChangeShapeType="1" noTextEdit="1"/>
              </p:cNvSpPr>
              <p:nvPr/>
            </p:nvSpPr>
            <p:spPr>
              <a:xfrm>
                <a:off x="891461" y="6290786"/>
                <a:ext cx="240473" cy="301429"/>
              </a:xfrm>
              <a:prstGeom prst="rect">
                <a:avLst/>
              </a:prstGeom>
              <a:blipFill rotWithShape="0">
                <a:blip r:embed="rId10"/>
                <a:stretch>
                  <a:fillRect l="-25000" r="-5000" b="-16327"/>
                </a:stretch>
              </a:blipFill>
            </p:spPr>
            <p:txBody>
              <a:bodyPr/>
              <a:lstStyle/>
              <a:p>
                <a:r>
                  <a:rPr lang="zh-CN" altLang="en-US">
                    <a:noFill/>
                  </a:rPr>
                  <a:t> </a:t>
                </a:r>
              </a:p>
            </p:txBody>
          </p:sp>
        </mc:Fallback>
      </mc:AlternateContent>
      <p:sp>
        <p:nvSpPr>
          <p:cNvPr id="279" name="矩形 278"/>
          <p:cNvSpPr/>
          <p:nvPr/>
        </p:nvSpPr>
        <p:spPr>
          <a:xfrm>
            <a:off x="4603786" y="5797620"/>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80" name="矩形 279"/>
          <p:cNvSpPr/>
          <p:nvPr/>
        </p:nvSpPr>
        <p:spPr>
          <a:xfrm>
            <a:off x="4603786" y="6039441"/>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81" name="矩形 280"/>
          <p:cNvSpPr/>
          <p:nvPr/>
        </p:nvSpPr>
        <p:spPr>
          <a:xfrm>
            <a:off x="4836082" y="5797620"/>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82" name="矩形 281"/>
          <p:cNvSpPr/>
          <p:nvPr/>
        </p:nvSpPr>
        <p:spPr>
          <a:xfrm>
            <a:off x="4836082" y="6039441"/>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83" name="矩形 282"/>
          <p:cNvSpPr/>
          <p:nvPr/>
        </p:nvSpPr>
        <p:spPr>
          <a:xfrm>
            <a:off x="5077903" y="5797620"/>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84" name="矩形 283"/>
          <p:cNvSpPr/>
          <p:nvPr/>
        </p:nvSpPr>
        <p:spPr>
          <a:xfrm>
            <a:off x="5077903" y="6039441"/>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85" name="矩形 284"/>
          <p:cNvSpPr/>
          <p:nvPr/>
        </p:nvSpPr>
        <p:spPr>
          <a:xfrm>
            <a:off x="5320284" y="5797619"/>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86" name="矩形 285"/>
          <p:cNvSpPr/>
          <p:nvPr/>
        </p:nvSpPr>
        <p:spPr>
          <a:xfrm>
            <a:off x="5320284" y="6039440"/>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87" name="矩形 286"/>
          <p:cNvSpPr/>
          <p:nvPr/>
        </p:nvSpPr>
        <p:spPr>
          <a:xfrm>
            <a:off x="5562665" y="5797619"/>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88" name="矩形 287"/>
          <p:cNvSpPr/>
          <p:nvPr/>
        </p:nvSpPr>
        <p:spPr>
          <a:xfrm>
            <a:off x="5562665" y="6039440"/>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89" name="矩形 288"/>
          <p:cNvSpPr/>
          <p:nvPr/>
        </p:nvSpPr>
        <p:spPr>
          <a:xfrm>
            <a:off x="5805046" y="5797619"/>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90" name="矩形 289"/>
          <p:cNvSpPr/>
          <p:nvPr/>
        </p:nvSpPr>
        <p:spPr>
          <a:xfrm>
            <a:off x="5805046" y="6039440"/>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91" name="矩形 290"/>
          <p:cNvSpPr/>
          <p:nvPr/>
        </p:nvSpPr>
        <p:spPr>
          <a:xfrm>
            <a:off x="6047427" y="5797619"/>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92" name="矩形 291"/>
          <p:cNvSpPr/>
          <p:nvPr/>
        </p:nvSpPr>
        <p:spPr>
          <a:xfrm>
            <a:off x="6047427" y="6039440"/>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93" name="矩形 292"/>
          <p:cNvSpPr/>
          <p:nvPr/>
        </p:nvSpPr>
        <p:spPr>
          <a:xfrm>
            <a:off x="6295210" y="5797619"/>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94" name="矩形 293"/>
          <p:cNvSpPr/>
          <p:nvPr/>
        </p:nvSpPr>
        <p:spPr>
          <a:xfrm>
            <a:off x="6295210" y="6039440"/>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95" name="矩形 294"/>
          <p:cNvSpPr/>
          <p:nvPr/>
        </p:nvSpPr>
        <p:spPr>
          <a:xfrm>
            <a:off x="6537031" y="5797619"/>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96" name="矩形 295"/>
          <p:cNvSpPr/>
          <p:nvPr/>
        </p:nvSpPr>
        <p:spPr>
          <a:xfrm>
            <a:off x="6537031" y="6039440"/>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97" name="矩形 296"/>
          <p:cNvSpPr/>
          <p:nvPr/>
        </p:nvSpPr>
        <p:spPr>
          <a:xfrm>
            <a:off x="6778852" y="5797619"/>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98" name="矩形 297"/>
          <p:cNvSpPr/>
          <p:nvPr/>
        </p:nvSpPr>
        <p:spPr>
          <a:xfrm>
            <a:off x="6778852" y="6039440"/>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99" name="矩形 298"/>
          <p:cNvSpPr/>
          <p:nvPr/>
        </p:nvSpPr>
        <p:spPr>
          <a:xfrm>
            <a:off x="7272027" y="5797618"/>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00" name="矩形 299"/>
          <p:cNvSpPr/>
          <p:nvPr/>
        </p:nvSpPr>
        <p:spPr>
          <a:xfrm>
            <a:off x="7272027" y="6039439"/>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01" name="矩形 300"/>
          <p:cNvSpPr/>
          <p:nvPr/>
        </p:nvSpPr>
        <p:spPr>
          <a:xfrm>
            <a:off x="7514408" y="5797617"/>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02" name="矩形 301"/>
          <p:cNvSpPr/>
          <p:nvPr/>
        </p:nvSpPr>
        <p:spPr>
          <a:xfrm>
            <a:off x="7514408" y="6039438"/>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03" name="矩形 302"/>
          <p:cNvSpPr/>
          <p:nvPr/>
        </p:nvSpPr>
        <p:spPr>
          <a:xfrm>
            <a:off x="7756229" y="5797617"/>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04" name="矩形 303"/>
          <p:cNvSpPr/>
          <p:nvPr/>
        </p:nvSpPr>
        <p:spPr>
          <a:xfrm>
            <a:off x="7756229" y="6039438"/>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05" name="矩形 304"/>
          <p:cNvSpPr/>
          <p:nvPr/>
        </p:nvSpPr>
        <p:spPr>
          <a:xfrm>
            <a:off x="8006527" y="5797617"/>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06" name="矩形 305"/>
          <p:cNvSpPr/>
          <p:nvPr/>
        </p:nvSpPr>
        <p:spPr>
          <a:xfrm>
            <a:off x="8006527" y="6039438"/>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07" name="矩形 306"/>
          <p:cNvSpPr/>
          <p:nvPr/>
        </p:nvSpPr>
        <p:spPr>
          <a:xfrm>
            <a:off x="7000629" y="3753050"/>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08" name="矩形 307"/>
          <p:cNvSpPr/>
          <p:nvPr/>
        </p:nvSpPr>
        <p:spPr>
          <a:xfrm>
            <a:off x="7000629" y="3994871"/>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09" name="矩形 308"/>
          <p:cNvSpPr/>
          <p:nvPr/>
        </p:nvSpPr>
        <p:spPr>
          <a:xfrm>
            <a:off x="7010154" y="4763852"/>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10" name="矩形 309"/>
          <p:cNvSpPr/>
          <p:nvPr/>
        </p:nvSpPr>
        <p:spPr>
          <a:xfrm>
            <a:off x="7010154" y="5005673"/>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11" name="矩形 310"/>
          <p:cNvSpPr/>
          <p:nvPr/>
        </p:nvSpPr>
        <p:spPr>
          <a:xfrm>
            <a:off x="7026724" y="5797618"/>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12" name="矩形 311"/>
          <p:cNvSpPr/>
          <p:nvPr/>
        </p:nvSpPr>
        <p:spPr>
          <a:xfrm>
            <a:off x="7026724" y="6039439"/>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mc:AlternateContent xmlns:mc="http://schemas.openxmlformats.org/markup-compatibility/2006" xmlns:a14="http://schemas.microsoft.com/office/drawing/2010/main">
        <mc:Choice Requires="a14">
          <p:sp>
            <p:nvSpPr>
              <p:cNvPr id="313" name="文本框 312"/>
              <p:cNvSpPr txBox="1"/>
              <p:nvPr/>
            </p:nvSpPr>
            <p:spPr>
              <a:xfrm>
                <a:off x="1353725" y="4492485"/>
                <a:ext cx="240473" cy="2542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600" i="1" smtClean="0">
                              <a:latin typeface="Cambria Math" panose="02040503050406030204" pitchFamily="18" charset="0"/>
                            </a:rPr>
                          </m:ctrlPr>
                        </m:sSupPr>
                        <m:e>
                          <m:r>
                            <a:rPr lang="en-US" altLang="zh-CN" sz="1600" b="0" i="1" smtClean="0">
                              <a:latin typeface="Cambria Math" panose="02040503050406030204" pitchFamily="18" charset="0"/>
                            </a:rPr>
                            <m:t>𝐼</m:t>
                          </m:r>
                        </m:e>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0</m:t>
                              </m:r>
                            </m:sub>
                          </m:sSub>
                        </m:sup>
                      </m:sSup>
                    </m:oMath>
                  </m:oMathPara>
                </a14:m>
                <a:endParaRPr lang="zh-CN" altLang="en-US" sz="1600" dirty="0"/>
              </a:p>
            </p:txBody>
          </p:sp>
        </mc:Choice>
        <mc:Fallback xmlns="">
          <p:sp>
            <p:nvSpPr>
              <p:cNvPr id="313" name="文本框 312"/>
              <p:cNvSpPr txBox="1">
                <a:spLocks noRot="1" noChangeAspect="1" noMove="1" noResize="1" noEditPoints="1" noAdjustHandles="1" noChangeArrowheads="1" noChangeShapeType="1" noTextEdit="1"/>
              </p:cNvSpPr>
              <p:nvPr/>
            </p:nvSpPr>
            <p:spPr>
              <a:xfrm>
                <a:off x="1353725" y="4492485"/>
                <a:ext cx="240473" cy="254237"/>
              </a:xfrm>
              <a:prstGeom prst="rect">
                <a:avLst/>
              </a:prstGeom>
              <a:blipFill rotWithShape="0">
                <a:blip r:embed="rId11"/>
                <a:stretch>
                  <a:fillRect l="-25000" t="-2381" r="-5000" b="-476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4" name="文本框 313"/>
              <p:cNvSpPr txBox="1"/>
              <p:nvPr/>
            </p:nvSpPr>
            <p:spPr>
              <a:xfrm>
                <a:off x="2999508" y="4490849"/>
                <a:ext cx="292579" cy="2542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600" i="1" smtClean="0">
                              <a:latin typeface="Cambria Math" panose="02040503050406030204" pitchFamily="18" charset="0"/>
                            </a:rPr>
                          </m:ctrlPr>
                        </m:sSupPr>
                        <m:e>
                          <m:r>
                            <a:rPr lang="en-US" altLang="zh-CN" sz="1600" b="0" i="1" smtClean="0">
                              <a:latin typeface="Cambria Math" panose="02040503050406030204" pitchFamily="18" charset="0"/>
                            </a:rPr>
                            <m:t>𝑂</m:t>
                          </m:r>
                        </m:e>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0</m:t>
                              </m:r>
                            </m:sub>
                          </m:sSub>
                        </m:sup>
                      </m:sSup>
                    </m:oMath>
                  </m:oMathPara>
                </a14:m>
                <a:endParaRPr lang="zh-CN" altLang="en-US" sz="1600" dirty="0"/>
              </a:p>
            </p:txBody>
          </p:sp>
        </mc:Choice>
        <mc:Fallback xmlns="">
          <p:sp>
            <p:nvSpPr>
              <p:cNvPr id="314" name="文本框 313"/>
              <p:cNvSpPr txBox="1">
                <a:spLocks noRot="1" noChangeAspect="1" noMove="1" noResize="1" noEditPoints="1" noAdjustHandles="1" noChangeArrowheads="1" noChangeShapeType="1" noTextEdit="1"/>
              </p:cNvSpPr>
              <p:nvPr/>
            </p:nvSpPr>
            <p:spPr>
              <a:xfrm>
                <a:off x="2999508" y="4490849"/>
                <a:ext cx="292579" cy="254237"/>
              </a:xfrm>
              <a:prstGeom prst="rect">
                <a:avLst/>
              </a:prstGeom>
              <a:blipFill rotWithShape="0">
                <a:blip r:embed="rId12"/>
                <a:stretch>
                  <a:fillRect l="-20833" t="-2439" r="-6250" b="-731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5" name="文本框 314"/>
              <p:cNvSpPr txBox="1"/>
              <p:nvPr/>
            </p:nvSpPr>
            <p:spPr>
              <a:xfrm>
                <a:off x="917664" y="5558422"/>
                <a:ext cx="240473" cy="2542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600" i="1" smtClean="0">
                              <a:latin typeface="Cambria Math" panose="02040503050406030204" pitchFamily="18" charset="0"/>
                            </a:rPr>
                          </m:ctrlPr>
                        </m:sSupPr>
                        <m:e>
                          <m:r>
                            <a:rPr lang="en-US" altLang="zh-CN" sz="1600" b="0" i="1" smtClean="0">
                              <a:latin typeface="Cambria Math" panose="02040503050406030204" pitchFamily="18" charset="0"/>
                            </a:rPr>
                            <m:t>𝐼</m:t>
                          </m:r>
                        </m:e>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0</m:t>
                              </m:r>
                            </m:sub>
                          </m:sSub>
                        </m:sup>
                      </m:sSup>
                    </m:oMath>
                  </m:oMathPara>
                </a14:m>
                <a:endParaRPr lang="zh-CN" altLang="en-US" sz="1600" dirty="0"/>
              </a:p>
            </p:txBody>
          </p:sp>
        </mc:Choice>
        <mc:Fallback xmlns="">
          <p:sp>
            <p:nvSpPr>
              <p:cNvPr id="315" name="文本框 314"/>
              <p:cNvSpPr txBox="1">
                <a:spLocks noRot="1" noChangeAspect="1" noMove="1" noResize="1" noEditPoints="1" noAdjustHandles="1" noChangeArrowheads="1" noChangeShapeType="1" noTextEdit="1"/>
              </p:cNvSpPr>
              <p:nvPr/>
            </p:nvSpPr>
            <p:spPr>
              <a:xfrm>
                <a:off x="917664" y="5558422"/>
                <a:ext cx="240473" cy="254237"/>
              </a:xfrm>
              <a:prstGeom prst="rect">
                <a:avLst/>
              </a:prstGeom>
              <a:blipFill rotWithShape="0">
                <a:blip r:embed="rId13"/>
                <a:stretch>
                  <a:fillRect l="-28205" t="-2381" r="-5128" b="-476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6" name="文本框 315"/>
              <p:cNvSpPr txBox="1"/>
              <p:nvPr/>
            </p:nvSpPr>
            <p:spPr>
              <a:xfrm>
                <a:off x="3277139" y="5557565"/>
                <a:ext cx="292579" cy="2542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600" i="1" smtClean="0">
                              <a:latin typeface="Cambria Math" panose="02040503050406030204" pitchFamily="18" charset="0"/>
                            </a:rPr>
                          </m:ctrlPr>
                        </m:sSupPr>
                        <m:e>
                          <m:r>
                            <a:rPr lang="en-US" altLang="zh-CN" sz="1600" b="0" i="1" smtClean="0">
                              <a:latin typeface="Cambria Math" panose="02040503050406030204" pitchFamily="18" charset="0"/>
                            </a:rPr>
                            <m:t>𝑂</m:t>
                          </m:r>
                        </m:e>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0</m:t>
                              </m:r>
                            </m:sub>
                          </m:sSub>
                        </m:sup>
                      </m:sSup>
                    </m:oMath>
                  </m:oMathPara>
                </a14:m>
                <a:endParaRPr lang="zh-CN" altLang="en-US" sz="1600" dirty="0"/>
              </a:p>
            </p:txBody>
          </p:sp>
        </mc:Choice>
        <mc:Fallback xmlns="">
          <p:sp>
            <p:nvSpPr>
              <p:cNvPr id="316" name="文本框 315"/>
              <p:cNvSpPr txBox="1">
                <a:spLocks noRot="1" noChangeAspect="1" noMove="1" noResize="1" noEditPoints="1" noAdjustHandles="1" noChangeArrowheads="1" noChangeShapeType="1" noTextEdit="1"/>
              </p:cNvSpPr>
              <p:nvPr/>
            </p:nvSpPr>
            <p:spPr>
              <a:xfrm>
                <a:off x="3277139" y="5557565"/>
                <a:ext cx="292579" cy="254237"/>
              </a:xfrm>
              <a:prstGeom prst="rect">
                <a:avLst/>
              </a:prstGeom>
              <a:blipFill rotWithShape="0">
                <a:blip r:embed="rId14"/>
                <a:stretch>
                  <a:fillRect l="-22917" t="-2439" r="-4167" b="-731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7" name="文本框 316"/>
              <p:cNvSpPr txBox="1"/>
              <p:nvPr/>
            </p:nvSpPr>
            <p:spPr>
              <a:xfrm>
                <a:off x="1586742" y="6290786"/>
                <a:ext cx="292578" cy="30142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𝑂</m:t>
                          </m:r>
                        </m:e>
                        <m:sub>
                          <m:r>
                            <a:rPr lang="en-US" altLang="zh-CN" sz="1600" b="0" i="1" smtClean="0">
                              <a:latin typeface="Cambria Math" panose="02040503050406030204" pitchFamily="18" charset="0"/>
                            </a:rPr>
                            <m:t>1</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1</m:t>
                              </m:r>
                            </m:sub>
                          </m:sSub>
                        </m:sup>
                      </m:sSubSup>
                    </m:oMath>
                  </m:oMathPara>
                </a14:m>
                <a:endParaRPr lang="zh-CN" altLang="en-US" sz="1600" dirty="0"/>
              </a:p>
            </p:txBody>
          </p:sp>
        </mc:Choice>
        <mc:Fallback xmlns="">
          <p:sp>
            <p:nvSpPr>
              <p:cNvPr id="317" name="文本框 316"/>
              <p:cNvSpPr txBox="1">
                <a:spLocks noRot="1" noChangeAspect="1" noMove="1" noResize="1" noEditPoints="1" noAdjustHandles="1" noChangeArrowheads="1" noChangeShapeType="1" noTextEdit="1"/>
              </p:cNvSpPr>
              <p:nvPr/>
            </p:nvSpPr>
            <p:spPr>
              <a:xfrm>
                <a:off x="1586742" y="6290786"/>
                <a:ext cx="292578" cy="301429"/>
              </a:xfrm>
              <a:prstGeom prst="rect">
                <a:avLst/>
              </a:prstGeom>
              <a:blipFill rotWithShape="0">
                <a:blip r:embed="rId15"/>
                <a:stretch>
                  <a:fillRect l="-20833" r="-6250" b="-163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8" name="文本框 317"/>
              <p:cNvSpPr txBox="1"/>
              <p:nvPr/>
            </p:nvSpPr>
            <p:spPr>
              <a:xfrm>
                <a:off x="2355979" y="6298654"/>
                <a:ext cx="240473" cy="29296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𝑛</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1</m:t>
                              </m:r>
                            </m:sub>
                          </m:sSub>
                        </m:sup>
                      </m:sSubSup>
                    </m:oMath>
                  </m:oMathPara>
                </a14:m>
                <a:endParaRPr lang="zh-CN" altLang="en-US" sz="1600" dirty="0"/>
              </a:p>
            </p:txBody>
          </p:sp>
        </mc:Choice>
        <mc:Fallback xmlns="">
          <p:sp>
            <p:nvSpPr>
              <p:cNvPr id="318" name="文本框 317"/>
              <p:cNvSpPr txBox="1">
                <a:spLocks noRot="1" noChangeAspect="1" noMove="1" noResize="1" noEditPoints="1" noAdjustHandles="1" noChangeArrowheads="1" noChangeShapeType="1" noTextEdit="1"/>
              </p:cNvSpPr>
              <p:nvPr/>
            </p:nvSpPr>
            <p:spPr>
              <a:xfrm>
                <a:off x="2355979" y="6298654"/>
                <a:ext cx="240473" cy="292965"/>
              </a:xfrm>
              <a:prstGeom prst="rect">
                <a:avLst/>
              </a:prstGeom>
              <a:blipFill rotWithShape="0">
                <a:blip r:embed="rId16"/>
                <a:stretch>
                  <a:fillRect l="-25000" r="-5000" b="-1458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9" name="文本框 318"/>
              <p:cNvSpPr txBox="1"/>
              <p:nvPr/>
            </p:nvSpPr>
            <p:spPr>
              <a:xfrm>
                <a:off x="3032209" y="6298654"/>
                <a:ext cx="292579" cy="29296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𝑂</m:t>
                          </m:r>
                        </m:e>
                        <m:sub>
                          <m:r>
                            <a:rPr lang="en-US" altLang="zh-CN" sz="1600" b="0" i="1" smtClean="0">
                              <a:latin typeface="Cambria Math" panose="02040503050406030204" pitchFamily="18" charset="0"/>
                            </a:rPr>
                            <m:t>𝑛</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1</m:t>
                              </m:r>
                            </m:sub>
                          </m:sSub>
                        </m:sup>
                      </m:sSubSup>
                    </m:oMath>
                  </m:oMathPara>
                </a14:m>
                <a:endParaRPr lang="zh-CN" altLang="en-US" sz="1600" dirty="0"/>
              </a:p>
            </p:txBody>
          </p:sp>
        </mc:Choice>
        <mc:Fallback xmlns="">
          <p:sp>
            <p:nvSpPr>
              <p:cNvPr id="319" name="文本框 318"/>
              <p:cNvSpPr txBox="1">
                <a:spLocks noRot="1" noChangeAspect="1" noMove="1" noResize="1" noEditPoints="1" noAdjustHandles="1" noChangeArrowheads="1" noChangeShapeType="1" noTextEdit="1"/>
              </p:cNvSpPr>
              <p:nvPr/>
            </p:nvSpPr>
            <p:spPr>
              <a:xfrm>
                <a:off x="3032209" y="6298654"/>
                <a:ext cx="292579" cy="292965"/>
              </a:xfrm>
              <a:prstGeom prst="rect">
                <a:avLst/>
              </a:prstGeom>
              <a:blipFill rotWithShape="0">
                <a:blip r:embed="rId17"/>
                <a:stretch>
                  <a:fillRect l="-20833" r="-6250" b="-1458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0" name="文本框 319"/>
              <p:cNvSpPr txBox="1"/>
              <p:nvPr/>
            </p:nvSpPr>
            <p:spPr>
              <a:xfrm>
                <a:off x="4842304" y="5254959"/>
                <a:ext cx="240473" cy="2542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600" i="1" smtClean="0">
                              <a:latin typeface="Cambria Math" panose="02040503050406030204" pitchFamily="18" charset="0"/>
                            </a:rPr>
                          </m:ctrlPr>
                        </m:sSupPr>
                        <m:e>
                          <m:r>
                            <a:rPr lang="en-US" altLang="zh-CN" sz="1600" b="0" i="1" smtClean="0">
                              <a:latin typeface="Cambria Math" panose="02040503050406030204" pitchFamily="18" charset="0"/>
                            </a:rPr>
                            <m:t>𝐼</m:t>
                          </m:r>
                        </m:e>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1</m:t>
                              </m:r>
                            </m:sub>
                          </m:sSub>
                        </m:sup>
                      </m:sSup>
                    </m:oMath>
                  </m:oMathPara>
                </a14:m>
                <a:endParaRPr lang="zh-CN" altLang="en-US" sz="1600" dirty="0"/>
              </a:p>
            </p:txBody>
          </p:sp>
        </mc:Choice>
        <mc:Fallback xmlns="">
          <p:sp>
            <p:nvSpPr>
              <p:cNvPr id="320" name="文本框 319"/>
              <p:cNvSpPr txBox="1">
                <a:spLocks noRot="1" noChangeAspect="1" noMove="1" noResize="1" noEditPoints="1" noAdjustHandles="1" noChangeArrowheads="1" noChangeShapeType="1" noTextEdit="1"/>
              </p:cNvSpPr>
              <p:nvPr/>
            </p:nvSpPr>
            <p:spPr>
              <a:xfrm>
                <a:off x="4842304" y="5254959"/>
                <a:ext cx="240473" cy="254237"/>
              </a:xfrm>
              <a:prstGeom prst="rect">
                <a:avLst/>
              </a:prstGeom>
              <a:blipFill rotWithShape="0">
                <a:blip r:embed="rId18"/>
                <a:stretch>
                  <a:fillRect l="-25000" t="-2381" r="-5000" b="-71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1" name="文本框 320"/>
              <p:cNvSpPr txBox="1"/>
              <p:nvPr/>
            </p:nvSpPr>
            <p:spPr>
              <a:xfrm>
                <a:off x="7765506" y="5254959"/>
                <a:ext cx="292579" cy="2542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600" i="1" smtClean="0">
                              <a:latin typeface="Cambria Math" panose="02040503050406030204" pitchFamily="18" charset="0"/>
                            </a:rPr>
                          </m:ctrlPr>
                        </m:sSupPr>
                        <m:e>
                          <m:r>
                            <a:rPr lang="en-US" altLang="zh-CN" sz="1600" b="0" i="1" smtClean="0">
                              <a:latin typeface="Cambria Math" panose="02040503050406030204" pitchFamily="18" charset="0"/>
                            </a:rPr>
                            <m:t>𝑂</m:t>
                          </m:r>
                        </m:e>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1</m:t>
                              </m:r>
                            </m:sub>
                          </m:sSub>
                        </m:sup>
                      </m:sSup>
                    </m:oMath>
                  </m:oMathPara>
                </a14:m>
                <a:endParaRPr lang="zh-CN" altLang="en-US" sz="1600" dirty="0"/>
              </a:p>
            </p:txBody>
          </p:sp>
        </mc:Choice>
        <mc:Fallback xmlns="">
          <p:sp>
            <p:nvSpPr>
              <p:cNvPr id="321" name="文本框 320"/>
              <p:cNvSpPr txBox="1">
                <a:spLocks noRot="1" noChangeAspect="1" noMove="1" noResize="1" noEditPoints="1" noAdjustHandles="1" noChangeArrowheads="1" noChangeShapeType="1" noTextEdit="1"/>
              </p:cNvSpPr>
              <p:nvPr/>
            </p:nvSpPr>
            <p:spPr>
              <a:xfrm>
                <a:off x="7765506" y="5254959"/>
                <a:ext cx="292579" cy="254237"/>
              </a:xfrm>
              <a:prstGeom prst="rect">
                <a:avLst/>
              </a:prstGeom>
              <a:blipFill rotWithShape="0">
                <a:blip r:embed="rId19"/>
                <a:stretch>
                  <a:fillRect l="-22917" t="-2381" r="-4167" b="-71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2" name="文本框 321"/>
              <p:cNvSpPr txBox="1"/>
              <p:nvPr/>
            </p:nvSpPr>
            <p:spPr>
              <a:xfrm>
                <a:off x="5064578" y="4403843"/>
                <a:ext cx="240473" cy="30341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1</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0</m:t>
                              </m:r>
                            </m:sub>
                          </m:sSub>
                        </m:sup>
                      </m:sSubSup>
                    </m:oMath>
                  </m:oMathPara>
                </a14:m>
                <a:endParaRPr lang="zh-CN" altLang="en-US" sz="1600" dirty="0"/>
              </a:p>
            </p:txBody>
          </p:sp>
        </mc:Choice>
        <mc:Fallback xmlns="">
          <p:sp>
            <p:nvSpPr>
              <p:cNvPr id="322" name="文本框 321"/>
              <p:cNvSpPr txBox="1">
                <a:spLocks noRot="1" noChangeAspect="1" noMove="1" noResize="1" noEditPoints="1" noAdjustHandles="1" noChangeArrowheads="1" noChangeShapeType="1" noTextEdit="1"/>
              </p:cNvSpPr>
              <p:nvPr/>
            </p:nvSpPr>
            <p:spPr>
              <a:xfrm>
                <a:off x="5064578" y="4403843"/>
                <a:ext cx="240473" cy="303416"/>
              </a:xfrm>
              <a:prstGeom prst="rect">
                <a:avLst/>
              </a:prstGeom>
              <a:blipFill rotWithShape="0">
                <a:blip r:embed="rId20"/>
                <a:stretch>
                  <a:fillRect l="-28205" r="-5128" b="-1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3" name="文本框 322"/>
              <p:cNvSpPr txBox="1"/>
              <p:nvPr/>
            </p:nvSpPr>
            <p:spPr>
              <a:xfrm>
                <a:off x="5826533" y="4403843"/>
                <a:ext cx="292579" cy="30341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𝑂</m:t>
                          </m:r>
                        </m:e>
                        <m:sub>
                          <m:r>
                            <a:rPr lang="en-US" altLang="zh-CN" sz="1600" b="0" i="1" smtClean="0">
                              <a:latin typeface="Cambria Math" panose="02040503050406030204" pitchFamily="18" charset="0"/>
                            </a:rPr>
                            <m:t>1</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0</m:t>
                              </m:r>
                            </m:sub>
                          </m:sSub>
                        </m:sup>
                      </m:sSubSup>
                    </m:oMath>
                  </m:oMathPara>
                </a14:m>
                <a:endParaRPr lang="zh-CN" altLang="en-US" sz="1600" dirty="0"/>
              </a:p>
            </p:txBody>
          </p:sp>
        </mc:Choice>
        <mc:Fallback xmlns="">
          <p:sp>
            <p:nvSpPr>
              <p:cNvPr id="323" name="文本框 322"/>
              <p:cNvSpPr txBox="1">
                <a:spLocks noRot="1" noChangeAspect="1" noMove="1" noResize="1" noEditPoints="1" noAdjustHandles="1" noChangeArrowheads="1" noChangeShapeType="1" noTextEdit="1"/>
              </p:cNvSpPr>
              <p:nvPr/>
            </p:nvSpPr>
            <p:spPr>
              <a:xfrm>
                <a:off x="5826533" y="4403843"/>
                <a:ext cx="292579" cy="303416"/>
              </a:xfrm>
              <a:prstGeom prst="rect">
                <a:avLst/>
              </a:prstGeom>
              <a:blipFill rotWithShape="0">
                <a:blip r:embed="rId21"/>
                <a:stretch>
                  <a:fillRect l="-22917" r="-4167" b="-1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4" name="文本框 323"/>
              <p:cNvSpPr txBox="1"/>
              <p:nvPr/>
            </p:nvSpPr>
            <p:spPr>
              <a:xfrm>
                <a:off x="6760860" y="4411711"/>
                <a:ext cx="240474" cy="2949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𝑛</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0</m:t>
                              </m:r>
                            </m:sub>
                          </m:sSub>
                        </m:sup>
                      </m:sSubSup>
                    </m:oMath>
                  </m:oMathPara>
                </a14:m>
                <a:endParaRPr lang="zh-CN" altLang="en-US" sz="1600" dirty="0"/>
              </a:p>
            </p:txBody>
          </p:sp>
        </mc:Choice>
        <mc:Fallback xmlns="">
          <p:sp>
            <p:nvSpPr>
              <p:cNvPr id="324" name="文本框 323"/>
              <p:cNvSpPr txBox="1">
                <a:spLocks noRot="1" noChangeAspect="1" noMove="1" noResize="1" noEditPoints="1" noAdjustHandles="1" noChangeArrowheads="1" noChangeShapeType="1" noTextEdit="1"/>
              </p:cNvSpPr>
              <p:nvPr/>
            </p:nvSpPr>
            <p:spPr>
              <a:xfrm>
                <a:off x="6760860" y="4411711"/>
                <a:ext cx="240474" cy="294953"/>
              </a:xfrm>
              <a:prstGeom prst="rect">
                <a:avLst/>
              </a:prstGeom>
              <a:blipFill rotWithShape="0">
                <a:blip r:embed="rId22"/>
                <a:stretch>
                  <a:fillRect l="-25000" r="-5000" b="-125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5" name="文本框 324"/>
              <p:cNvSpPr txBox="1"/>
              <p:nvPr/>
            </p:nvSpPr>
            <p:spPr>
              <a:xfrm>
                <a:off x="7497725" y="4411711"/>
                <a:ext cx="292579" cy="2949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𝑂</m:t>
                          </m:r>
                        </m:e>
                        <m:sub>
                          <m:r>
                            <a:rPr lang="en-US" altLang="zh-CN" sz="1600" b="0" i="1" smtClean="0">
                              <a:latin typeface="Cambria Math" panose="02040503050406030204" pitchFamily="18" charset="0"/>
                            </a:rPr>
                            <m:t>𝑛</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0</m:t>
                              </m:r>
                            </m:sub>
                          </m:sSub>
                        </m:sup>
                      </m:sSubSup>
                    </m:oMath>
                  </m:oMathPara>
                </a14:m>
                <a:endParaRPr lang="zh-CN" altLang="en-US" sz="1600" dirty="0"/>
              </a:p>
            </p:txBody>
          </p:sp>
        </mc:Choice>
        <mc:Fallback xmlns="">
          <p:sp>
            <p:nvSpPr>
              <p:cNvPr id="325" name="文本框 324"/>
              <p:cNvSpPr txBox="1">
                <a:spLocks noRot="1" noChangeAspect="1" noMove="1" noResize="1" noEditPoints="1" noAdjustHandles="1" noChangeArrowheads="1" noChangeShapeType="1" noTextEdit="1"/>
              </p:cNvSpPr>
              <p:nvPr/>
            </p:nvSpPr>
            <p:spPr>
              <a:xfrm>
                <a:off x="7497725" y="4411711"/>
                <a:ext cx="292579" cy="294953"/>
              </a:xfrm>
              <a:prstGeom prst="rect">
                <a:avLst/>
              </a:prstGeom>
              <a:blipFill rotWithShape="0">
                <a:blip r:embed="rId23"/>
                <a:stretch>
                  <a:fillRect l="-22917" r="-4167" b="-12500"/>
                </a:stretch>
              </a:blipFill>
            </p:spPr>
            <p:txBody>
              <a:bodyPr/>
              <a:lstStyle/>
              <a:p>
                <a:r>
                  <a:rPr lang="zh-CN" altLang="en-US">
                    <a:noFill/>
                  </a:rPr>
                  <a:t> </a:t>
                </a:r>
              </a:p>
            </p:txBody>
          </p:sp>
        </mc:Fallback>
      </mc:AlternateContent>
      <p:sp>
        <p:nvSpPr>
          <p:cNvPr id="326" name="矩形 325"/>
          <p:cNvSpPr/>
          <p:nvPr/>
        </p:nvSpPr>
        <p:spPr>
          <a:xfrm>
            <a:off x="8248222" y="5797617"/>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27" name="矩形 326"/>
          <p:cNvSpPr/>
          <p:nvPr/>
        </p:nvSpPr>
        <p:spPr>
          <a:xfrm>
            <a:off x="8248222" y="6039438"/>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mc:AlternateContent xmlns:mc="http://schemas.openxmlformats.org/markup-compatibility/2006" xmlns:a14="http://schemas.microsoft.com/office/drawing/2010/main">
        <mc:Choice Requires="a14">
          <p:sp>
            <p:nvSpPr>
              <p:cNvPr id="328" name="文本框 327"/>
              <p:cNvSpPr txBox="1"/>
              <p:nvPr/>
            </p:nvSpPr>
            <p:spPr>
              <a:xfrm>
                <a:off x="5045528" y="5485948"/>
                <a:ext cx="240473" cy="30341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1</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0</m:t>
                              </m:r>
                            </m:sub>
                          </m:sSub>
                        </m:sup>
                      </m:sSubSup>
                    </m:oMath>
                  </m:oMathPara>
                </a14:m>
                <a:endParaRPr lang="zh-CN" altLang="en-US" sz="1600" dirty="0"/>
              </a:p>
            </p:txBody>
          </p:sp>
        </mc:Choice>
        <mc:Fallback xmlns="">
          <p:sp>
            <p:nvSpPr>
              <p:cNvPr id="328" name="文本框 327"/>
              <p:cNvSpPr txBox="1">
                <a:spLocks noRot="1" noChangeAspect="1" noMove="1" noResize="1" noEditPoints="1" noAdjustHandles="1" noChangeArrowheads="1" noChangeShapeType="1" noTextEdit="1"/>
              </p:cNvSpPr>
              <p:nvPr/>
            </p:nvSpPr>
            <p:spPr>
              <a:xfrm>
                <a:off x="5045528" y="5485948"/>
                <a:ext cx="240473" cy="303416"/>
              </a:xfrm>
              <a:prstGeom prst="rect">
                <a:avLst/>
              </a:prstGeom>
              <a:blipFill rotWithShape="0">
                <a:blip r:embed="rId24"/>
                <a:stretch>
                  <a:fillRect l="-28205" r="-5128" b="-1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9" name="文本框 328"/>
              <p:cNvSpPr txBox="1"/>
              <p:nvPr/>
            </p:nvSpPr>
            <p:spPr>
              <a:xfrm>
                <a:off x="6298989" y="5497939"/>
                <a:ext cx="292579" cy="30341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𝑂</m:t>
                          </m:r>
                        </m:e>
                        <m:sub>
                          <m:r>
                            <a:rPr lang="en-US" altLang="zh-CN" sz="1600" b="0" i="1" smtClean="0">
                              <a:latin typeface="Cambria Math" panose="02040503050406030204" pitchFamily="18" charset="0"/>
                            </a:rPr>
                            <m:t>1</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0</m:t>
                              </m:r>
                            </m:sub>
                          </m:sSub>
                        </m:sup>
                      </m:sSubSup>
                    </m:oMath>
                  </m:oMathPara>
                </a14:m>
                <a:endParaRPr lang="zh-CN" altLang="en-US" sz="1600" dirty="0"/>
              </a:p>
            </p:txBody>
          </p:sp>
        </mc:Choice>
        <mc:Fallback xmlns="">
          <p:sp>
            <p:nvSpPr>
              <p:cNvPr id="329" name="文本框 328"/>
              <p:cNvSpPr txBox="1">
                <a:spLocks noRot="1" noChangeAspect="1" noMove="1" noResize="1" noEditPoints="1" noAdjustHandles="1" noChangeArrowheads="1" noChangeShapeType="1" noTextEdit="1"/>
              </p:cNvSpPr>
              <p:nvPr/>
            </p:nvSpPr>
            <p:spPr>
              <a:xfrm>
                <a:off x="6298989" y="5497939"/>
                <a:ext cx="292579" cy="303416"/>
              </a:xfrm>
              <a:prstGeom prst="rect">
                <a:avLst/>
              </a:prstGeom>
              <a:blipFill rotWithShape="0">
                <a:blip r:embed="rId25"/>
                <a:stretch>
                  <a:fillRect l="-20833" r="-6250" b="-1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0" name="文本框 329"/>
              <p:cNvSpPr txBox="1"/>
              <p:nvPr/>
            </p:nvSpPr>
            <p:spPr>
              <a:xfrm>
                <a:off x="6811921" y="5493816"/>
                <a:ext cx="240474" cy="2949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𝑛</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0</m:t>
                              </m:r>
                            </m:sub>
                          </m:sSub>
                        </m:sup>
                      </m:sSubSup>
                    </m:oMath>
                  </m:oMathPara>
                </a14:m>
                <a:endParaRPr lang="zh-CN" altLang="en-US" sz="1600" dirty="0"/>
              </a:p>
            </p:txBody>
          </p:sp>
        </mc:Choice>
        <mc:Fallback xmlns="">
          <p:sp>
            <p:nvSpPr>
              <p:cNvPr id="330" name="文本框 329"/>
              <p:cNvSpPr txBox="1">
                <a:spLocks noRot="1" noChangeAspect="1" noMove="1" noResize="1" noEditPoints="1" noAdjustHandles="1" noChangeArrowheads="1" noChangeShapeType="1" noTextEdit="1"/>
              </p:cNvSpPr>
              <p:nvPr/>
            </p:nvSpPr>
            <p:spPr>
              <a:xfrm>
                <a:off x="6811921" y="5493816"/>
                <a:ext cx="240474" cy="294953"/>
              </a:xfrm>
              <a:prstGeom prst="rect">
                <a:avLst/>
              </a:prstGeom>
              <a:blipFill rotWithShape="0">
                <a:blip r:embed="rId26"/>
                <a:stretch>
                  <a:fillRect l="-25000" r="-5000" b="-1224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1" name="文本框 330"/>
              <p:cNvSpPr txBox="1"/>
              <p:nvPr/>
            </p:nvSpPr>
            <p:spPr>
              <a:xfrm>
                <a:off x="8046352" y="5485948"/>
                <a:ext cx="292579" cy="2949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𝑂</m:t>
                          </m:r>
                        </m:e>
                        <m:sub>
                          <m:r>
                            <a:rPr lang="en-US" altLang="zh-CN" sz="1600" b="0" i="1" smtClean="0">
                              <a:latin typeface="Cambria Math" panose="02040503050406030204" pitchFamily="18" charset="0"/>
                            </a:rPr>
                            <m:t>𝑛</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0</m:t>
                              </m:r>
                            </m:sub>
                          </m:sSub>
                        </m:sup>
                      </m:sSubSup>
                    </m:oMath>
                  </m:oMathPara>
                </a14:m>
                <a:endParaRPr lang="zh-CN" altLang="en-US" sz="1600" dirty="0"/>
              </a:p>
            </p:txBody>
          </p:sp>
        </mc:Choice>
        <mc:Fallback xmlns="">
          <p:sp>
            <p:nvSpPr>
              <p:cNvPr id="331" name="文本框 330"/>
              <p:cNvSpPr txBox="1">
                <a:spLocks noRot="1" noChangeAspect="1" noMove="1" noResize="1" noEditPoints="1" noAdjustHandles="1" noChangeArrowheads="1" noChangeShapeType="1" noTextEdit="1"/>
              </p:cNvSpPr>
              <p:nvPr/>
            </p:nvSpPr>
            <p:spPr>
              <a:xfrm>
                <a:off x="8046352" y="5485948"/>
                <a:ext cx="292579" cy="294953"/>
              </a:xfrm>
              <a:prstGeom prst="rect">
                <a:avLst/>
              </a:prstGeom>
              <a:blipFill rotWithShape="0">
                <a:blip r:embed="rId27"/>
                <a:stretch>
                  <a:fillRect l="-22917" r="-4167" b="-125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2" name="文本框 331"/>
              <p:cNvSpPr txBox="1"/>
              <p:nvPr/>
            </p:nvSpPr>
            <p:spPr>
              <a:xfrm>
                <a:off x="4812696" y="6252806"/>
                <a:ext cx="240473" cy="30142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1</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1</m:t>
                              </m:r>
                            </m:sub>
                          </m:sSub>
                        </m:sup>
                      </m:sSubSup>
                    </m:oMath>
                  </m:oMathPara>
                </a14:m>
                <a:endParaRPr lang="zh-CN" altLang="en-US" sz="1600" dirty="0"/>
              </a:p>
            </p:txBody>
          </p:sp>
        </mc:Choice>
        <mc:Fallback xmlns="">
          <p:sp>
            <p:nvSpPr>
              <p:cNvPr id="332" name="文本框 331"/>
              <p:cNvSpPr txBox="1">
                <a:spLocks noRot="1" noChangeAspect="1" noMove="1" noResize="1" noEditPoints="1" noAdjustHandles="1" noChangeArrowheads="1" noChangeShapeType="1" noTextEdit="1"/>
              </p:cNvSpPr>
              <p:nvPr/>
            </p:nvSpPr>
            <p:spPr>
              <a:xfrm>
                <a:off x="4812696" y="6252806"/>
                <a:ext cx="240473" cy="301429"/>
              </a:xfrm>
              <a:prstGeom prst="rect">
                <a:avLst/>
              </a:prstGeom>
              <a:blipFill rotWithShape="0">
                <a:blip r:embed="rId28"/>
                <a:stretch>
                  <a:fillRect l="-25000" r="-5000" b="-163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3" name="文本框 332"/>
              <p:cNvSpPr txBox="1"/>
              <p:nvPr/>
            </p:nvSpPr>
            <p:spPr>
              <a:xfrm>
                <a:off x="5565127" y="6252806"/>
                <a:ext cx="292578" cy="30142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𝑂</m:t>
                          </m:r>
                        </m:e>
                        <m:sub>
                          <m:r>
                            <a:rPr lang="en-US" altLang="zh-CN" sz="1600" b="0" i="1" smtClean="0">
                              <a:latin typeface="Cambria Math" panose="02040503050406030204" pitchFamily="18" charset="0"/>
                            </a:rPr>
                            <m:t>1</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1</m:t>
                              </m:r>
                            </m:sub>
                          </m:sSub>
                        </m:sup>
                      </m:sSubSup>
                    </m:oMath>
                  </m:oMathPara>
                </a14:m>
                <a:endParaRPr lang="zh-CN" altLang="en-US" sz="1600" dirty="0"/>
              </a:p>
            </p:txBody>
          </p:sp>
        </mc:Choice>
        <mc:Fallback xmlns="">
          <p:sp>
            <p:nvSpPr>
              <p:cNvPr id="333" name="文本框 332"/>
              <p:cNvSpPr txBox="1">
                <a:spLocks noRot="1" noChangeAspect="1" noMove="1" noResize="1" noEditPoints="1" noAdjustHandles="1" noChangeArrowheads="1" noChangeShapeType="1" noTextEdit="1"/>
              </p:cNvSpPr>
              <p:nvPr/>
            </p:nvSpPr>
            <p:spPr>
              <a:xfrm>
                <a:off x="5565127" y="6252806"/>
                <a:ext cx="292578" cy="301429"/>
              </a:xfrm>
              <a:prstGeom prst="rect">
                <a:avLst/>
              </a:prstGeom>
              <a:blipFill rotWithShape="0">
                <a:blip r:embed="rId29"/>
                <a:stretch>
                  <a:fillRect l="-22917" r="-4167" b="-163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4" name="文本框 333"/>
              <p:cNvSpPr txBox="1"/>
              <p:nvPr/>
            </p:nvSpPr>
            <p:spPr>
              <a:xfrm>
                <a:off x="7568816" y="6276961"/>
                <a:ext cx="240473" cy="29296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𝑚</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1</m:t>
                              </m:r>
                            </m:sub>
                          </m:sSub>
                        </m:sup>
                      </m:sSubSup>
                    </m:oMath>
                  </m:oMathPara>
                </a14:m>
                <a:endParaRPr lang="zh-CN" altLang="en-US" sz="1600" dirty="0"/>
              </a:p>
            </p:txBody>
          </p:sp>
        </mc:Choice>
        <mc:Fallback xmlns="">
          <p:sp>
            <p:nvSpPr>
              <p:cNvPr id="334" name="文本框 333"/>
              <p:cNvSpPr txBox="1">
                <a:spLocks noRot="1" noChangeAspect="1" noMove="1" noResize="1" noEditPoints="1" noAdjustHandles="1" noChangeArrowheads="1" noChangeShapeType="1" noTextEdit="1"/>
              </p:cNvSpPr>
              <p:nvPr/>
            </p:nvSpPr>
            <p:spPr>
              <a:xfrm>
                <a:off x="7568816" y="6276961"/>
                <a:ext cx="240473" cy="292965"/>
              </a:xfrm>
              <a:prstGeom prst="rect">
                <a:avLst/>
              </a:prstGeom>
              <a:blipFill rotWithShape="0">
                <a:blip r:embed="rId30"/>
                <a:stretch>
                  <a:fillRect l="-28205" r="-5128" b="-125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5" name="文本框 334"/>
              <p:cNvSpPr txBox="1"/>
              <p:nvPr/>
            </p:nvSpPr>
            <p:spPr>
              <a:xfrm>
                <a:off x="8311721" y="6276961"/>
                <a:ext cx="292579" cy="29296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𝑂</m:t>
                          </m:r>
                        </m:e>
                        <m:sub>
                          <m:r>
                            <a:rPr lang="en-US" altLang="zh-CN" sz="1600" b="0" i="1" smtClean="0">
                              <a:latin typeface="Cambria Math" panose="02040503050406030204" pitchFamily="18" charset="0"/>
                            </a:rPr>
                            <m:t>𝑚</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1</m:t>
                              </m:r>
                            </m:sub>
                          </m:sSub>
                        </m:sup>
                      </m:sSubSup>
                    </m:oMath>
                  </m:oMathPara>
                </a14:m>
                <a:endParaRPr lang="zh-CN" altLang="en-US" sz="1600" dirty="0"/>
              </a:p>
            </p:txBody>
          </p:sp>
        </mc:Choice>
        <mc:Fallback xmlns="">
          <p:sp>
            <p:nvSpPr>
              <p:cNvPr id="335" name="文本框 334"/>
              <p:cNvSpPr txBox="1">
                <a:spLocks noRot="1" noChangeAspect="1" noMove="1" noResize="1" noEditPoints="1" noAdjustHandles="1" noChangeArrowheads="1" noChangeShapeType="1" noTextEdit="1"/>
              </p:cNvSpPr>
              <p:nvPr/>
            </p:nvSpPr>
            <p:spPr>
              <a:xfrm>
                <a:off x="8311721" y="6276961"/>
                <a:ext cx="292579" cy="292965"/>
              </a:xfrm>
              <a:prstGeom prst="rect">
                <a:avLst/>
              </a:prstGeom>
              <a:blipFill rotWithShape="0">
                <a:blip r:embed="rId31"/>
                <a:stretch>
                  <a:fillRect l="-20833" r="-6250" b="-12500"/>
                </a:stretch>
              </a:blipFill>
            </p:spPr>
            <p:txBody>
              <a:bodyPr/>
              <a:lstStyle/>
              <a:p>
                <a:r>
                  <a:rPr lang="zh-CN" altLang="en-US">
                    <a:noFill/>
                  </a:rPr>
                  <a:t> </a:t>
                </a:r>
              </a:p>
            </p:txBody>
          </p:sp>
        </mc:Fallback>
      </mc:AlternateContent>
      <p:sp>
        <p:nvSpPr>
          <p:cNvPr id="336" name="矩形 335"/>
          <p:cNvSpPr/>
          <p:nvPr/>
        </p:nvSpPr>
        <p:spPr>
          <a:xfrm>
            <a:off x="8257625" y="4763851"/>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37" name="矩形 336"/>
          <p:cNvSpPr/>
          <p:nvPr/>
        </p:nvSpPr>
        <p:spPr>
          <a:xfrm>
            <a:off x="8257625" y="5005672"/>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38" name="矩形 337"/>
          <p:cNvSpPr/>
          <p:nvPr/>
        </p:nvSpPr>
        <p:spPr>
          <a:xfrm>
            <a:off x="8201231" y="3753049"/>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39" name="矩形 338"/>
          <p:cNvSpPr/>
          <p:nvPr/>
        </p:nvSpPr>
        <p:spPr>
          <a:xfrm>
            <a:off x="8201231" y="3994870"/>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 name="文本框 3"/>
          <p:cNvSpPr txBox="1"/>
          <p:nvPr/>
        </p:nvSpPr>
        <p:spPr>
          <a:xfrm>
            <a:off x="264325" y="3655939"/>
            <a:ext cx="425450" cy="646331"/>
          </a:xfrm>
          <a:prstGeom prst="rect">
            <a:avLst/>
          </a:prstGeom>
          <a:noFill/>
        </p:spPr>
        <p:txBody>
          <a:bodyPr wrap="square" rtlCol="0">
            <a:spAutoFit/>
          </a:bodyPr>
          <a:lstStyle/>
          <a:p>
            <a:r>
              <a:rPr lang="en-US" altLang="zh-CN" dirty="0" smtClean="0"/>
              <a:t>0</a:t>
            </a:r>
          </a:p>
          <a:p>
            <a:r>
              <a:rPr lang="en-US" altLang="zh-CN" dirty="0"/>
              <a:t>1</a:t>
            </a:r>
            <a:endParaRPr lang="zh-CN" altLang="en-US" dirty="0"/>
          </a:p>
        </p:txBody>
      </p:sp>
      <p:sp>
        <p:nvSpPr>
          <p:cNvPr id="340" name="文本框 339"/>
          <p:cNvSpPr txBox="1"/>
          <p:nvPr/>
        </p:nvSpPr>
        <p:spPr>
          <a:xfrm>
            <a:off x="234039" y="4672944"/>
            <a:ext cx="425450" cy="646331"/>
          </a:xfrm>
          <a:prstGeom prst="rect">
            <a:avLst/>
          </a:prstGeom>
          <a:noFill/>
        </p:spPr>
        <p:txBody>
          <a:bodyPr wrap="square" rtlCol="0">
            <a:spAutoFit/>
          </a:bodyPr>
          <a:lstStyle/>
          <a:p>
            <a:r>
              <a:rPr lang="en-US" altLang="zh-CN" dirty="0"/>
              <a:t>1</a:t>
            </a:r>
            <a:endParaRPr lang="en-US" altLang="zh-CN" dirty="0" smtClean="0"/>
          </a:p>
          <a:p>
            <a:r>
              <a:rPr lang="en-US" altLang="zh-CN" dirty="0"/>
              <a:t>1</a:t>
            </a:r>
            <a:endParaRPr lang="zh-CN" altLang="en-US" dirty="0"/>
          </a:p>
        </p:txBody>
      </p:sp>
      <p:sp>
        <p:nvSpPr>
          <p:cNvPr id="341" name="文本框 340"/>
          <p:cNvSpPr txBox="1"/>
          <p:nvPr/>
        </p:nvSpPr>
        <p:spPr>
          <a:xfrm>
            <a:off x="193063" y="5716272"/>
            <a:ext cx="425450" cy="646331"/>
          </a:xfrm>
          <a:prstGeom prst="rect">
            <a:avLst/>
          </a:prstGeom>
          <a:noFill/>
        </p:spPr>
        <p:txBody>
          <a:bodyPr wrap="square" rtlCol="0">
            <a:spAutoFit/>
          </a:bodyPr>
          <a:lstStyle/>
          <a:p>
            <a:r>
              <a:rPr lang="en-US" altLang="zh-CN" dirty="0"/>
              <a:t>1</a:t>
            </a:r>
            <a:endParaRPr lang="en-US" altLang="zh-CN" dirty="0" smtClean="0"/>
          </a:p>
          <a:p>
            <a:r>
              <a:rPr lang="en-US" altLang="zh-CN" dirty="0" smtClean="0"/>
              <a:t>n</a:t>
            </a:r>
            <a:endParaRPr lang="zh-CN" altLang="en-US" dirty="0"/>
          </a:p>
        </p:txBody>
      </p:sp>
      <p:sp>
        <p:nvSpPr>
          <p:cNvPr id="342" name="文本框 341"/>
          <p:cNvSpPr txBox="1"/>
          <p:nvPr/>
        </p:nvSpPr>
        <p:spPr>
          <a:xfrm>
            <a:off x="4216806" y="3671704"/>
            <a:ext cx="425450" cy="646331"/>
          </a:xfrm>
          <a:prstGeom prst="rect">
            <a:avLst/>
          </a:prstGeom>
          <a:noFill/>
        </p:spPr>
        <p:txBody>
          <a:bodyPr wrap="square" rtlCol="0">
            <a:spAutoFit/>
          </a:bodyPr>
          <a:lstStyle/>
          <a:p>
            <a:r>
              <a:rPr lang="en-US" altLang="zh-CN" dirty="0" smtClean="0"/>
              <a:t>1</a:t>
            </a:r>
          </a:p>
          <a:p>
            <a:r>
              <a:rPr lang="en-US" altLang="zh-CN" dirty="0" smtClean="0"/>
              <a:t>0</a:t>
            </a:r>
            <a:endParaRPr lang="zh-CN" altLang="en-US" dirty="0"/>
          </a:p>
        </p:txBody>
      </p:sp>
      <p:sp>
        <p:nvSpPr>
          <p:cNvPr id="343" name="文本框 342"/>
          <p:cNvSpPr txBox="1"/>
          <p:nvPr/>
        </p:nvSpPr>
        <p:spPr>
          <a:xfrm>
            <a:off x="4186520" y="4688709"/>
            <a:ext cx="425450" cy="646331"/>
          </a:xfrm>
          <a:prstGeom prst="rect">
            <a:avLst/>
          </a:prstGeom>
          <a:noFill/>
        </p:spPr>
        <p:txBody>
          <a:bodyPr wrap="square" rtlCol="0">
            <a:spAutoFit/>
          </a:bodyPr>
          <a:lstStyle/>
          <a:p>
            <a:r>
              <a:rPr lang="en-US" altLang="zh-CN" dirty="0" smtClean="0"/>
              <a:t>n</a:t>
            </a:r>
          </a:p>
          <a:p>
            <a:r>
              <a:rPr lang="en-US" altLang="zh-CN" dirty="0"/>
              <a:t>1</a:t>
            </a:r>
            <a:endParaRPr lang="zh-CN" altLang="en-US" dirty="0"/>
          </a:p>
        </p:txBody>
      </p:sp>
      <p:sp>
        <p:nvSpPr>
          <p:cNvPr id="344" name="文本框 343"/>
          <p:cNvSpPr txBox="1"/>
          <p:nvPr/>
        </p:nvSpPr>
        <p:spPr>
          <a:xfrm>
            <a:off x="4145544" y="5732037"/>
            <a:ext cx="425450" cy="646331"/>
          </a:xfrm>
          <a:prstGeom prst="rect">
            <a:avLst/>
          </a:prstGeom>
          <a:noFill/>
        </p:spPr>
        <p:txBody>
          <a:bodyPr wrap="square" rtlCol="0">
            <a:spAutoFit/>
          </a:bodyPr>
          <a:lstStyle/>
          <a:p>
            <a:r>
              <a:rPr lang="en-US" altLang="zh-CN" dirty="0" smtClean="0"/>
              <a:t>m</a:t>
            </a:r>
          </a:p>
          <a:p>
            <a:r>
              <a:rPr lang="en-US" altLang="zh-CN" dirty="0" smtClean="0"/>
              <a:t>n</a:t>
            </a:r>
            <a:endParaRPr lang="zh-CN" altLang="en-US" dirty="0"/>
          </a:p>
        </p:txBody>
      </p:sp>
    </p:spTree>
    <p:custDataLst>
      <p:tags r:id="rId1"/>
    </p:custDataLst>
    <p:extLst>
      <p:ext uri="{BB962C8B-B14F-4D97-AF65-F5344CB8AC3E}">
        <p14:creationId xmlns:p14="http://schemas.microsoft.com/office/powerpoint/2010/main" val="914879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latin typeface="Berlin Sans FB" panose="020E0602020502020306" pitchFamily="34" charset="0"/>
              </a:rPr>
              <a:t>Algorithm</a:t>
            </a:r>
            <a:endParaRPr lang="zh-CN" altLang="en-US" dirty="0">
              <a:latin typeface="Berlin Sans FB" panose="020E0602020502020306" pitchFamily="34" charset="0"/>
            </a:endParaRPr>
          </a:p>
        </p:txBody>
      </p:sp>
      <p:sp>
        <p:nvSpPr>
          <p:cNvPr id="420" name="矩形 419"/>
          <p:cNvSpPr/>
          <p:nvPr/>
        </p:nvSpPr>
        <p:spPr>
          <a:xfrm>
            <a:off x="4912415" y="4003613"/>
            <a:ext cx="226604" cy="226604"/>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1" name="矩形 420"/>
          <p:cNvSpPr/>
          <p:nvPr/>
        </p:nvSpPr>
        <p:spPr>
          <a:xfrm>
            <a:off x="4912415" y="4242259"/>
            <a:ext cx="226604" cy="226604"/>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2" name="矩形 421"/>
          <p:cNvSpPr/>
          <p:nvPr/>
        </p:nvSpPr>
        <p:spPr>
          <a:xfrm>
            <a:off x="5151061" y="4003613"/>
            <a:ext cx="226604" cy="226604"/>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3" name="矩形 422"/>
          <p:cNvSpPr/>
          <p:nvPr/>
        </p:nvSpPr>
        <p:spPr>
          <a:xfrm>
            <a:off x="5151061" y="4242259"/>
            <a:ext cx="226604" cy="226604"/>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4" name="矩形 423"/>
          <p:cNvSpPr/>
          <p:nvPr/>
        </p:nvSpPr>
        <p:spPr>
          <a:xfrm>
            <a:off x="5402407" y="4003613"/>
            <a:ext cx="226604" cy="226604"/>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5" name="矩形 424"/>
          <p:cNvSpPr/>
          <p:nvPr/>
        </p:nvSpPr>
        <p:spPr>
          <a:xfrm>
            <a:off x="5402407" y="4242259"/>
            <a:ext cx="226604" cy="226604"/>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6" name="矩形 425"/>
          <p:cNvSpPr/>
          <p:nvPr/>
        </p:nvSpPr>
        <p:spPr>
          <a:xfrm>
            <a:off x="5653753" y="4003613"/>
            <a:ext cx="226604" cy="226604"/>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7" name="矩形 426"/>
          <p:cNvSpPr/>
          <p:nvPr/>
        </p:nvSpPr>
        <p:spPr>
          <a:xfrm>
            <a:off x="5653753" y="4242259"/>
            <a:ext cx="226604" cy="226604"/>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8" name="矩形 427"/>
          <p:cNvSpPr/>
          <p:nvPr/>
        </p:nvSpPr>
        <p:spPr>
          <a:xfrm>
            <a:off x="5905099" y="4003613"/>
            <a:ext cx="226604" cy="226604"/>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9" name="矩形 428"/>
          <p:cNvSpPr/>
          <p:nvPr/>
        </p:nvSpPr>
        <p:spPr>
          <a:xfrm>
            <a:off x="5905099" y="4242259"/>
            <a:ext cx="226604" cy="226604"/>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0" name="矩形 429"/>
          <p:cNvSpPr/>
          <p:nvPr/>
        </p:nvSpPr>
        <p:spPr>
          <a:xfrm>
            <a:off x="6156445" y="4003613"/>
            <a:ext cx="226604" cy="226604"/>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1" name="矩形 430"/>
          <p:cNvSpPr/>
          <p:nvPr/>
        </p:nvSpPr>
        <p:spPr>
          <a:xfrm>
            <a:off x="6156445" y="4242259"/>
            <a:ext cx="226604" cy="226604"/>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2" name="矩形 431"/>
          <p:cNvSpPr/>
          <p:nvPr/>
        </p:nvSpPr>
        <p:spPr>
          <a:xfrm>
            <a:off x="6407791" y="4003613"/>
            <a:ext cx="226604" cy="226604"/>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3" name="矩形 432"/>
          <p:cNvSpPr/>
          <p:nvPr/>
        </p:nvSpPr>
        <p:spPr>
          <a:xfrm>
            <a:off x="6407791" y="4242259"/>
            <a:ext cx="226604" cy="226604"/>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4" name="矩形 433"/>
          <p:cNvSpPr/>
          <p:nvPr/>
        </p:nvSpPr>
        <p:spPr>
          <a:xfrm>
            <a:off x="6659137" y="4003613"/>
            <a:ext cx="226604" cy="226604"/>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5" name="矩形 434"/>
          <p:cNvSpPr/>
          <p:nvPr/>
        </p:nvSpPr>
        <p:spPr>
          <a:xfrm>
            <a:off x="6659137" y="4242259"/>
            <a:ext cx="226604" cy="226604"/>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6" name="矩形 435"/>
          <p:cNvSpPr/>
          <p:nvPr/>
        </p:nvSpPr>
        <p:spPr>
          <a:xfrm>
            <a:off x="6909535" y="4003613"/>
            <a:ext cx="226604" cy="226604"/>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7" name="矩形 436"/>
          <p:cNvSpPr/>
          <p:nvPr/>
        </p:nvSpPr>
        <p:spPr>
          <a:xfrm>
            <a:off x="6909535" y="4242259"/>
            <a:ext cx="226604" cy="226604"/>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8" name="矩形 437"/>
          <p:cNvSpPr/>
          <p:nvPr/>
        </p:nvSpPr>
        <p:spPr>
          <a:xfrm>
            <a:off x="7160881" y="4003613"/>
            <a:ext cx="226604" cy="226604"/>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9" name="矩形 438"/>
          <p:cNvSpPr/>
          <p:nvPr/>
        </p:nvSpPr>
        <p:spPr>
          <a:xfrm>
            <a:off x="7160881" y="4242259"/>
            <a:ext cx="226604" cy="226604"/>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0" name="矩形 439"/>
          <p:cNvSpPr/>
          <p:nvPr/>
        </p:nvSpPr>
        <p:spPr>
          <a:xfrm>
            <a:off x="7412227" y="4003613"/>
            <a:ext cx="226604" cy="226604"/>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1" name="矩形 440"/>
          <p:cNvSpPr/>
          <p:nvPr/>
        </p:nvSpPr>
        <p:spPr>
          <a:xfrm>
            <a:off x="7412227" y="4242259"/>
            <a:ext cx="226604" cy="226604"/>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2" name="矩形 441"/>
          <p:cNvSpPr/>
          <p:nvPr/>
        </p:nvSpPr>
        <p:spPr>
          <a:xfrm>
            <a:off x="7663573" y="4003613"/>
            <a:ext cx="226604" cy="226604"/>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3" name="矩形 442"/>
          <p:cNvSpPr/>
          <p:nvPr/>
        </p:nvSpPr>
        <p:spPr>
          <a:xfrm>
            <a:off x="7663573" y="4242259"/>
            <a:ext cx="226604" cy="226604"/>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4" name="矩形 443"/>
          <p:cNvSpPr/>
          <p:nvPr/>
        </p:nvSpPr>
        <p:spPr>
          <a:xfrm>
            <a:off x="7914919" y="4003613"/>
            <a:ext cx="226604" cy="226604"/>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5" name="矩形 444"/>
          <p:cNvSpPr/>
          <p:nvPr/>
        </p:nvSpPr>
        <p:spPr>
          <a:xfrm>
            <a:off x="7914919" y="4242259"/>
            <a:ext cx="226604" cy="226604"/>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6" name="矩形 445"/>
          <p:cNvSpPr/>
          <p:nvPr/>
        </p:nvSpPr>
        <p:spPr>
          <a:xfrm>
            <a:off x="8166265" y="4003613"/>
            <a:ext cx="226604" cy="226604"/>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7" name="矩形 446"/>
          <p:cNvSpPr/>
          <p:nvPr/>
        </p:nvSpPr>
        <p:spPr>
          <a:xfrm>
            <a:off x="8166265" y="4242259"/>
            <a:ext cx="226604" cy="226604"/>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8" name="矩形 447"/>
          <p:cNvSpPr/>
          <p:nvPr/>
        </p:nvSpPr>
        <p:spPr>
          <a:xfrm>
            <a:off x="8404911" y="4003613"/>
            <a:ext cx="226604" cy="226604"/>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9" name="矩形 448"/>
          <p:cNvSpPr/>
          <p:nvPr/>
        </p:nvSpPr>
        <p:spPr>
          <a:xfrm>
            <a:off x="8404911" y="4242259"/>
            <a:ext cx="226604" cy="226604"/>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0" name="矩形 449"/>
          <p:cNvSpPr/>
          <p:nvPr/>
        </p:nvSpPr>
        <p:spPr>
          <a:xfrm>
            <a:off x="8646732" y="4003613"/>
            <a:ext cx="226604" cy="226604"/>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1" name="矩形 450"/>
          <p:cNvSpPr/>
          <p:nvPr/>
        </p:nvSpPr>
        <p:spPr>
          <a:xfrm>
            <a:off x="8646732" y="4242259"/>
            <a:ext cx="226604" cy="226604"/>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2" name="矩形 451"/>
          <p:cNvSpPr/>
          <p:nvPr/>
        </p:nvSpPr>
        <p:spPr>
          <a:xfrm>
            <a:off x="979777" y="4003613"/>
            <a:ext cx="226604" cy="226604"/>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3" name="矩形 452"/>
          <p:cNvSpPr/>
          <p:nvPr/>
        </p:nvSpPr>
        <p:spPr>
          <a:xfrm>
            <a:off x="979777" y="4242259"/>
            <a:ext cx="226604" cy="226604"/>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4" name="矩形 453"/>
          <p:cNvSpPr/>
          <p:nvPr/>
        </p:nvSpPr>
        <p:spPr>
          <a:xfrm>
            <a:off x="1221598" y="4003613"/>
            <a:ext cx="226604" cy="226604"/>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5" name="矩形 454"/>
          <p:cNvSpPr/>
          <p:nvPr/>
        </p:nvSpPr>
        <p:spPr>
          <a:xfrm>
            <a:off x="1221598" y="4242259"/>
            <a:ext cx="226604" cy="226604"/>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6" name="矩形 455"/>
          <p:cNvSpPr/>
          <p:nvPr/>
        </p:nvSpPr>
        <p:spPr>
          <a:xfrm>
            <a:off x="1460244" y="4003613"/>
            <a:ext cx="226604" cy="226604"/>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7" name="矩形 456"/>
          <p:cNvSpPr/>
          <p:nvPr/>
        </p:nvSpPr>
        <p:spPr>
          <a:xfrm>
            <a:off x="1460244" y="4242259"/>
            <a:ext cx="226604" cy="226604"/>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8" name="矩形 457"/>
          <p:cNvSpPr/>
          <p:nvPr/>
        </p:nvSpPr>
        <p:spPr>
          <a:xfrm>
            <a:off x="1698890" y="4003613"/>
            <a:ext cx="226604" cy="226604"/>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9" name="矩形 458"/>
          <p:cNvSpPr/>
          <p:nvPr/>
        </p:nvSpPr>
        <p:spPr>
          <a:xfrm>
            <a:off x="1698890" y="4242259"/>
            <a:ext cx="226604" cy="226604"/>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0" name="矩形 459"/>
          <p:cNvSpPr/>
          <p:nvPr/>
        </p:nvSpPr>
        <p:spPr>
          <a:xfrm>
            <a:off x="1950236" y="4003613"/>
            <a:ext cx="226604" cy="226604"/>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1" name="矩形 460"/>
          <p:cNvSpPr/>
          <p:nvPr/>
        </p:nvSpPr>
        <p:spPr>
          <a:xfrm>
            <a:off x="1950236" y="4242259"/>
            <a:ext cx="226604" cy="226604"/>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2" name="矩形 461"/>
          <p:cNvSpPr/>
          <p:nvPr/>
        </p:nvSpPr>
        <p:spPr>
          <a:xfrm>
            <a:off x="2201582" y="4003613"/>
            <a:ext cx="226604" cy="226604"/>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3" name="矩形 462"/>
          <p:cNvSpPr/>
          <p:nvPr/>
        </p:nvSpPr>
        <p:spPr>
          <a:xfrm>
            <a:off x="2201582" y="4242259"/>
            <a:ext cx="226604" cy="226604"/>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4" name="矩形 463"/>
          <p:cNvSpPr/>
          <p:nvPr/>
        </p:nvSpPr>
        <p:spPr>
          <a:xfrm>
            <a:off x="2452928" y="4003613"/>
            <a:ext cx="226604" cy="226604"/>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5" name="矩形 464"/>
          <p:cNvSpPr/>
          <p:nvPr/>
        </p:nvSpPr>
        <p:spPr>
          <a:xfrm>
            <a:off x="2452928" y="4242259"/>
            <a:ext cx="226604" cy="226604"/>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6" name="矩形 465"/>
          <p:cNvSpPr/>
          <p:nvPr/>
        </p:nvSpPr>
        <p:spPr>
          <a:xfrm>
            <a:off x="2691574" y="4003613"/>
            <a:ext cx="226604" cy="226604"/>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7" name="矩形 466"/>
          <p:cNvSpPr/>
          <p:nvPr/>
        </p:nvSpPr>
        <p:spPr>
          <a:xfrm>
            <a:off x="2691574" y="4242259"/>
            <a:ext cx="226604" cy="226604"/>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8" name="矩形 467"/>
          <p:cNvSpPr/>
          <p:nvPr/>
        </p:nvSpPr>
        <p:spPr>
          <a:xfrm>
            <a:off x="2929272" y="4003613"/>
            <a:ext cx="226604" cy="226604"/>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9" name="矩形 468"/>
          <p:cNvSpPr/>
          <p:nvPr/>
        </p:nvSpPr>
        <p:spPr>
          <a:xfrm>
            <a:off x="2929272" y="4242259"/>
            <a:ext cx="226604" cy="226604"/>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0" name="矩形 469"/>
          <p:cNvSpPr/>
          <p:nvPr/>
        </p:nvSpPr>
        <p:spPr>
          <a:xfrm>
            <a:off x="3158393" y="4003613"/>
            <a:ext cx="226604" cy="226604"/>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1" name="矩形 470"/>
          <p:cNvSpPr/>
          <p:nvPr/>
        </p:nvSpPr>
        <p:spPr>
          <a:xfrm>
            <a:off x="3158393" y="4242259"/>
            <a:ext cx="226604" cy="226604"/>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2" name="矩形 471"/>
          <p:cNvSpPr/>
          <p:nvPr/>
        </p:nvSpPr>
        <p:spPr>
          <a:xfrm>
            <a:off x="3409739" y="4003613"/>
            <a:ext cx="226604" cy="226604"/>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3" name="矩形 472"/>
          <p:cNvSpPr/>
          <p:nvPr/>
        </p:nvSpPr>
        <p:spPr>
          <a:xfrm>
            <a:off x="3409739" y="4242259"/>
            <a:ext cx="226604" cy="226604"/>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4" name="矩形 473"/>
          <p:cNvSpPr/>
          <p:nvPr/>
        </p:nvSpPr>
        <p:spPr>
          <a:xfrm>
            <a:off x="3648385" y="4003613"/>
            <a:ext cx="226604" cy="226604"/>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5" name="矩形 474"/>
          <p:cNvSpPr/>
          <p:nvPr/>
        </p:nvSpPr>
        <p:spPr>
          <a:xfrm>
            <a:off x="3648385" y="4242259"/>
            <a:ext cx="226604" cy="226604"/>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6" name="矩形 475"/>
          <p:cNvSpPr/>
          <p:nvPr/>
        </p:nvSpPr>
        <p:spPr>
          <a:xfrm>
            <a:off x="3902906" y="4003613"/>
            <a:ext cx="226604" cy="226604"/>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7" name="矩形 476"/>
          <p:cNvSpPr/>
          <p:nvPr/>
        </p:nvSpPr>
        <p:spPr>
          <a:xfrm>
            <a:off x="3902906" y="4242259"/>
            <a:ext cx="226604" cy="226604"/>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8" name="矩形 477"/>
          <p:cNvSpPr/>
          <p:nvPr/>
        </p:nvSpPr>
        <p:spPr>
          <a:xfrm>
            <a:off x="4154252" y="4003613"/>
            <a:ext cx="226604" cy="226604"/>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9" name="矩形 478"/>
          <p:cNvSpPr/>
          <p:nvPr/>
        </p:nvSpPr>
        <p:spPr>
          <a:xfrm>
            <a:off x="4154252" y="4242259"/>
            <a:ext cx="226604" cy="226604"/>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0" name="矩形 479"/>
          <p:cNvSpPr/>
          <p:nvPr/>
        </p:nvSpPr>
        <p:spPr>
          <a:xfrm>
            <a:off x="4405598" y="4003613"/>
            <a:ext cx="226604" cy="226604"/>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1" name="矩形 480"/>
          <p:cNvSpPr/>
          <p:nvPr/>
        </p:nvSpPr>
        <p:spPr>
          <a:xfrm>
            <a:off x="4405598" y="4242259"/>
            <a:ext cx="226604" cy="226604"/>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2" name="矩形 481"/>
          <p:cNvSpPr/>
          <p:nvPr/>
        </p:nvSpPr>
        <p:spPr>
          <a:xfrm>
            <a:off x="4656944" y="4003613"/>
            <a:ext cx="226604" cy="226604"/>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3" name="矩形 482"/>
          <p:cNvSpPr/>
          <p:nvPr/>
        </p:nvSpPr>
        <p:spPr>
          <a:xfrm>
            <a:off x="4656944" y="4242259"/>
            <a:ext cx="226604" cy="226604"/>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84" name="文本框 483"/>
              <p:cNvSpPr txBox="1"/>
              <p:nvPr/>
            </p:nvSpPr>
            <p:spPr>
              <a:xfrm>
                <a:off x="1688714" y="3680721"/>
                <a:ext cx="234620" cy="30341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1</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0</m:t>
                              </m:r>
                            </m:sub>
                          </m:sSub>
                        </m:sup>
                      </m:sSubSup>
                    </m:oMath>
                  </m:oMathPara>
                </a14:m>
                <a:endParaRPr lang="zh-CN" altLang="en-US" sz="1600" dirty="0"/>
              </a:p>
            </p:txBody>
          </p:sp>
        </mc:Choice>
        <mc:Fallback xmlns="">
          <p:sp>
            <p:nvSpPr>
              <p:cNvPr id="484" name="文本框 483"/>
              <p:cNvSpPr txBox="1">
                <a:spLocks noRot="1" noChangeAspect="1" noMove="1" noResize="1" noEditPoints="1" noAdjustHandles="1" noChangeArrowheads="1" noChangeShapeType="1" noTextEdit="1"/>
              </p:cNvSpPr>
              <p:nvPr/>
            </p:nvSpPr>
            <p:spPr>
              <a:xfrm>
                <a:off x="1688714" y="3680721"/>
                <a:ext cx="234620" cy="303416"/>
              </a:xfrm>
              <a:prstGeom prst="rect">
                <a:avLst/>
              </a:prstGeom>
              <a:blipFill rotWithShape="0">
                <a:blip r:embed="rId4"/>
                <a:stretch>
                  <a:fillRect l="-25641" r="-7692" b="-1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5" name="文本框 484"/>
              <p:cNvSpPr txBox="1"/>
              <p:nvPr/>
            </p:nvSpPr>
            <p:spPr>
              <a:xfrm>
                <a:off x="2742006" y="3683630"/>
                <a:ext cx="285456" cy="30341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𝑂</m:t>
                          </m:r>
                        </m:e>
                        <m:sub>
                          <m:r>
                            <a:rPr lang="en-US" altLang="zh-CN" sz="1600" b="0" i="1" smtClean="0">
                              <a:latin typeface="Cambria Math" panose="02040503050406030204" pitchFamily="18" charset="0"/>
                            </a:rPr>
                            <m:t>1</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0</m:t>
                              </m:r>
                            </m:sub>
                          </m:sSub>
                        </m:sup>
                      </m:sSubSup>
                    </m:oMath>
                  </m:oMathPara>
                </a14:m>
                <a:endParaRPr lang="zh-CN" altLang="en-US" sz="1600" dirty="0"/>
              </a:p>
            </p:txBody>
          </p:sp>
        </mc:Choice>
        <mc:Fallback xmlns="">
          <p:sp>
            <p:nvSpPr>
              <p:cNvPr id="485" name="文本框 484"/>
              <p:cNvSpPr txBox="1">
                <a:spLocks noRot="1" noChangeAspect="1" noMove="1" noResize="1" noEditPoints="1" noAdjustHandles="1" noChangeArrowheads="1" noChangeShapeType="1" noTextEdit="1"/>
              </p:cNvSpPr>
              <p:nvPr/>
            </p:nvSpPr>
            <p:spPr>
              <a:xfrm>
                <a:off x="2742006" y="3683630"/>
                <a:ext cx="285456" cy="303416"/>
              </a:xfrm>
              <a:prstGeom prst="rect">
                <a:avLst/>
              </a:prstGeom>
              <a:blipFill rotWithShape="0">
                <a:blip r:embed="rId5"/>
                <a:stretch>
                  <a:fillRect l="-25532" r="-6383" b="-1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6" name="文本框 485"/>
              <p:cNvSpPr txBox="1"/>
              <p:nvPr/>
            </p:nvSpPr>
            <p:spPr>
              <a:xfrm>
                <a:off x="4188300" y="3666690"/>
                <a:ext cx="234619" cy="30367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2</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0</m:t>
                              </m:r>
                            </m:sub>
                          </m:sSub>
                        </m:sup>
                      </m:sSubSup>
                    </m:oMath>
                  </m:oMathPara>
                </a14:m>
                <a:endParaRPr lang="zh-CN" altLang="en-US" sz="1600" dirty="0"/>
              </a:p>
            </p:txBody>
          </p:sp>
        </mc:Choice>
        <mc:Fallback xmlns="">
          <p:sp>
            <p:nvSpPr>
              <p:cNvPr id="486" name="文本框 485"/>
              <p:cNvSpPr txBox="1">
                <a:spLocks noRot="1" noChangeAspect="1" noMove="1" noResize="1" noEditPoints="1" noAdjustHandles="1" noChangeArrowheads="1" noChangeShapeType="1" noTextEdit="1"/>
              </p:cNvSpPr>
              <p:nvPr/>
            </p:nvSpPr>
            <p:spPr>
              <a:xfrm>
                <a:off x="4188300" y="3666690"/>
                <a:ext cx="234619" cy="303673"/>
              </a:xfrm>
              <a:prstGeom prst="rect">
                <a:avLst/>
              </a:prstGeom>
              <a:blipFill rotWithShape="0">
                <a:blip r:embed="rId6"/>
                <a:stretch>
                  <a:fillRect l="-25641" r="-7692" b="-1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7" name="文本框 486"/>
              <p:cNvSpPr txBox="1"/>
              <p:nvPr/>
            </p:nvSpPr>
            <p:spPr>
              <a:xfrm>
                <a:off x="6170500" y="3687540"/>
                <a:ext cx="285455" cy="30367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𝑂</m:t>
                          </m:r>
                        </m:e>
                        <m:sub>
                          <m:r>
                            <a:rPr lang="en-US" altLang="zh-CN" sz="1600" b="0" i="1" smtClean="0">
                              <a:latin typeface="Cambria Math" panose="02040503050406030204" pitchFamily="18" charset="0"/>
                            </a:rPr>
                            <m:t>2</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0</m:t>
                              </m:r>
                            </m:sub>
                          </m:sSub>
                        </m:sup>
                      </m:sSubSup>
                    </m:oMath>
                  </m:oMathPara>
                </a14:m>
                <a:endParaRPr lang="zh-CN" altLang="en-US" sz="1600" dirty="0"/>
              </a:p>
            </p:txBody>
          </p:sp>
        </mc:Choice>
        <mc:Fallback xmlns="">
          <p:sp>
            <p:nvSpPr>
              <p:cNvPr id="487" name="文本框 486"/>
              <p:cNvSpPr txBox="1">
                <a:spLocks noRot="1" noChangeAspect="1" noMove="1" noResize="1" noEditPoints="1" noAdjustHandles="1" noChangeArrowheads="1" noChangeShapeType="1" noTextEdit="1"/>
              </p:cNvSpPr>
              <p:nvPr/>
            </p:nvSpPr>
            <p:spPr>
              <a:xfrm>
                <a:off x="6170500" y="3687540"/>
                <a:ext cx="285455" cy="303673"/>
              </a:xfrm>
              <a:prstGeom prst="rect">
                <a:avLst/>
              </a:prstGeom>
              <a:blipFill rotWithShape="0">
                <a:blip r:embed="rId7"/>
                <a:stretch>
                  <a:fillRect l="-23404" r="-8511" b="-1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8" name="文本框 487"/>
              <p:cNvSpPr txBox="1"/>
              <p:nvPr/>
            </p:nvSpPr>
            <p:spPr>
              <a:xfrm>
                <a:off x="6917863" y="3659417"/>
                <a:ext cx="234619" cy="30495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3</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0</m:t>
                              </m:r>
                            </m:sub>
                          </m:sSub>
                        </m:sup>
                      </m:sSubSup>
                    </m:oMath>
                  </m:oMathPara>
                </a14:m>
                <a:endParaRPr lang="zh-CN" altLang="en-US" sz="1600" dirty="0"/>
              </a:p>
            </p:txBody>
          </p:sp>
        </mc:Choice>
        <mc:Fallback xmlns="">
          <p:sp>
            <p:nvSpPr>
              <p:cNvPr id="488" name="文本框 487"/>
              <p:cNvSpPr txBox="1">
                <a:spLocks noRot="1" noChangeAspect="1" noMove="1" noResize="1" noEditPoints="1" noAdjustHandles="1" noChangeArrowheads="1" noChangeShapeType="1" noTextEdit="1"/>
              </p:cNvSpPr>
              <p:nvPr/>
            </p:nvSpPr>
            <p:spPr>
              <a:xfrm>
                <a:off x="6917863" y="3659417"/>
                <a:ext cx="234619" cy="304955"/>
              </a:xfrm>
              <a:prstGeom prst="rect">
                <a:avLst/>
              </a:prstGeom>
              <a:blipFill rotWithShape="0">
                <a:blip r:embed="rId8"/>
                <a:stretch>
                  <a:fillRect l="-28947" r="-7895" b="-1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9" name="文本框 488"/>
              <p:cNvSpPr txBox="1"/>
              <p:nvPr/>
            </p:nvSpPr>
            <p:spPr>
              <a:xfrm>
                <a:off x="8153390" y="3659416"/>
                <a:ext cx="285456" cy="30495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𝑂</m:t>
                          </m:r>
                        </m:e>
                        <m:sub>
                          <m:r>
                            <a:rPr lang="en-US" altLang="zh-CN" sz="1600" b="0" i="1" smtClean="0">
                              <a:latin typeface="Cambria Math" panose="02040503050406030204" pitchFamily="18" charset="0"/>
                            </a:rPr>
                            <m:t>3</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0</m:t>
                              </m:r>
                            </m:sub>
                          </m:sSub>
                        </m:sup>
                      </m:sSubSup>
                    </m:oMath>
                  </m:oMathPara>
                </a14:m>
                <a:endParaRPr lang="zh-CN" altLang="en-US" sz="1600" dirty="0"/>
              </a:p>
            </p:txBody>
          </p:sp>
        </mc:Choice>
        <mc:Fallback xmlns="">
          <p:sp>
            <p:nvSpPr>
              <p:cNvPr id="489" name="文本框 488"/>
              <p:cNvSpPr txBox="1">
                <a:spLocks noRot="1" noChangeAspect="1" noMove="1" noResize="1" noEditPoints="1" noAdjustHandles="1" noChangeArrowheads="1" noChangeShapeType="1" noTextEdit="1"/>
              </p:cNvSpPr>
              <p:nvPr/>
            </p:nvSpPr>
            <p:spPr>
              <a:xfrm>
                <a:off x="8153390" y="3659416"/>
                <a:ext cx="285456" cy="304955"/>
              </a:xfrm>
              <a:prstGeom prst="rect">
                <a:avLst/>
              </a:prstGeom>
              <a:blipFill rotWithShape="0">
                <a:blip r:embed="rId9"/>
                <a:stretch>
                  <a:fillRect l="-23404" r="-8511" b="-1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0" name="文本框 489"/>
              <p:cNvSpPr txBox="1"/>
              <p:nvPr/>
            </p:nvSpPr>
            <p:spPr>
              <a:xfrm flipH="1">
                <a:off x="1249122" y="4468863"/>
                <a:ext cx="151857" cy="30142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1</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1</m:t>
                              </m:r>
                            </m:sub>
                          </m:sSub>
                        </m:sup>
                      </m:sSubSup>
                    </m:oMath>
                  </m:oMathPara>
                </a14:m>
                <a:endParaRPr lang="zh-CN" altLang="en-US" sz="1600" dirty="0"/>
              </a:p>
            </p:txBody>
          </p:sp>
        </mc:Choice>
        <mc:Fallback xmlns="">
          <p:sp>
            <p:nvSpPr>
              <p:cNvPr id="490" name="文本框 489"/>
              <p:cNvSpPr txBox="1">
                <a:spLocks noRot="1" noChangeAspect="1" noMove="1" noResize="1" noEditPoints="1" noAdjustHandles="1" noChangeArrowheads="1" noChangeShapeType="1" noTextEdit="1"/>
              </p:cNvSpPr>
              <p:nvPr/>
            </p:nvSpPr>
            <p:spPr>
              <a:xfrm flipH="1">
                <a:off x="1249122" y="4468863"/>
                <a:ext cx="151857" cy="301429"/>
              </a:xfrm>
              <a:prstGeom prst="rect">
                <a:avLst/>
              </a:prstGeom>
              <a:blipFill rotWithShape="0">
                <a:blip r:embed="rId10"/>
                <a:stretch>
                  <a:fillRect l="-48000" r="-60000" b="-1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1" name="文本框 490"/>
              <p:cNvSpPr txBox="1"/>
              <p:nvPr/>
            </p:nvSpPr>
            <p:spPr>
              <a:xfrm>
                <a:off x="2904009" y="4443396"/>
                <a:ext cx="285455" cy="30142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𝑂</m:t>
                          </m:r>
                        </m:e>
                        <m:sub>
                          <m:r>
                            <a:rPr lang="en-US" altLang="zh-CN" sz="1600" b="0" i="1" smtClean="0">
                              <a:latin typeface="Cambria Math" panose="02040503050406030204" pitchFamily="18" charset="0"/>
                            </a:rPr>
                            <m:t>1</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1</m:t>
                              </m:r>
                            </m:sub>
                          </m:sSub>
                        </m:sup>
                      </m:sSubSup>
                    </m:oMath>
                  </m:oMathPara>
                </a14:m>
                <a:endParaRPr lang="zh-CN" altLang="en-US" sz="1600" dirty="0"/>
              </a:p>
            </p:txBody>
          </p:sp>
        </mc:Choice>
        <mc:Fallback xmlns="">
          <p:sp>
            <p:nvSpPr>
              <p:cNvPr id="491" name="文本框 490"/>
              <p:cNvSpPr txBox="1">
                <a:spLocks noRot="1" noChangeAspect="1" noMove="1" noResize="1" noEditPoints="1" noAdjustHandles="1" noChangeArrowheads="1" noChangeShapeType="1" noTextEdit="1"/>
              </p:cNvSpPr>
              <p:nvPr/>
            </p:nvSpPr>
            <p:spPr>
              <a:xfrm>
                <a:off x="2904009" y="4443396"/>
                <a:ext cx="285455" cy="301429"/>
              </a:xfrm>
              <a:prstGeom prst="rect">
                <a:avLst/>
              </a:prstGeom>
              <a:blipFill rotWithShape="0">
                <a:blip r:embed="rId11"/>
                <a:stretch>
                  <a:fillRect l="-23404" r="-8511" b="-163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2" name="文本框 491"/>
              <p:cNvSpPr txBox="1"/>
              <p:nvPr/>
            </p:nvSpPr>
            <p:spPr>
              <a:xfrm>
                <a:off x="3903856" y="4458538"/>
                <a:ext cx="234619" cy="30168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2</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1</m:t>
                              </m:r>
                            </m:sub>
                          </m:sSub>
                        </m:sup>
                      </m:sSubSup>
                    </m:oMath>
                  </m:oMathPara>
                </a14:m>
                <a:endParaRPr lang="zh-CN" altLang="en-US" sz="1600" dirty="0"/>
              </a:p>
            </p:txBody>
          </p:sp>
        </mc:Choice>
        <mc:Fallback xmlns="">
          <p:sp>
            <p:nvSpPr>
              <p:cNvPr id="492" name="文本框 491"/>
              <p:cNvSpPr txBox="1">
                <a:spLocks noRot="1" noChangeAspect="1" noMove="1" noResize="1" noEditPoints="1" noAdjustHandles="1" noChangeArrowheads="1" noChangeShapeType="1" noTextEdit="1"/>
              </p:cNvSpPr>
              <p:nvPr/>
            </p:nvSpPr>
            <p:spPr>
              <a:xfrm>
                <a:off x="3903856" y="4458538"/>
                <a:ext cx="234619" cy="301686"/>
              </a:xfrm>
              <a:prstGeom prst="rect">
                <a:avLst/>
              </a:prstGeom>
              <a:blipFill rotWithShape="0">
                <a:blip r:embed="rId12"/>
                <a:stretch>
                  <a:fillRect l="-25641" r="-7692" b="-1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3" name="文本框 492"/>
              <p:cNvSpPr txBox="1"/>
              <p:nvPr/>
            </p:nvSpPr>
            <p:spPr>
              <a:xfrm>
                <a:off x="4866013" y="4426244"/>
                <a:ext cx="285455" cy="30168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𝑂</m:t>
                          </m:r>
                        </m:e>
                        <m:sub>
                          <m:r>
                            <a:rPr lang="en-US" altLang="zh-CN" sz="1600" b="0" i="1" smtClean="0">
                              <a:latin typeface="Cambria Math" panose="02040503050406030204" pitchFamily="18" charset="0"/>
                            </a:rPr>
                            <m:t>2</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1</m:t>
                              </m:r>
                            </m:sub>
                          </m:sSub>
                        </m:sup>
                      </m:sSubSup>
                    </m:oMath>
                  </m:oMathPara>
                </a14:m>
                <a:endParaRPr lang="zh-CN" altLang="en-US" sz="1600" dirty="0"/>
              </a:p>
            </p:txBody>
          </p:sp>
        </mc:Choice>
        <mc:Fallback xmlns="">
          <p:sp>
            <p:nvSpPr>
              <p:cNvPr id="493" name="文本框 492"/>
              <p:cNvSpPr txBox="1">
                <a:spLocks noRot="1" noChangeAspect="1" noMove="1" noResize="1" noEditPoints="1" noAdjustHandles="1" noChangeArrowheads="1" noChangeShapeType="1" noTextEdit="1"/>
              </p:cNvSpPr>
              <p:nvPr/>
            </p:nvSpPr>
            <p:spPr>
              <a:xfrm>
                <a:off x="4866013" y="4426244"/>
                <a:ext cx="285455" cy="301686"/>
              </a:xfrm>
              <a:prstGeom prst="rect">
                <a:avLst/>
              </a:prstGeom>
              <a:blipFill rotWithShape="0">
                <a:blip r:embed="rId13"/>
                <a:stretch>
                  <a:fillRect l="-23404" r="-8511" b="-1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4" name="文本框 493"/>
              <p:cNvSpPr txBox="1"/>
              <p:nvPr/>
            </p:nvSpPr>
            <p:spPr>
              <a:xfrm>
                <a:off x="5644387" y="4477097"/>
                <a:ext cx="234619" cy="3029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3</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1</m:t>
                              </m:r>
                            </m:sub>
                          </m:sSub>
                        </m:sup>
                      </m:sSubSup>
                    </m:oMath>
                  </m:oMathPara>
                </a14:m>
                <a:endParaRPr lang="zh-CN" altLang="en-US" sz="1600" dirty="0"/>
              </a:p>
            </p:txBody>
          </p:sp>
        </mc:Choice>
        <mc:Fallback xmlns="">
          <p:sp>
            <p:nvSpPr>
              <p:cNvPr id="494" name="文本框 493"/>
              <p:cNvSpPr txBox="1">
                <a:spLocks noRot="1" noChangeAspect="1" noMove="1" noResize="1" noEditPoints="1" noAdjustHandles="1" noChangeArrowheads="1" noChangeShapeType="1" noTextEdit="1"/>
              </p:cNvSpPr>
              <p:nvPr/>
            </p:nvSpPr>
            <p:spPr>
              <a:xfrm>
                <a:off x="5644387" y="4477097"/>
                <a:ext cx="234619" cy="302968"/>
              </a:xfrm>
              <a:prstGeom prst="rect">
                <a:avLst/>
              </a:prstGeom>
              <a:blipFill rotWithShape="0">
                <a:blip r:embed="rId14"/>
                <a:stretch>
                  <a:fillRect l="-28947" r="-7895" b="-1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5" name="文本框 494"/>
              <p:cNvSpPr txBox="1"/>
              <p:nvPr/>
            </p:nvSpPr>
            <p:spPr>
              <a:xfrm>
                <a:off x="7123435" y="4491120"/>
                <a:ext cx="285455" cy="3029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𝑂</m:t>
                          </m:r>
                        </m:e>
                        <m:sub>
                          <m:r>
                            <a:rPr lang="en-US" altLang="zh-CN" sz="1600" b="0" i="1" smtClean="0">
                              <a:latin typeface="Cambria Math" panose="02040503050406030204" pitchFamily="18" charset="0"/>
                            </a:rPr>
                            <m:t>3</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1</m:t>
                              </m:r>
                            </m:sub>
                          </m:sSub>
                        </m:sup>
                      </m:sSubSup>
                    </m:oMath>
                  </m:oMathPara>
                </a14:m>
                <a:endParaRPr lang="zh-CN" altLang="en-US" sz="1600" dirty="0"/>
              </a:p>
            </p:txBody>
          </p:sp>
        </mc:Choice>
        <mc:Fallback xmlns="">
          <p:sp>
            <p:nvSpPr>
              <p:cNvPr id="495" name="文本框 494"/>
              <p:cNvSpPr txBox="1">
                <a:spLocks noRot="1" noChangeAspect="1" noMove="1" noResize="1" noEditPoints="1" noAdjustHandles="1" noChangeArrowheads="1" noChangeShapeType="1" noTextEdit="1"/>
              </p:cNvSpPr>
              <p:nvPr/>
            </p:nvSpPr>
            <p:spPr>
              <a:xfrm>
                <a:off x="7123435" y="4491120"/>
                <a:ext cx="285455" cy="302968"/>
              </a:xfrm>
              <a:prstGeom prst="rect">
                <a:avLst/>
              </a:prstGeom>
              <a:blipFill rotWithShape="0">
                <a:blip r:embed="rId15"/>
                <a:stretch>
                  <a:fillRect l="-26087" r="-8696" b="-163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6" name="文本框 495"/>
              <p:cNvSpPr txBox="1"/>
              <p:nvPr/>
            </p:nvSpPr>
            <p:spPr>
              <a:xfrm>
                <a:off x="7638631" y="4477097"/>
                <a:ext cx="234619" cy="30117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4</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1</m:t>
                              </m:r>
                            </m:sub>
                          </m:sSub>
                        </m:sup>
                      </m:sSubSup>
                    </m:oMath>
                  </m:oMathPara>
                </a14:m>
                <a:endParaRPr lang="zh-CN" altLang="en-US" sz="1600" dirty="0"/>
              </a:p>
            </p:txBody>
          </p:sp>
        </mc:Choice>
        <mc:Fallback xmlns="">
          <p:sp>
            <p:nvSpPr>
              <p:cNvPr id="496" name="文本框 495"/>
              <p:cNvSpPr txBox="1">
                <a:spLocks noRot="1" noChangeAspect="1" noMove="1" noResize="1" noEditPoints="1" noAdjustHandles="1" noChangeArrowheads="1" noChangeShapeType="1" noTextEdit="1"/>
              </p:cNvSpPr>
              <p:nvPr/>
            </p:nvSpPr>
            <p:spPr>
              <a:xfrm>
                <a:off x="7638631" y="4477097"/>
                <a:ext cx="234619" cy="301173"/>
              </a:xfrm>
              <a:prstGeom prst="rect">
                <a:avLst/>
              </a:prstGeom>
              <a:blipFill rotWithShape="0">
                <a:blip r:embed="rId16"/>
                <a:stretch>
                  <a:fillRect l="-25641" r="-7692" b="-1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7" name="文本框 496"/>
              <p:cNvSpPr txBox="1"/>
              <p:nvPr/>
            </p:nvSpPr>
            <p:spPr>
              <a:xfrm>
                <a:off x="8359911" y="4463523"/>
                <a:ext cx="285455" cy="30117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𝑂</m:t>
                          </m:r>
                        </m:e>
                        <m:sub>
                          <m:r>
                            <a:rPr lang="en-US" altLang="zh-CN" sz="1600" b="0" i="1" smtClean="0">
                              <a:latin typeface="Cambria Math" panose="02040503050406030204" pitchFamily="18" charset="0"/>
                            </a:rPr>
                            <m:t>4</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1</m:t>
                              </m:r>
                            </m:sub>
                          </m:sSub>
                        </m:sup>
                      </m:sSubSup>
                    </m:oMath>
                  </m:oMathPara>
                </a14:m>
                <a:endParaRPr lang="zh-CN" altLang="en-US" sz="1600" dirty="0"/>
              </a:p>
            </p:txBody>
          </p:sp>
        </mc:Choice>
        <mc:Fallback xmlns="">
          <p:sp>
            <p:nvSpPr>
              <p:cNvPr id="497" name="文本框 496"/>
              <p:cNvSpPr txBox="1">
                <a:spLocks noRot="1" noChangeAspect="1" noMove="1" noResize="1" noEditPoints="1" noAdjustHandles="1" noChangeArrowheads="1" noChangeShapeType="1" noTextEdit="1"/>
              </p:cNvSpPr>
              <p:nvPr/>
            </p:nvSpPr>
            <p:spPr>
              <a:xfrm>
                <a:off x="8359911" y="4463523"/>
                <a:ext cx="285455" cy="301173"/>
              </a:xfrm>
              <a:prstGeom prst="rect">
                <a:avLst/>
              </a:prstGeom>
              <a:blipFill rotWithShape="0">
                <a:blip r:embed="rId17"/>
                <a:stretch>
                  <a:fillRect l="-23404" r="-8511" b="-1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8" name="文本框 497"/>
              <p:cNvSpPr txBox="1"/>
              <p:nvPr/>
            </p:nvSpPr>
            <p:spPr>
              <a:xfrm>
                <a:off x="565579" y="3988589"/>
                <a:ext cx="239055" cy="26872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zh-CN" altLang="en-US" sz="1600" i="1" smtClean="0">
                              <a:latin typeface="Cambria Math" panose="02040503050406030204" pitchFamily="18" charset="0"/>
                            </a:rPr>
                          </m:ctrlPr>
                        </m:accPr>
                        <m:e>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𝑠</m:t>
                              </m:r>
                            </m:e>
                            <m:sub>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0</m:t>
                                  </m:r>
                                </m:sub>
                              </m:sSub>
                            </m:sub>
                          </m:sSub>
                        </m:e>
                      </m:acc>
                    </m:oMath>
                  </m:oMathPara>
                </a14:m>
                <a:endParaRPr lang="zh-CN" altLang="en-US" sz="1600" dirty="0"/>
              </a:p>
            </p:txBody>
          </p:sp>
        </mc:Choice>
        <mc:Fallback xmlns="">
          <p:sp>
            <p:nvSpPr>
              <p:cNvPr id="498" name="文本框 497"/>
              <p:cNvSpPr txBox="1">
                <a:spLocks noRot="1" noChangeAspect="1" noMove="1" noResize="1" noEditPoints="1" noAdjustHandles="1" noChangeArrowheads="1" noChangeShapeType="1" noTextEdit="1"/>
              </p:cNvSpPr>
              <p:nvPr/>
            </p:nvSpPr>
            <p:spPr>
              <a:xfrm>
                <a:off x="565579" y="3988589"/>
                <a:ext cx="239055" cy="268728"/>
              </a:xfrm>
              <a:prstGeom prst="rect">
                <a:avLst/>
              </a:prstGeom>
              <a:blipFill rotWithShape="0">
                <a:blip r:embed="rId18"/>
                <a:stretch>
                  <a:fillRect l="-23077" t="-13636" r="-41026" b="-1590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9" name="文本框 498"/>
              <p:cNvSpPr txBox="1"/>
              <p:nvPr/>
            </p:nvSpPr>
            <p:spPr>
              <a:xfrm>
                <a:off x="569945" y="4242259"/>
                <a:ext cx="236035" cy="26738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zh-CN" altLang="en-US" sz="1600" i="1" smtClean="0">
                              <a:latin typeface="Cambria Math" panose="02040503050406030204" pitchFamily="18" charset="0"/>
                            </a:rPr>
                          </m:ctrlPr>
                        </m:accPr>
                        <m:e>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𝑠</m:t>
                              </m:r>
                            </m:e>
                            <m:sub>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1</m:t>
                                  </m:r>
                                </m:sub>
                              </m:sSub>
                            </m:sub>
                          </m:sSub>
                        </m:e>
                      </m:acc>
                    </m:oMath>
                  </m:oMathPara>
                </a14:m>
                <a:endParaRPr lang="zh-CN" altLang="en-US" sz="1600" dirty="0"/>
              </a:p>
            </p:txBody>
          </p:sp>
        </mc:Choice>
        <mc:Fallback xmlns="">
          <p:sp>
            <p:nvSpPr>
              <p:cNvPr id="499" name="文本框 498"/>
              <p:cNvSpPr txBox="1">
                <a:spLocks noRot="1" noChangeAspect="1" noMove="1" noResize="1" noEditPoints="1" noAdjustHandles="1" noChangeArrowheads="1" noChangeShapeType="1" noTextEdit="1"/>
              </p:cNvSpPr>
              <p:nvPr/>
            </p:nvSpPr>
            <p:spPr>
              <a:xfrm>
                <a:off x="569945" y="4242259"/>
                <a:ext cx="236035" cy="267381"/>
              </a:xfrm>
              <a:prstGeom prst="rect">
                <a:avLst/>
              </a:prstGeom>
              <a:blipFill rotWithShape="0">
                <a:blip r:embed="rId19"/>
                <a:stretch>
                  <a:fillRect l="-20513" t="-15909" r="-43590" b="-13636"/>
                </a:stretch>
              </a:blipFill>
            </p:spPr>
            <p:txBody>
              <a:bodyPr/>
              <a:lstStyle/>
              <a:p>
                <a:r>
                  <a:rPr lang="zh-CN" altLang="en-US">
                    <a:noFill/>
                  </a:rPr>
                  <a:t> </a:t>
                </a:r>
              </a:p>
            </p:txBody>
          </p:sp>
        </mc:Fallback>
      </mc:AlternateContent>
      <p:sp>
        <p:nvSpPr>
          <p:cNvPr id="500" name="矩形 499"/>
          <p:cNvSpPr/>
          <p:nvPr/>
        </p:nvSpPr>
        <p:spPr>
          <a:xfrm>
            <a:off x="1224636" y="3592372"/>
            <a:ext cx="2059551" cy="13098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1" name="矩形 500"/>
          <p:cNvSpPr/>
          <p:nvPr/>
        </p:nvSpPr>
        <p:spPr>
          <a:xfrm>
            <a:off x="3873948" y="3605257"/>
            <a:ext cx="4771418" cy="12969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2" name="内容占位符 2"/>
          <p:cNvSpPr>
            <a:spLocks noGrp="1"/>
          </p:cNvSpPr>
          <p:nvPr>
            <p:ph idx="1"/>
          </p:nvPr>
        </p:nvSpPr>
        <p:spPr>
          <a:xfrm>
            <a:off x="628650" y="1825625"/>
            <a:ext cx="7886700" cy="4351338"/>
          </a:xfrm>
        </p:spPr>
        <p:txBody>
          <a:bodyPr/>
          <a:lstStyle/>
          <a:p>
            <a:pPr>
              <a:lnSpc>
                <a:spcPct val="150000"/>
              </a:lnSpc>
            </a:pPr>
            <a:r>
              <a:rPr lang="en-US" altLang="zh-CN" dirty="0">
                <a:solidFill>
                  <a:schemeClr val="bg2"/>
                </a:solidFill>
                <a:latin typeface="Berlin Sans FB" panose="020E0602020502020306" pitchFamily="34" charset="0"/>
              </a:rPr>
              <a:t>Boundary Pixel </a:t>
            </a:r>
            <a:r>
              <a:rPr lang="en-US" altLang="zh-CN" dirty="0" smtClean="0">
                <a:solidFill>
                  <a:schemeClr val="bg2"/>
                </a:solidFill>
                <a:latin typeface="Berlin Sans FB" panose="020E0602020502020306" pitchFamily="34" charset="0"/>
              </a:rPr>
              <a:t>Detecting</a:t>
            </a:r>
          </a:p>
          <a:p>
            <a:pPr>
              <a:lnSpc>
                <a:spcPct val="150000"/>
              </a:lnSpc>
            </a:pPr>
            <a:r>
              <a:rPr lang="en-US" altLang="zh-CN" dirty="0" smtClean="0">
                <a:latin typeface="Berlin Sans FB" panose="020E0602020502020306" pitchFamily="34" charset="0"/>
              </a:rPr>
              <a:t>Pre-contouring</a:t>
            </a:r>
          </a:p>
        </p:txBody>
      </p:sp>
      <mc:AlternateContent xmlns:mc="http://schemas.openxmlformats.org/markup-compatibility/2006" xmlns:a14="http://schemas.microsoft.com/office/drawing/2010/main">
        <mc:Choice Requires="a14">
          <p:sp>
            <p:nvSpPr>
              <p:cNvPr id="5" name="矩形 4"/>
              <p:cNvSpPr/>
              <p:nvPr/>
            </p:nvSpPr>
            <p:spPr>
              <a:xfrm>
                <a:off x="1488059" y="5044573"/>
                <a:ext cx="1921680" cy="997324"/>
              </a:xfrm>
              <a:prstGeom prst="rect">
                <a:avLst/>
              </a:prstGeom>
            </p:spPr>
            <p:txBody>
              <a:bodyPr wrap="none">
                <a:spAutoFit/>
              </a:bodyPr>
              <a:lstStyle/>
              <a:p>
                <a:r>
                  <a:rPr lang="en-US" altLang="zh-CN" b="0" i="1" dirty="0" smtClean="0"/>
                  <a:t>Segment</a:t>
                </a:r>
                <a:r>
                  <a:rPr lang="en-US" altLang="zh-CN" b="0" dirty="0" smtClean="0"/>
                  <a:t> #1:</a:t>
                </a:r>
              </a:p>
              <a:p>
                <a14:m>
                  <m:oMath xmlns:m="http://schemas.openxmlformats.org/officeDocument/2006/math">
                    <m:r>
                      <a:rPr lang="en-US" altLang="zh-CN" b="0" i="1" smtClean="0">
                        <a:latin typeface="Cambria Math" panose="02040503050406030204" pitchFamily="18" charset="0"/>
                      </a:rPr>
                      <m:t>|</m:t>
                    </m:r>
                    <m:sSubSup>
                      <m:sSubSupPr>
                        <m:ctrlPr>
                          <a:rPr lang="en-US" altLang="zh-CN" i="1" smtClean="0">
                            <a:latin typeface="Cambria Math" panose="02040503050406030204" pitchFamily="18" charset="0"/>
                          </a:rPr>
                        </m:ctrlPr>
                      </m:sSubSupPr>
                      <m:e>
                        <m:r>
                          <a:rPr lang="en-US" altLang="zh-CN" i="1">
                            <a:latin typeface="Cambria Math" panose="02040503050406030204" pitchFamily="18" charset="0"/>
                          </a:rPr>
                          <m:t>𝑅</m:t>
                        </m:r>
                      </m:e>
                      <m:sub>
                        <m:r>
                          <a:rPr lang="en-US" altLang="zh-CN" b="0" i="1" smtClean="0">
                            <a:latin typeface="Cambria Math" panose="02040503050406030204" pitchFamily="18" charset="0"/>
                          </a:rPr>
                          <m:t>1</m:t>
                        </m:r>
                      </m:sub>
                      <m:sup>
                        <m:d>
                          <m:dPr>
                            <m:ctrlPr>
                              <a:rPr lang="en-US" altLang="zh-CN" i="1" smtClean="0">
                                <a:latin typeface="Cambria Math" panose="02040503050406030204" pitchFamily="18" charset="0"/>
                              </a:rPr>
                            </m:ctrlPr>
                          </m:dPr>
                          <m:e>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𝑖</m:t>
                                </m:r>
                              </m:e>
                              <m:sub>
                                <m:r>
                                  <a:rPr lang="en-US" altLang="zh-CN" b="0" i="1" smtClean="0">
                                    <a:latin typeface="Cambria Math" panose="02040503050406030204" pitchFamily="18" charset="0"/>
                                  </a:rPr>
                                  <m:t>0</m:t>
                                </m:r>
                              </m:sub>
                            </m:sSub>
                          </m:e>
                        </m:d>
                      </m:sup>
                    </m:sSubSup>
                  </m:oMath>
                </a14:m>
                <a:r>
                  <a:rPr lang="en-US" altLang="zh-CN" dirty="0" smtClean="0"/>
                  <a:t>|:</a:t>
                </a:r>
                <a14:m>
                  <m:oMath xmlns:m="http://schemas.openxmlformats.org/officeDocument/2006/math">
                    <m:r>
                      <a:rPr lang="en-US" altLang="zh-CN" i="1">
                        <a:latin typeface="Cambria Math" panose="02040503050406030204" pitchFamily="18" charset="0"/>
                      </a:rPr>
                      <m:t>|</m:t>
                    </m:r>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𝑅</m:t>
                        </m:r>
                      </m:e>
                      <m:sub>
                        <m:r>
                          <a:rPr lang="en-US" altLang="zh-CN" b="0" i="1" smtClean="0">
                            <a:latin typeface="Cambria Math" panose="02040503050406030204" pitchFamily="18" charset="0"/>
                          </a:rPr>
                          <m:t>1</m:t>
                        </m:r>
                      </m:sub>
                      <m:sup>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𝑖</m:t>
                                </m:r>
                              </m:e>
                              <m:sub>
                                <m:r>
                                  <a:rPr lang="en-US" altLang="zh-CN" b="0" i="1" smtClean="0">
                                    <a:latin typeface="Cambria Math" panose="02040503050406030204" pitchFamily="18" charset="0"/>
                                  </a:rPr>
                                  <m:t>1</m:t>
                                </m:r>
                              </m:sub>
                            </m:sSub>
                          </m:e>
                        </m:d>
                      </m:sup>
                    </m:sSubSup>
                  </m:oMath>
                </a14:m>
                <a:r>
                  <a:rPr lang="en-US" altLang="zh-CN" dirty="0" smtClean="0"/>
                  <a:t>|=1:1</a:t>
                </a:r>
                <a:endParaRPr lang="zh-CN" altLang="en-US" dirty="0"/>
              </a:p>
              <a:p>
                <a:endParaRPr lang="zh-CN" altLang="en-US" dirty="0"/>
              </a:p>
            </p:txBody>
          </p:sp>
        </mc:Choice>
        <mc:Fallback xmlns="">
          <p:sp>
            <p:nvSpPr>
              <p:cNvPr id="5" name="矩形 4"/>
              <p:cNvSpPr>
                <a:spLocks noRot="1" noChangeAspect="1" noMove="1" noResize="1" noEditPoints="1" noAdjustHandles="1" noChangeArrowheads="1" noChangeShapeType="1" noTextEdit="1"/>
              </p:cNvSpPr>
              <p:nvPr/>
            </p:nvSpPr>
            <p:spPr>
              <a:xfrm>
                <a:off x="1488059" y="5044573"/>
                <a:ext cx="1921680" cy="997324"/>
              </a:xfrm>
              <a:prstGeom prst="rect">
                <a:avLst/>
              </a:prstGeom>
              <a:blipFill rotWithShape="0">
                <a:blip r:embed="rId20"/>
                <a:stretch>
                  <a:fillRect l="-2540" t="-3681" r="-22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3" name="矩形 502"/>
              <p:cNvSpPr/>
              <p:nvPr/>
            </p:nvSpPr>
            <p:spPr>
              <a:xfrm>
                <a:off x="5139019" y="5026941"/>
                <a:ext cx="1921680" cy="997645"/>
              </a:xfrm>
              <a:prstGeom prst="rect">
                <a:avLst/>
              </a:prstGeom>
            </p:spPr>
            <p:txBody>
              <a:bodyPr wrap="none">
                <a:spAutoFit/>
              </a:bodyPr>
              <a:lstStyle/>
              <a:p>
                <a:r>
                  <a:rPr lang="en-US" altLang="zh-CN" b="0" i="1" dirty="0" smtClean="0"/>
                  <a:t>Segment</a:t>
                </a:r>
                <a:r>
                  <a:rPr lang="en-US" altLang="zh-CN" b="0" dirty="0" smtClean="0"/>
                  <a:t> #2:</a:t>
                </a:r>
              </a:p>
              <a:p>
                <a14:m>
                  <m:oMath xmlns:m="http://schemas.openxmlformats.org/officeDocument/2006/math">
                    <m:r>
                      <a:rPr lang="en-US" altLang="zh-CN" b="0" i="1" smtClean="0">
                        <a:latin typeface="Cambria Math" panose="02040503050406030204" pitchFamily="18" charset="0"/>
                      </a:rPr>
                      <m:t>|</m:t>
                    </m:r>
                    <m:sSubSup>
                      <m:sSubSupPr>
                        <m:ctrlPr>
                          <a:rPr lang="en-US" altLang="zh-CN" i="1" smtClean="0">
                            <a:latin typeface="Cambria Math" panose="02040503050406030204" pitchFamily="18" charset="0"/>
                          </a:rPr>
                        </m:ctrlPr>
                      </m:sSubSupPr>
                      <m:e>
                        <m:r>
                          <a:rPr lang="en-US" altLang="zh-CN" i="1">
                            <a:latin typeface="Cambria Math" panose="02040503050406030204" pitchFamily="18" charset="0"/>
                          </a:rPr>
                          <m:t>𝑅</m:t>
                        </m:r>
                      </m:e>
                      <m:sub>
                        <m:r>
                          <a:rPr lang="en-US" altLang="zh-CN" b="0" i="1" smtClean="0">
                            <a:latin typeface="Cambria Math" panose="02040503050406030204" pitchFamily="18" charset="0"/>
                          </a:rPr>
                          <m:t>2</m:t>
                        </m:r>
                      </m:sub>
                      <m:sup>
                        <m:d>
                          <m:dPr>
                            <m:ctrlPr>
                              <a:rPr lang="en-US" altLang="zh-CN" i="1" smtClean="0">
                                <a:latin typeface="Cambria Math" panose="02040503050406030204" pitchFamily="18" charset="0"/>
                              </a:rPr>
                            </m:ctrlPr>
                          </m:dPr>
                          <m:e>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𝑖</m:t>
                                </m:r>
                              </m:e>
                              <m:sub>
                                <m:r>
                                  <a:rPr lang="en-US" altLang="zh-CN" b="0" i="1" smtClean="0">
                                    <a:latin typeface="Cambria Math" panose="02040503050406030204" pitchFamily="18" charset="0"/>
                                  </a:rPr>
                                  <m:t>1</m:t>
                                </m:r>
                              </m:sub>
                            </m:sSub>
                          </m:e>
                        </m:d>
                      </m:sup>
                    </m:sSubSup>
                  </m:oMath>
                </a14:m>
                <a:r>
                  <a:rPr lang="en-US" altLang="zh-CN" dirty="0" smtClean="0"/>
                  <a:t>|:</a:t>
                </a:r>
                <a14:m>
                  <m:oMath xmlns:m="http://schemas.openxmlformats.org/officeDocument/2006/math">
                    <m:r>
                      <a:rPr lang="en-US" altLang="zh-CN" i="1">
                        <a:latin typeface="Cambria Math" panose="02040503050406030204" pitchFamily="18" charset="0"/>
                      </a:rPr>
                      <m:t>|</m:t>
                    </m:r>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𝑅</m:t>
                        </m:r>
                      </m:e>
                      <m:sub>
                        <m:r>
                          <a:rPr lang="en-US" altLang="zh-CN" b="0" i="1" smtClean="0">
                            <a:latin typeface="Cambria Math" panose="02040503050406030204" pitchFamily="18" charset="0"/>
                          </a:rPr>
                          <m:t>2</m:t>
                        </m:r>
                      </m:sub>
                      <m:sup>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𝑖</m:t>
                                </m:r>
                              </m:e>
                              <m:sub>
                                <m:r>
                                  <a:rPr lang="en-US" altLang="zh-CN" b="0" i="1" smtClean="0">
                                    <a:latin typeface="Cambria Math" panose="02040503050406030204" pitchFamily="18" charset="0"/>
                                  </a:rPr>
                                  <m:t>0</m:t>
                                </m:r>
                              </m:sub>
                            </m:sSub>
                          </m:e>
                        </m:d>
                      </m:sup>
                    </m:sSubSup>
                  </m:oMath>
                </a14:m>
                <a:r>
                  <a:rPr lang="en-US" altLang="zh-CN" dirty="0" smtClean="0"/>
                  <a:t>|=3:2</a:t>
                </a:r>
                <a:endParaRPr lang="zh-CN" altLang="en-US" dirty="0"/>
              </a:p>
              <a:p>
                <a:endParaRPr lang="zh-CN" altLang="en-US" dirty="0"/>
              </a:p>
            </p:txBody>
          </p:sp>
        </mc:Choice>
        <mc:Fallback xmlns="">
          <p:sp>
            <p:nvSpPr>
              <p:cNvPr id="503" name="矩形 502"/>
              <p:cNvSpPr>
                <a:spLocks noRot="1" noChangeAspect="1" noMove="1" noResize="1" noEditPoints="1" noAdjustHandles="1" noChangeArrowheads="1" noChangeShapeType="1" noTextEdit="1"/>
              </p:cNvSpPr>
              <p:nvPr/>
            </p:nvSpPr>
            <p:spPr>
              <a:xfrm>
                <a:off x="5139019" y="5026941"/>
                <a:ext cx="1921680" cy="997645"/>
              </a:xfrm>
              <a:prstGeom prst="rect">
                <a:avLst/>
              </a:prstGeom>
              <a:blipFill rotWithShape="0">
                <a:blip r:embed="rId21"/>
                <a:stretch>
                  <a:fillRect l="-2540" t="-3681" r="-2222"/>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3134680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latin typeface="Berlin Sans FB" panose="020E0602020502020306" pitchFamily="34" charset="0"/>
              </a:rPr>
              <a:t>Algorithm</a:t>
            </a:r>
            <a:endParaRPr lang="zh-CN" altLang="en-US" dirty="0">
              <a:latin typeface="Berlin Sans FB" panose="020E0602020502020306" pitchFamily="34" charset="0"/>
            </a:endParaRPr>
          </a:p>
        </p:txBody>
      </p:sp>
      <p:sp>
        <p:nvSpPr>
          <p:cNvPr id="3" name="内容占位符 2"/>
          <p:cNvSpPr>
            <a:spLocks noGrp="1"/>
          </p:cNvSpPr>
          <p:nvPr>
            <p:ph idx="1"/>
          </p:nvPr>
        </p:nvSpPr>
        <p:spPr/>
        <p:txBody>
          <a:bodyPr/>
          <a:lstStyle/>
          <a:p>
            <a:pPr>
              <a:lnSpc>
                <a:spcPct val="150000"/>
              </a:lnSpc>
            </a:pPr>
            <a:r>
              <a:rPr lang="en-US" altLang="zh-CN" dirty="0">
                <a:solidFill>
                  <a:schemeClr val="bg2"/>
                </a:solidFill>
                <a:latin typeface="Berlin Sans FB" panose="020E0602020502020306" pitchFamily="34" charset="0"/>
              </a:rPr>
              <a:t>Boundary Pixel </a:t>
            </a:r>
            <a:r>
              <a:rPr lang="en-US" altLang="zh-CN" dirty="0" smtClean="0">
                <a:solidFill>
                  <a:schemeClr val="bg2"/>
                </a:solidFill>
                <a:latin typeface="Berlin Sans FB" panose="020E0602020502020306" pitchFamily="34" charset="0"/>
              </a:rPr>
              <a:t>Detecting</a:t>
            </a:r>
          </a:p>
          <a:p>
            <a:pPr>
              <a:lnSpc>
                <a:spcPct val="150000"/>
              </a:lnSpc>
            </a:pPr>
            <a:r>
              <a:rPr lang="en-US" altLang="zh-CN" dirty="0" smtClean="0">
                <a:solidFill>
                  <a:schemeClr val="bg2"/>
                </a:solidFill>
                <a:latin typeface="Berlin Sans FB" panose="020E0602020502020306" pitchFamily="34" charset="0"/>
              </a:rPr>
              <a:t>Pre-contouring</a:t>
            </a:r>
          </a:p>
          <a:p>
            <a:pPr>
              <a:lnSpc>
                <a:spcPct val="150000"/>
              </a:lnSpc>
            </a:pPr>
            <a:r>
              <a:rPr lang="en-US" altLang="zh-CN" dirty="0" smtClean="0">
                <a:latin typeface="Berlin Sans FB" panose="020E0602020502020306" pitchFamily="34" charset="0"/>
              </a:rPr>
              <a:t>Contouring</a:t>
            </a:r>
          </a:p>
        </p:txBody>
      </p:sp>
      <p:sp>
        <p:nvSpPr>
          <p:cNvPr id="122" name="矩形 121"/>
          <p:cNvSpPr/>
          <p:nvPr/>
        </p:nvSpPr>
        <p:spPr>
          <a:xfrm>
            <a:off x="5314894" y="1350906"/>
            <a:ext cx="3242246" cy="20562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3" name="矩形 122"/>
          <p:cNvSpPr/>
          <p:nvPr/>
        </p:nvSpPr>
        <p:spPr>
          <a:xfrm>
            <a:off x="5330866" y="1635277"/>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2" name="矩形 141"/>
          <p:cNvSpPr/>
          <p:nvPr/>
        </p:nvSpPr>
        <p:spPr>
          <a:xfrm>
            <a:off x="5576526" y="1635277"/>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3" name="矩形 142"/>
          <p:cNvSpPr/>
          <p:nvPr/>
        </p:nvSpPr>
        <p:spPr>
          <a:xfrm>
            <a:off x="5822185" y="1635277"/>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4" name="矩形 143"/>
          <p:cNvSpPr/>
          <p:nvPr/>
        </p:nvSpPr>
        <p:spPr>
          <a:xfrm>
            <a:off x="6067845" y="1635277"/>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5" name="矩形 144"/>
          <p:cNvSpPr/>
          <p:nvPr/>
        </p:nvSpPr>
        <p:spPr>
          <a:xfrm>
            <a:off x="6313504" y="1635277"/>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6" name="矩形 145"/>
          <p:cNvSpPr/>
          <p:nvPr/>
        </p:nvSpPr>
        <p:spPr>
          <a:xfrm>
            <a:off x="6559164" y="1635277"/>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7" name="矩形 146"/>
          <p:cNvSpPr/>
          <p:nvPr/>
        </p:nvSpPr>
        <p:spPr>
          <a:xfrm>
            <a:off x="6804823" y="1635277"/>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8" name="矩形 147"/>
          <p:cNvSpPr/>
          <p:nvPr/>
        </p:nvSpPr>
        <p:spPr>
          <a:xfrm>
            <a:off x="7040247" y="1635277"/>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9" name="矩形 148"/>
          <p:cNvSpPr/>
          <p:nvPr/>
        </p:nvSpPr>
        <p:spPr>
          <a:xfrm>
            <a:off x="7288288" y="1635277"/>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0" name="矩形 149"/>
          <p:cNvSpPr/>
          <p:nvPr/>
        </p:nvSpPr>
        <p:spPr>
          <a:xfrm>
            <a:off x="7533947" y="1635277"/>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1" name="矩形 150"/>
          <p:cNvSpPr/>
          <p:nvPr/>
        </p:nvSpPr>
        <p:spPr>
          <a:xfrm>
            <a:off x="7779607" y="1635277"/>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2" name="矩形 151"/>
          <p:cNvSpPr/>
          <p:nvPr/>
        </p:nvSpPr>
        <p:spPr>
          <a:xfrm>
            <a:off x="5330866" y="188056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3" name="矩形 152"/>
          <p:cNvSpPr/>
          <p:nvPr/>
        </p:nvSpPr>
        <p:spPr>
          <a:xfrm>
            <a:off x="5576526" y="188056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4" name="矩形 153"/>
          <p:cNvSpPr/>
          <p:nvPr/>
        </p:nvSpPr>
        <p:spPr>
          <a:xfrm>
            <a:off x="5822185" y="1880562"/>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5" name="矩形 154"/>
          <p:cNvSpPr/>
          <p:nvPr/>
        </p:nvSpPr>
        <p:spPr>
          <a:xfrm>
            <a:off x="6067845" y="1880562"/>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6" name="矩形 155"/>
          <p:cNvSpPr/>
          <p:nvPr/>
        </p:nvSpPr>
        <p:spPr>
          <a:xfrm>
            <a:off x="6313504" y="1880562"/>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7" name="矩形 156"/>
          <p:cNvSpPr/>
          <p:nvPr/>
        </p:nvSpPr>
        <p:spPr>
          <a:xfrm>
            <a:off x="6559164" y="1880562"/>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8" name="矩形 157"/>
          <p:cNvSpPr/>
          <p:nvPr/>
        </p:nvSpPr>
        <p:spPr>
          <a:xfrm>
            <a:off x="6804823" y="188056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9" name="矩形 158"/>
          <p:cNvSpPr/>
          <p:nvPr/>
        </p:nvSpPr>
        <p:spPr>
          <a:xfrm>
            <a:off x="7040247" y="188056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0" name="矩形 159"/>
          <p:cNvSpPr/>
          <p:nvPr/>
        </p:nvSpPr>
        <p:spPr>
          <a:xfrm>
            <a:off x="7288288" y="188056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1" name="矩形 160"/>
          <p:cNvSpPr/>
          <p:nvPr/>
        </p:nvSpPr>
        <p:spPr>
          <a:xfrm>
            <a:off x="7533947" y="188056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2" name="矩形 161"/>
          <p:cNvSpPr/>
          <p:nvPr/>
        </p:nvSpPr>
        <p:spPr>
          <a:xfrm>
            <a:off x="7779607" y="188056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3" name="矩形 162"/>
          <p:cNvSpPr/>
          <p:nvPr/>
        </p:nvSpPr>
        <p:spPr>
          <a:xfrm>
            <a:off x="5330866" y="2122129"/>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4" name="矩形 163"/>
          <p:cNvSpPr/>
          <p:nvPr/>
        </p:nvSpPr>
        <p:spPr>
          <a:xfrm>
            <a:off x="5576526" y="2122129"/>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5" name="矩形 164"/>
          <p:cNvSpPr/>
          <p:nvPr/>
        </p:nvSpPr>
        <p:spPr>
          <a:xfrm>
            <a:off x="5822185" y="2122129"/>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6" name="矩形 165"/>
          <p:cNvSpPr/>
          <p:nvPr/>
        </p:nvSpPr>
        <p:spPr>
          <a:xfrm>
            <a:off x="6067845" y="2122129"/>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7" name="矩形 166"/>
          <p:cNvSpPr/>
          <p:nvPr/>
        </p:nvSpPr>
        <p:spPr>
          <a:xfrm>
            <a:off x="6313504" y="2122129"/>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8" name="矩形 167"/>
          <p:cNvSpPr/>
          <p:nvPr/>
        </p:nvSpPr>
        <p:spPr>
          <a:xfrm>
            <a:off x="6559164" y="2122129"/>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9" name="矩形 168"/>
          <p:cNvSpPr/>
          <p:nvPr/>
        </p:nvSpPr>
        <p:spPr>
          <a:xfrm>
            <a:off x="6804823" y="2122129"/>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0" name="矩形 169"/>
          <p:cNvSpPr/>
          <p:nvPr/>
        </p:nvSpPr>
        <p:spPr>
          <a:xfrm>
            <a:off x="7040247" y="2122129"/>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1" name="矩形 170"/>
          <p:cNvSpPr/>
          <p:nvPr/>
        </p:nvSpPr>
        <p:spPr>
          <a:xfrm>
            <a:off x="7288288" y="2122129"/>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2" name="矩形 171"/>
          <p:cNvSpPr/>
          <p:nvPr/>
        </p:nvSpPr>
        <p:spPr>
          <a:xfrm>
            <a:off x="7533947" y="2122129"/>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3" name="矩形 172"/>
          <p:cNvSpPr/>
          <p:nvPr/>
        </p:nvSpPr>
        <p:spPr>
          <a:xfrm>
            <a:off x="7779607" y="2122129"/>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4" name="矩形 173"/>
          <p:cNvSpPr/>
          <p:nvPr/>
        </p:nvSpPr>
        <p:spPr>
          <a:xfrm>
            <a:off x="5330866" y="236910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5" name="矩形 174"/>
          <p:cNvSpPr/>
          <p:nvPr/>
        </p:nvSpPr>
        <p:spPr>
          <a:xfrm>
            <a:off x="5576526" y="2369103"/>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6" name="矩形 175"/>
          <p:cNvSpPr/>
          <p:nvPr/>
        </p:nvSpPr>
        <p:spPr>
          <a:xfrm>
            <a:off x="5822185" y="2369103"/>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7" name="矩形 176"/>
          <p:cNvSpPr/>
          <p:nvPr/>
        </p:nvSpPr>
        <p:spPr>
          <a:xfrm>
            <a:off x="6067845" y="2369103"/>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8" name="矩形 177"/>
          <p:cNvSpPr/>
          <p:nvPr/>
        </p:nvSpPr>
        <p:spPr>
          <a:xfrm>
            <a:off x="6313504" y="2369103"/>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9" name="矩形 178"/>
          <p:cNvSpPr/>
          <p:nvPr/>
        </p:nvSpPr>
        <p:spPr>
          <a:xfrm>
            <a:off x="6559164" y="2369103"/>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0" name="矩形 179"/>
          <p:cNvSpPr/>
          <p:nvPr/>
        </p:nvSpPr>
        <p:spPr>
          <a:xfrm>
            <a:off x="6804823" y="2369103"/>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1" name="矩形 180"/>
          <p:cNvSpPr/>
          <p:nvPr/>
        </p:nvSpPr>
        <p:spPr>
          <a:xfrm>
            <a:off x="7040247" y="236910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2" name="矩形 181"/>
          <p:cNvSpPr/>
          <p:nvPr/>
        </p:nvSpPr>
        <p:spPr>
          <a:xfrm>
            <a:off x="7288288" y="236910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3" name="矩形 182"/>
          <p:cNvSpPr/>
          <p:nvPr/>
        </p:nvSpPr>
        <p:spPr>
          <a:xfrm>
            <a:off x="7533947" y="236910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4" name="矩形 183"/>
          <p:cNvSpPr/>
          <p:nvPr/>
        </p:nvSpPr>
        <p:spPr>
          <a:xfrm>
            <a:off x="7779607" y="236910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5" name="矩形 184"/>
          <p:cNvSpPr/>
          <p:nvPr/>
        </p:nvSpPr>
        <p:spPr>
          <a:xfrm>
            <a:off x="5330866" y="260922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6" name="矩形 185"/>
          <p:cNvSpPr/>
          <p:nvPr/>
        </p:nvSpPr>
        <p:spPr>
          <a:xfrm>
            <a:off x="5576526" y="260922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7" name="矩形 186"/>
          <p:cNvSpPr/>
          <p:nvPr/>
        </p:nvSpPr>
        <p:spPr>
          <a:xfrm>
            <a:off x="5822185" y="2609228"/>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8" name="矩形 187"/>
          <p:cNvSpPr/>
          <p:nvPr/>
        </p:nvSpPr>
        <p:spPr>
          <a:xfrm>
            <a:off x="6067845" y="2609228"/>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9" name="矩形 188"/>
          <p:cNvSpPr/>
          <p:nvPr/>
        </p:nvSpPr>
        <p:spPr>
          <a:xfrm>
            <a:off x="6313504" y="2609228"/>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0" name="矩形 189"/>
          <p:cNvSpPr/>
          <p:nvPr/>
        </p:nvSpPr>
        <p:spPr>
          <a:xfrm>
            <a:off x="6559164" y="2609228"/>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1" name="矩形 190"/>
          <p:cNvSpPr/>
          <p:nvPr/>
        </p:nvSpPr>
        <p:spPr>
          <a:xfrm>
            <a:off x="6804823" y="2609228"/>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2" name="矩形 191"/>
          <p:cNvSpPr/>
          <p:nvPr/>
        </p:nvSpPr>
        <p:spPr>
          <a:xfrm>
            <a:off x="7040247" y="260922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3" name="矩形 192"/>
          <p:cNvSpPr/>
          <p:nvPr/>
        </p:nvSpPr>
        <p:spPr>
          <a:xfrm>
            <a:off x="7288288" y="260922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4" name="矩形 193"/>
          <p:cNvSpPr/>
          <p:nvPr/>
        </p:nvSpPr>
        <p:spPr>
          <a:xfrm>
            <a:off x="7533947" y="260922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5" name="矩形 194"/>
          <p:cNvSpPr/>
          <p:nvPr/>
        </p:nvSpPr>
        <p:spPr>
          <a:xfrm>
            <a:off x="7779607" y="260922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6" name="矩形 195"/>
          <p:cNvSpPr/>
          <p:nvPr/>
        </p:nvSpPr>
        <p:spPr>
          <a:xfrm>
            <a:off x="5330866" y="285066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7" name="矩形 196"/>
          <p:cNvSpPr/>
          <p:nvPr/>
        </p:nvSpPr>
        <p:spPr>
          <a:xfrm>
            <a:off x="5576526" y="285066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8" name="矩形 197"/>
          <p:cNvSpPr/>
          <p:nvPr/>
        </p:nvSpPr>
        <p:spPr>
          <a:xfrm>
            <a:off x="5822185" y="285066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9" name="矩形 198"/>
          <p:cNvSpPr/>
          <p:nvPr/>
        </p:nvSpPr>
        <p:spPr>
          <a:xfrm>
            <a:off x="6067845" y="2850665"/>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0" name="矩形 199"/>
          <p:cNvSpPr/>
          <p:nvPr/>
        </p:nvSpPr>
        <p:spPr>
          <a:xfrm>
            <a:off x="6313504" y="2850665"/>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1" name="矩形 200"/>
          <p:cNvSpPr/>
          <p:nvPr/>
        </p:nvSpPr>
        <p:spPr>
          <a:xfrm>
            <a:off x="6559164" y="2850665"/>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2" name="矩形 201"/>
          <p:cNvSpPr/>
          <p:nvPr/>
        </p:nvSpPr>
        <p:spPr>
          <a:xfrm>
            <a:off x="6804823" y="2850665"/>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3" name="矩形 202"/>
          <p:cNvSpPr/>
          <p:nvPr/>
        </p:nvSpPr>
        <p:spPr>
          <a:xfrm>
            <a:off x="7040247" y="285066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4" name="矩形 203"/>
          <p:cNvSpPr/>
          <p:nvPr/>
        </p:nvSpPr>
        <p:spPr>
          <a:xfrm>
            <a:off x="7288288" y="285066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5" name="矩形 204"/>
          <p:cNvSpPr/>
          <p:nvPr/>
        </p:nvSpPr>
        <p:spPr>
          <a:xfrm>
            <a:off x="7533947" y="285066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6" name="矩形 205"/>
          <p:cNvSpPr/>
          <p:nvPr/>
        </p:nvSpPr>
        <p:spPr>
          <a:xfrm>
            <a:off x="7779607" y="285066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7" name="矩形 206"/>
          <p:cNvSpPr/>
          <p:nvPr/>
        </p:nvSpPr>
        <p:spPr>
          <a:xfrm>
            <a:off x="5330866" y="309717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8" name="矩形 207"/>
          <p:cNvSpPr/>
          <p:nvPr/>
        </p:nvSpPr>
        <p:spPr>
          <a:xfrm>
            <a:off x="5576526" y="309717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9" name="矩形 208"/>
          <p:cNvSpPr/>
          <p:nvPr/>
        </p:nvSpPr>
        <p:spPr>
          <a:xfrm>
            <a:off x="5822185" y="309717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0" name="矩形 209"/>
          <p:cNvSpPr/>
          <p:nvPr/>
        </p:nvSpPr>
        <p:spPr>
          <a:xfrm>
            <a:off x="6067845" y="309717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1" name="矩形 210"/>
          <p:cNvSpPr/>
          <p:nvPr/>
        </p:nvSpPr>
        <p:spPr>
          <a:xfrm>
            <a:off x="6313504" y="309717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2" name="矩形 211"/>
          <p:cNvSpPr/>
          <p:nvPr/>
        </p:nvSpPr>
        <p:spPr>
          <a:xfrm>
            <a:off x="6559164" y="309717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3" name="矩形 212"/>
          <p:cNvSpPr/>
          <p:nvPr/>
        </p:nvSpPr>
        <p:spPr>
          <a:xfrm>
            <a:off x="6804823" y="309717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4" name="矩形 213"/>
          <p:cNvSpPr/>
          <p:nvPr/>
        </p:nvSpPr>
        <p:spPr>
          <a:xfrm>
            <a:off x="7040247" y="309717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5" name="矩形 214"/>
          <p:cNvSpPr/>
          <p:nvPr/>
        </p:nvSpPr>
        <p:spPr>
          <a:xfrm>
            <a:off x="7288288" y="309717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6" name="矩形 215"/>
          <p:cNvSpPr/>
          <p:nvPr/>
        </p:nvSpPr>
        <p:spPr>
          <a:xfrm>
            <a:off x="7533947" y="309717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7" name="矩形 216"/>
          <p:cNvSpPr/>
          <p:nvPr/>
        </p:nvSpPr>
        <p:spPr>
          <a:xfrm>
            <a:off x="7779607" y="309717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8" name="矩形 217"/>
          <p:cNvSpPr/>
          <p:nvPr/>
        </p:nvSpPr>
        <p:spPr>
          <a:xfrm>
            <a:off x="5330866" y="1391661"/>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9" name="矩形 218"/>
          <p:cNvSpPr/>
          <p:nvPr/>
        </p:nvSpPr>
        <p:spPr>
          <a:xfrm>
            <a:off x="5576526" y="1391661"/>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0" name="矩形 219"/>
          <p:cNvSpPr/>
          <p:nvPr/>
        </p:nvSpPr>
        <p:spPr>
          <a:xfrm>
            <a:off x="5822185" y="1391661"/>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1" name="矩形 220"/>
          <p:cNvSpPr/>
          <p:nvPr/>
        </p:nvSpPr>
        <p:spPr>
          <a:xfrm>
            <a:off x="6067845" y="1391661"/>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2" name="矩形 221"/>
          <p:cNvSpPr/>
          <p:nvPr/>
        </p:nvSpPr>
        <p:spPr>
          <a:xfrm>
            <a:off x="6313504" y="1391661"/>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3" name="矩形 222"/>
          <p:cNvSpPr/>
          <p:nvPr/>
        </p:nvSpPr>
        <p:spPr>
          <a:xfrm>
            <a:off x="6559164" y="1391661"/>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4" name="矩形 223"/>
          <p:cNvSpPr/>
          <p:nvPr/>
        </p:nvSpPr>
        <p:spPr>
          <a:xfrm>
            <a:off x="6804823" y="1391661"/>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5" name="矩形 224"/>
          <p:cNvSpPr/>
          <p:nvPr/>
        </p:nvSpPr>
        <p:spPr>
          <a:xfrm>
            <a:off x="7040247" y="1391661"/>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6" name="矩形 225"/>
          <p:cNvSpPr/>
          <p:nvPr/>
        </p:nvSpPr>
        <p:spPr>
          <a:xfrm>
            <a:off x="7288288" y="1391661"/>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7" name="矩形 226"/>
          <p:cNvSpPr/>
          <p:nvPr/>
        </p:nvSpPr>
        <p:spPr>
          <a:xfrm>
            <a:off x="7533947" y="1391661"/>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8" name="矩形 227"/>
          <p:cNvSpPr/>
          <p:nvPr/>
        </p:nvSpPr>
        <p:spPr>
          <a:xfrm>
            <a:off x="7779607" y="1391661"/>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9" name="矩形 228"/>
          <p:cNvSpPr/>
          <p:nvPr/>
        </p:nvSpPr>
        <p:spPr>
          <a:xfrm>
            <a:off x="8027647" y="1635277"/>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0" name="矩形 229"/>
          <p:cNvSpPr/>
          <p:nvPr/>
        </p:nvSpPr>
        <p:spPr>
          <a:xfrm>
            <a:off x="8265452" y="1635277"/>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1" name="矩形 230"/>
          <p:cNvSpPr/>
          <p:nvPr/>
        </p:nvSpPr>
        <p:spPr>
          <a:xfrm>
            <a:off x="8027647" y="188056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2" name="矩形 231"/>
          <p:cNvSpPr/>
          <p:nvPr/>
        </p:nvSpPr>
        <p:spPr>
          <a:xfrm>
            <a:off x="8265452" y="188056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3" name="矩形 232"/>
          <p:cNvSpPr/>
          <p:nvPr/>
        </p:nvSpPr>
        <p:spPr>
          <a:xfrm>
            <a:off x="8027647" y="2122129"/>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4" name="矩形 233"/>
          <p:cNvSpPr/>
          <p:nvPr/>
        </p:nvSpPr>
        <p:spPr>
          <a:xfrm>
            <a:off x="8265452" y="2122129"/>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5" name="矩形 234"/>
          <p:cNvSpPr/>
          <p:nvPr/>
        </p:nvSpPr>
        <p:spPr>
          <a:xfrm>
            <a:off x="8027647" y="236910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6" name="矩形 235"/>
          <p:cNvSpPr/>
          <p:nvPr/>
        </p:nvSpPr>
        <p:spPr>
          <a:xfrm>
            <a:off x="8265452" y="236910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7" name="矩形 236"/>
          <p:cNvSpPr/>
          <p:nvPr/>
        </p:nvSpPr>
        <p:spPr>
          <a:xfrm>
            <a:off x="8027647" y="260922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8" name="矩形 237"/>
          <p:cNvSpPr/>
          <p:nvPr/>
        </p:nvSpPr>
        <p:spPr>
          <a:xfrm>
            <a:off x="8265452" y="260922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9" name="矩形 238"/>
          <p:cNvSpPr/>
          <p:nvPr/>
        </p:nvSpPr>
        <p:spPr>
          <a:xfrm>
            <a:off x="8027647" y="285066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0" name="矩形 239"/>
          <p:cNvSpPr/>
          <p:nvPr/>
        </p:nvSpPr>
        <p:spPr>
          <a:xfrm>
            <a:off x="8265452" y="285066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1" name="矩形 240"/>
          <p:cNvSpPr/>
          <p:nvPr/>
        </p:nvSpPr>
        <p:spPr>
          <a:xfrm>
            <a:off x="8027647" y="309717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2" name="矩形 241"/>
          <p:cNvSpPr/>
          <p:nvPr/>
        </p:nvSpPr>
        <p:spPr>
          <a:xfrm>
            <a:off x="8265452" y="3097175"/>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3" name="矩形 242"/>
          <p:cNvSpPr/>
          <p:nvPr/>
        </p:nvSpPr>
        <p:spPr>
          <a:xfrm>
            <a:off x="8027647" y="1391661"/>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4" name="矩形 243"/>
          <p:cNvSpPr/>
          <p:nvPr/>
        </p:nvSpPr>
        <p:spPr>
          <a:xfrm>
            <a:off x="8265452" y="1391661"/>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58" name="组合 57"/>
          <p:cNvGrpSpPr/>
          <p:nvPr/>
        </p:nvGrpSpPr>
        <p:grpSpPr>
          <a:xfrm>
            <a:off x="5774653" y="1808760"/>
            <a:ext cx="1093411" cy="1266825"/>
            <a:chOff x="5801151" y="2146518"/>
            <a:chExt cx="1093411" cy="1266825"/>
          </a:xfrm>
        </p:grpSpPr>
        <p:sp>
          <p:nvSpPr>
            <p:cNvPr id="50" name="椭圆 49"/>
            <p:cNvSpPr/>
            <p:nvPr/>
          </p:nvSpPr>
          <p:spPr>
            <a:xfrm rot="21009820">
              <a:off x="5838158" y="2146518"/>
              <a:ext cx="1016374" cy="1266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等腰三角形 56"/>
            <p:cNvSpPr/>
            <p:nvPr/>
          </p:nvSpPr>
          <p:spPr>
            <a:xfrm flipV="1">
              <a:off x="5801151" y="2779930"/>
              <a:ext cx="75259" cy="6667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等腰三角形 139"/>
            <p:cNvSpPr/>
            <p:nvPr/>
          </p:nvSpPr>
          <p:spPr>
            <a:xfrm>
              <a:off x="6820183" y="2779931"/>
              <a:ext cx="74379" cy="6667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extLst>
      <p:ext uri="{BB962C8B-B14F-4D97-AF65-F5344CB8AC3E}">
        <p14:creationId xmlns:p14="http://schemas.microsoft.com/office/powerpoint/2010/main" val="2648358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7703" y="1723639"/>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 name="矩形 4"/>
          <p:cNvSpPr/>
          <p:nvPr/>
        </p:nvSpPr>
        <p:spPr>
          <a:xfrm>
            <a:off x="717703" y="1965460"/>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6" name="矩形 5"/>
          <p:cNvSpPr/>
          <p:nvPr/>
        </p:nvSpPr>
        <p:spPr>
          <a:xfrm>
            <a:off x="942379" y="1723639"/>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 name="矩形 6"/>
          <p:cNvSpPr/>
          <p:nvPr/>
        </p:nvSpPr>
        <p:spPr>
          <a:xfrm>
            <a:off x="942379" y="1965460"/>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8" name="矩形 7"/>
          <p:cNvSpPr/>
          <p:nvPr/>
        </p:nvSpPr>
        <p:spPr>
          <a:xfrm>
            <a:off x="1167055" y="1723639"/>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9" name="矩形 8"/>
          <p:cNvSpPr/>
          <p:nvPr/>
        </p:nvSpPr>
        <p:spPr>
          <a:xfrm>
            <a:off x="1167055" y="1965460"/>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0" name="矩形 9"/>
          <p:cNvSpPr/>
          <p:nvPr/>
        </p:nvSpPr>
        <p:spPr>
          <a:xfrm>
            <a:off x="1391731" y="1723639"/>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 name="矩形 10"/>
          <p:cNvSpPr/>
          <p:nvPr/>
        </p:nvSpPr>
        <p:spPr>
          <a:xfrm>
            <a:off x="1391731" y="1965460"/>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2" name="矩形 11"/>
          <p:cNvSpPr/>
          <p:nvPr/>
        </p:nvSpPr>
        <p:spPr>
          <a:xfrm>
            <a:off x="1620777" y="1723639"/>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3" name="矩形 12"/>
          <p:cNvSpPr/>
          <p:nvPr/>
        </p:nvSpPr>
        <p:spPr>
          <a:xfrm>
            <a:off x="1620777" y="1965460"/>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4" name="矩形 13"/>
          <p:cNvSpPr/>
          <p:nvPr/>
        </p:nvSpPr>
        <p:spPr>
          <a:xfrm>
            <a:off x="1858788" y="1723639"/>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矩形 14"/>
          <p:cNvSpPr/>
          <p:nvPr/>
        </p:nvSpPr>
        <p:spPr>
          <a:xfrm>
            <a:off x="1858788" y="1965460"/>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6" name="矩形 15"/>
          <p:cNvSpPr/>
          <p:nvPr/>
        </p:nvSpPr>
        <p:spPr>
          <a:xfrm>
            <a:off x="2088394" y="1723639"/>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7" name="矩形 16"/>
          <p:cNvSpPr/>
          <p:nvPr/>
        </p:nvSpPr>
        <p:spPr>
          <a:xfrm>
            <a:off x="2088394" y="1965460"/>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8" name="矩形 17"/>
          <p:cNvSpPr/>
          <p:nvPr/>
        </p:nvSpPr>
        <p:spPr>
          <a:xfrm>
            <a:off x="2317687" y="1723639"/>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9" name="矩形 18"/>
          <p:cNvSpPr/>
          <p:nvPr/>
        </p:nvSpPr>
        <p:spPr>
          <a:xfrm>
            <a:off x="2317687" y="1965460"/>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0" name="矩形 19"/>
          <p:cNvSpPr/>
          <p:nvPr/>
        </p:nvSpPr>
        <p:spPr>
          <a:xfrm>
            <a:off x="2541578" y="1723639"/>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1" name="矩形 20"/>
          <p:cNvSpPr/>
          <p:nvPr/>
        </p:nvSpPr>
        <p:spPr>
          <a:xfrm>
            <a:off x="2541578" y="1965460"/>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2" name="矩形 21"/>
          <p:cNvSpPr/>
          <p:nvPr/>
        </p:nvSpPr>
        <p:spPr>
          <a:xfrm>
            <a:off x="2774434" y="1723639"/>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3" name="矩形 22"/>
          <p:cNvSpPr/>
          <p:nvPr/>
        </p:nvSpPr>
        <p:spPr>
          <a:xfrm>
            <a:off x="2774434" y="1965460"/>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4" name="矩形 23"/>
          <p:cNvSpPr/>
          <p:nvPr/>
        </p:nvSpPr>
        <p:spPr>
          <a:xfrm>
            <a:off x="2998885" y="1723639"/>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5" name="矩形 24"/>
          <p:cNvSpPr/>
          <p:nvPr/>
        </p:nvSpPr>
        <p:spPr>
          <a:xfrm>
            <a:off x="2998885" y="1965460"/>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6" name="矩形 25"/>
          <p:cNvSpPr/>
          <p:nvPr/>
        </p:nvSpPr>
        <p:spPr>
          <a:xfrm>
            <a:off x="3223336" y="1723639"/>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7" name="矩形 26"/>
          <p:cNvSpPr/>
          <p:nvPr/>
        </p:nvSpPr>
        <p:spPr>
          <a:xfrm>
            <a:off x="3223336" y="1965460"/>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8" name="矩形 27"/>
          <p:cNvSpPr/>
          <p:nvPr/>
        </p:nvSpPr>
        <p:spPr>
          <a:xfrm>
            <a:off x="3455632" y="1723639"/>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9" name="矩形 28"/>
          <p:cNvSpPr/>
          <p:nvPr/>
        </p:nvSpPr>
        <p:spPr>
          <a:xfrm>
            <a:off x="3455632" y="1965460"/>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mc:AlternateContent xmlns:mc="http://schemas.openxmlformats.org/markup-compatibility/2006" xmlns:a14="http://schemas.microsoft.com/office/drawing/2010/main">
        <mc:Choice Requires="a14">
          <p:sp>
            <p:nvSpPr>
              <p:cNvPr id="30" name="文本框 29"/>
              <p:cNvSpPr txBox="1"/>
              <p:nvPr/>
            </p:nvSpPr>
            <p:spPr>
              <a:xfrm>
                <a:off x="963944" y="2197756"/>
                <a:ext cx="240473" cy="2542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600" i="1" smtClean="0">
                              <a:latin typeface="Cambria Math" panose="02040503050406030204" pitchFamily="18" charset="0"/>
                            </a:rPr>
                          </m:ctrlPr>
                        </m:sSupPr>
                        <m:e>
                          <m:r>
                            <a:rPr lang="en-US" altLang="zh-CN" sz="1600" b="0" i="1" smtClean="0">
                              <a:latin typeface="Cambria Math" panose="02040503050406030204" pitchFamily="18" charset="0"/>
                            </a:rPr>
                            <m:t>𝐼</m:t>
                          </m:r>
                        </m:e>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1</m:t>
                              </m:r>
                            </m:sub>
                          </m:sSub>
                        </m:sup>
                      </m:sSup>
                    </m:oMath>
                  </m:oMathPara>
                </a14:m>
                <a:endParaRPr lang="zh-CN" altLang="en-US" sz="1600" dirty="0"/>
              </a:p>
            </p:txBody>
          </p:sp>
        </mc:Choice>
        <mc:Fallback xmlns="">
          <p:sp>
            <p:nvSpPr>
              <p:cNvPr id="30" name="文本框 29"/>
              <p:cNvSpPr txBox="1">
                <a:spLocks noRot="1" noChangeAspect="1" noMove="1" noResize="1" noEditPoints="1" noAdjustHandles="1" noChangeArrowheads="1" noChangeShapeType="1" noTextEdit="1"/>
              </p:cNvSpPr>
              <p:nvPr/>
            </p:nvSpPr>
            <p:spPr>
              <a:xfrm>
                <a:off x="963944" y="2197756"/>
                <a:ext cx="240473" cy="254237"/>
              </a:xfrm>
              <a:prstGeom prst="rect">
                <a:avLst/>
              </a:prstGeom>
              <a:blipFill rotWithShape="0">
                <a:blip r:embed="rId3"/>
                <a:stretch>
                  <a:fillRect l="-25000" t="-2439" r="-5000" b="-731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p:cNvSpPr txBox="1"/>
              <p:nvPr/>
            </p:nvSpPr>
            <p:spPr>
              <a:xfrm>
                <a:off x="3342956" y="2197756"/>
                <a:ext cx="292579" cy="2542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600" i="1" smtClean="0">
                              <a:latin typeface="Cambria Math" panose="02040503050406030204" pitchFamily="18" charset="0"/>
                            </a:rPr>
                          </m:ctrlPr>
                        </m:sSupPr>
                        <m:e>
                          <m:r>
                            <a:rPr lang="en-US" altLang="zh-CN" sz="1600" b="0" i="1" smtClean="0">
                              <a:latin typeface="Cambria Math" panose="02040503050406030204" pitchFamily="18" charset="0"/>
                            </a:rPr>
                            <m:t>𝑂</m:t>
                          </m:r>
                        </m:e>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1</m:t>
                              </m:r>
                            </m:sub>
                          </m:sSub>
                        </m:sup>
                      </m:sSup>
                    </m:oMath>
                  </m:oMathPara>
                </a14:m>
                <a:endParaRPr lang="zh-CN" altLang="en-US" sz="1600" dirty="0"/>
              </a:p>
            </p:txBody>
          </p:sp>
        </mc:Choice>
        <mc:Fallback xmlns="">
          <p:sp>
            <p:nvSpPr>
              <p:cNvPr id="31" name="文本框 30"/>
              <p:cNvSpPr txBox="1">
                <a:spLocks noRot="1" noChangeAspect="1" noMove="1" noResize="1" noEditPoints="1" noAdjustHandles="1" noChangeArrowheads="1" noChangeShapeType="1" noTextEdit="1"/>
              </p:cNvSpPr>
              <p:nvPr/>
            </p:nvSpPr>
            <p:spPr>
              <a:xfrm>
                <a:off x="3342956" y="2197756"/>
                <a:ext cx="292579" cy="254237"/>
              </a:xfrm>
              <a:prstGeom prst="rect">
                <a:avLst/>
              </a:prstGeom>
              <a:blipFill rotWithShape="0">
                <a:blip r:embed="rId4"/>
                <a:stretch>
                  <a:fillRect l="-20833" t="-2439" r="-6250" b="-7317"/>
                </a:stretch>
              </a:blipFill>
            </p:spPr>
            <p:txBody>
              <a:bodyPr/>
              <a:lstStyle/>
              <a:p>
                <a:r>
                  <a:rPr lang="zh-CN" altLang="en-US">
                    <a:noFill/>
                  </a:rPr>
                  <a:t> </a:t>
                </a:r>
              </a:p>
            </p:txBody>
          </p:sp>
        </mc:Fallback>
      </mc:AlternateContent>
      <p:sp>
        <p:nvSpPr>
          <p:cNvPr id="32" name="矩形 31"/>
          <p:cNvSpPr/>
          <p:nvPr/>
        </p:nvSpPr>
        <p:spPr>
          <a:xfrm>
            <a:off x="4750993" y="1711312"/>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3" name="矩形 32"/>
          <p:cNvSpPr/>
          <p:nvPr/>
        </p:nvSpPr>
        <p:spPr>
          <a:xfrm>
            <a:off x="4750993" y="1953133"/>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4" name="矩形 33"/>
          <p:cNvSpPr/>
          <p:nvPr/>
        </p:nvSpPr>
        <p:spPr>
          <a:xfrm>
            <a:off x="4983289" y="1711312"/>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5" name="矩形 34"/>
          <p:cNvSpPr/>
          <p:nvPr/>
        </p:nvSpPr>
        <p:spPr>
          <a:xfrm>
            <a:off x="4983289" y="1953133"/>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6" name="矩形 35"/>
          <p:cNvSpPr/>
          <p:nvPr/>
        </p:nvSpPr>
        <p:spPr>
          <a:xfrm>
            <a:off x="5216145" y="1711312"/>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7" name="矩形 36"/>
          <p:cNvSpPr/>
          <p:nvPr/>
        </p:nvSpPr>
        <p:spPr>
          <a:xfrm>
            <a:off x="5216145" y="1953133"/>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8" name="矩形 37"/>
          <p:cNvSpPr/>
          <p:nvPr/>
        </p:nvSpPr>
        <p:spPr>
          <a:xfrm>
            <a:off x="5449001" y="1711312"/>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9" name="矩形 38"/>
          <p:cNvSpPr/>
          <p:nvPr/>
        </p:nvSpPr>
        <p:spPr>
          <a:xfrm>
            <a:off x="5449001" y="1953133"/>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0" name="矩形 39"/>
          <p:cNvSpPr/>
          <p:nvPr/>
        </p:nvSpPr>
        <p:spPr>
          <a:xfrm>
            <a:off x="5680231" y="1711312"/>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1" name="矩形 40"/>
          <p:cNvSpPr/>
          <p:nvPr/>
        </p:nvSpPr>
        <p:spPr>
          <a:xfrm>
            <a:off x="5680231" y="1953133"/>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2" name="矩形 41"/>
          <p:cNvSpPr/>
          <p:nvPr/>
        </p:nvSpPr>
        <p:spPr>
          <a:xfrm>
            <a:off x="5920426" y="1711312"/>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3" name="矩形 42"/>
          <p:cNvSpPr/>
          <p:nvPr/>
        </p:nvSpPr>
        <p:spPr>
          <a:xfrm>
            <a:off x="5920426" y="1953133"/>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4" name="矩形 43"/>
          <p:cNvSpPr/>
          <p:nvPr/>
        </p:nvSpPr>
        <p:spPr>
          <a:xfrm>
            <a:off x="6151656" y="1711312"/>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5" name="矩形 44"/>
          <p:cNvSpPr/>
          <p:nvPr/>
        </p:nvSpPr>
        <p:spPr>
          <a:xfrm>
            <a:off x="6151656" y="1953133"/>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6" name="矩形 45"/>
          <p:cNvSpPr/>
          <p:nvPr/>
        </p:nvSpPr>
        <p:spPr>
          <a:xfrm>
            <a:off x="6386102" y="1711312"/>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7" name="矩形 46"/>
          <p:cNvSpPr/>
          <p:nvPr/>
        </p:nvSpPr>
        <p:spPr>
          <a:xfrm>
            <a:off x="6386102" y="1953133"/>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8" name="矩形 47"/>
          <p:cNvSpPr/>
          <p:nvPr/>
        </p:nvSpPr>
        <p:spPr>
          <a:xfrm>
            <a:off x="6618958" y="1711312"/>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9" name="矩形 48"/>
          <p:cNvSpPr/>
          <p:nvPr/>
        </p:nvSpPr>
        <p:spPr>
          <a:xfrm>
            <a:off x="6618958" y="1953133"/>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0" name="矩形 49"/>
          <p:cNvSpPr/>
          <p:nvPr/>
        </p:nvSpPr>
        <p:spPr>
          <a:xfrm>
            <a:off x="6851814" y="1711312"/>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1" name="矩形 50"/>
          <p:cNvSpPr/>
          <p:nvPr/>
        </p:nvSpPr>
        <p:spPr>
          <a:xfrm>
            <a:off x="6851814" y="1953133"/>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2" name="矩形 51"/>
          <p:cNvSpPr/>
          <p:nvPr/>
        </p:nvSpPr>
        <p:spPr>
          <a:xfrm>
            <a:off x="7316414" y="1711312"/>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3" name="矩形 52"/>
          <p:cNvSpPr/>
          <p:nvPr/>
        </p:nvSpPr>
        <p:spPr>
          <a:xfrm>
            <a:off x="7316414" y="1953133"/>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4" name="矩形 53"/>
          <p:cNvSpPr/>
          <p:nvPr/>
        </p:nvSpPr>
        <p:spPr>
          <a:xfrm>
            <a:off x="7549270" y="1711312"/>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5" name="矩形 54"/>
          <p:cNvSpPr/>
          <p:nvPr/>
        </p:nvSpPr>
        <p:spPr>
          <a:xfrm>
            <a:off x="7549270" y="1953133"/>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6" name="矩形 55"/>
          <p:cNvSpPr/>
          <p:nvPr/>
        </p:nvSpPr>
        <p:spPr>
          <a:xfrm>
            <a:off x="7782126" y="1711312"/>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7" name="矩形 56"/>
          <p:cNvSpPr/>
          <p:nvPr/>
        </p:nvSpPr>
        <p:spPr>
          <a:xfrm>
            <a:off x="7782126" y="1953133"/>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mc:AlternateContent xmlns:mc="http://schemas.openxmlformats.org/markup-compatibility/2006" xmlns:a14="http://schemas.microsoft.com/office/drawing/2010/main">
        <mc:Choice Requires="a14">
          <p:sp>
            <p:nvSpPr>
              <p:cNvPr id="58" name="文本框 57"/>
              <p:cNvSpPr txBox="1"/>
              <p:nvPr/>
            </p:nvSpPr>
            <p:spPr>
              <a:xfrm>
                <a:off x="5153452" y="1440674"/>
                <a:ext cx="240473" cy="2542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600" i="1" smtClean="0">
                              <a:latin typeface="Cambria Math" panose="02040503050406030204" pitchFamily="18" charset="0"/>
                            </a:rPr>
                          </m:ctrlPr>
                        </m:sSupPr>
                        <m:e>
                          <m:r>
                            <a:rPr lang="en-US" altLang="zh-CN" sz="1600" b="0" i="1" smtClean="0">
                              <a:latin typeface="Cambria Math" panose="02040503050406030204" pitchFamily="18" charset="0"/>
                            </a:rPr>
                            <m:t>𝐼</m:t>
                          </m:r>
                        </m:e>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0</m:t>
                              </m:r>
                            </m:sub>
                          </m:sSub>
                        </m:sup>
                      </m:sSup>
                    </m:oMath>
                  </m:oMathPara>
                </a14:m>
                <a:endParaRPr lang="zh-CN" altLang="en-US" sz="1600" dirty="0"/>
              </a:p>
            </p:txBody>
          </p:sp>
        </mc:Choice>
        <mc:Fallback xmlns="">
          <p:sp>
            <p:nvSpPr>
              <p:cNvPr id="58" name="文本框 57"/>
              <p:cNvSpPr txBox="1">
                <a:spLocks noRot="1" noChangeAspect="1" noMove="1" noResize="1" noEditPoints="1" noAdjustHandles="1" noChangeArrowheads="1" noChangeShapeType="1" noTextEdit="1"/>
              </p:cNvSpPr>
              <p:nvPr/>
            </p:nvSpPr>
            <p:spPr>
              <a:xfrm>
                <a:off x="5153452" y="1440674"/>
                <a:ext cx="240473" cy="254237"/>
              </a:xfrm>
              <a:prstGeom prst="rect">
                <a:avLst/>
              </a:prstGeom>
              <a:blipFill rotWithShape="0">
                <a:blip r:embed="rId5"/>
                <a:stretch>
                  <a:fillRect l="-25000" r="-5000" b="-7143"/>
                </a:stretch>
              </a:blipFill>
            </p:spPr>
            <p:txBody>
              <a:bodyPr/>
              <a:lstStyle/>
              <a:p>
                <a:r>
                  <a:rPr lang="zh-CN" altLang="en-US">
                    <a:noFill/>
                  </a:rPr>
                  <a:t> </a:t>
                </a:r>
              </a:p>
            </p:txBody>
          </p:sp>
        </mc:Fallback>
      </mc:AlternateContent>
      <p:sp>
        <p:nvSpPr>
          <p:cNvPr id="59" name="矩形 58"/>
          <p:cNvSpPr/>
          <p:nvPr/>
        </p:nvSpPr>
        <p:spPr>
          <a:xfrm>
            <a:off x="8013374" y="1711312"/>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60" name="矩形 59"/>
          <p:cNvSpPr/>
          <p:nvPr/>
        </p:nvSpPr>
        <p:spPr>
          <a:xfrm>
            <a:off x="8013374" y="1953133"/>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61" name="矩形 60"/>
          <p:cNvSpPr/>
          <p:nvPr/>
        </p:nvSpPr>
        <p:spPr>
          <a:xfrm>
            <a:off x="751313" y="3514919"/>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62" name="矩形 61"/>
          <p:cNvSpPr/>
          <p:nvPr/>
        </p:nvSpPr>
        <p:spPr>
          <a:xfrm>
            <a:off x="751313" y="3756740"/>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63" name="矩形 62"/>
          <p:cNvSpPr/>
          <p:nvPr/>
        </p:nvSpPr>
        <p:spPr>
          <a:xfrm>
            <a:off x="975989" y="3514919"/>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64" name="矩形 63"/>
          <p:cNvSpPr/>
          <p:nvPr/>
        </p:nvSpPr>
        <p:spPr>
          <a:xfrm>
            <a:off x="975989" y="3756740"/>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65" name="矩形 64"/>
          <p:cNvSpPr/>
          <p:nvPr/>
        </p:nvSpPr>
        <p:spPr>
          <a:xfrm>
            <a:off x="1200665" y="3514919"/>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66" name="矩形 65"/>
          <p:cNvSpPr/>
          <p:nvPr/>
        </p:nvSpPr>
        <p:spPr>
          <a:xfrm>
            <a:off x="1200665" y="3756740"/>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67" name="矩形 66"/>
          <p:cNvSpPr/>
          <p:nvPr/>
        </p:nvSpPr>
        <p:spPr>
          <a:xfrm>
            <a:off x="1425341" y="3514919"/>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68" name="矩形 67"/>
          <p:cNvSpPr/>
          <p:nvPr/>
        </p:nvSpPr>
        <p:spPr>
          <a:xfrm>
            <a:off x="1425341" y="3756740"/>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69" name="矩形 68"/>
          <p:cNvSpPr/>
          <p:nvPr/>
        </p:nvSpPr>
        <p:spPr>
          <a:xfrm>
            <a:off x="1663352" y="3514919"/>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0" name="矩形 69"/>
          <p:cNvSpPr/>
          <p:nvPr/>
        </p:nvSpPr>
        <p:spPr>
          <a:xfrm>
            <a:off x="1663352" y="3756740"/>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1" name="矩形 70"/>
          <p:cNvSpPr/>
          <p:nvPr/>
        </p:nvSpPr>
        <p:spPr>
          <a:xfrm>
            <a:off x="1901363" y="3514919"/>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2" name="矩形 71"/>
          <p:cNvSpPr/>
          <p:nvPr/>
        </p:nvSpPr>
        <p:spPr>
          <a:xfrm>
            <a:off x="1901363" y="3756740"/>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3" name="矩形 72"/>
          <p:cNvSpPr/>
          <p:nvPr/>
        </p:nvSpPr>
        <p:spPr>
          <a:xfrm>
            <a:off x="2139934" y="3514919"/>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4" name="矩形 73"/>
          <p:cNvSpPr/>
          <p:nvPr/>
        </p:nvSpPr>
        <p:spPr>
          <a:xfrm>
            <a:off x="2139934" y="3756740"/>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5" name="矩形 74"/>
          <p:cNvSpPr/>
          <p:nvPr/>
        </p:nvSpPr>
        <p:spPr>
          <a:xfrm>
            <a:off x="2387157" y="3514919"/>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6" name="矩形 75"/>
          <p:cNvSpPr/>
          <p:nvPr/>
        </p:nvSpPr>
        <p:spPr>
          <a:xfrm>
            <a:off x="2387157" y="3756740"/>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7" name="矩形 76"/>
          <p:cNvSpPr/>
          <p:nvPr/>
        </p:nvSpPr>
        <p:spPr>
          <a:xfrm>
            <a:off x="2628978" y="3514919"/>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8" name="矩形 77"/>
          <p:cNvSpPr/>
          <p:nvPr/>
        </p:nvSpPr>
        <p:spPr>
          <a:xfrm>
            <a:off x="2628978" y="3756740"/>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9" name="矩形 78"/>
          <p:cNvSpPr/>
          <p:nvPr/>
        </p:nvSpPr>
        <p:spPr>
          <a:xfrm>
            <a:off x="2870799" y="3514919"/>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80" name="矩形 79"/>
          <p:cNvSpPr/>
          <p:nvPr/>
        </p:nvSpPr>
        <p:spPr>
          <a:xfrm>
            <a:off x="2870799" y="3756740"/>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81" name="矩形 80"/>
          <p:cNvSpPr/>
          <p:nvPr/>
        </p:nvSpPr>
        <p:spPr>
          <a:xfrm>
            <a:off x="3104215" y="3514919"/>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82" name="矩形 81"/>
          <p:cNvSpPr/>
          <p:nvPr/>
        </p:nvSpPr>
        <p:spPr>
          <a:xfrm>
            <a:off x="3104215" y="3756740"/>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83" name="矩形 82"/>
          <p:cNvSpPr/>
          <p:nvPr/>
        </p:nvSpPr>
        <p:spPr>
          <a:xfrm>
            <a:off x="3337631" y="3514919"/>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84" name="矩形 83"/>
          <p:cNvSpPr/>
          <p:nvPr/>
        </p:nvSpPr>
        <p:spPr>
          <a:xfrm>
            <a:off x="3337631" y="3756740"/>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85" name="矩形 84"/>
          <p:cNvSpPr/>
          <p:nvPr/>
        </p:nvSpPr>
        <p:spPr>
          <a:xfrm>
            <a:off x="3569927" y="3514919"/>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86" name="矩形 85"/>
          <p:cNvSpPr/>
          <p:nvPr/>
        </p:nvSpPr>
        <p:spPr>
          <a:xfrm>
            <a:off x="3569927" y="3756740"/>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mc:AlternateContent xmlns:mc="http://schemas.openxmlformats.org/markup-compatibility/2006" xmlns:a14="http://schemas.microsoft.com/office/drawing/2010/main">
        <mc:Choice Requires="a14">
          <p:sp>
            <p:nvSpPr>
              <p:cNvPr id="87" name="文本框 86"/>
              <p:cNvSpPr txBox="1"/>
              <p:nvPr/>
            </p:nvSpPr>
            <p:spPr>
              <a:xfrm>
                <a:off x="997554" y="4017611"/>
                <a:ext cx="240473" cy="2542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600" i="1" smtClean="0">
                              <a:latin typeface="Cambria Math" panose="02040503050406030204" pitchFamily="18" charset="0"/>
                            </a:rPr>
                          </m:ctrlPr>
                        </m:sSupPr>
                        <m:e>
                          <m:r>
                            <a:rPr lang="en-US" altLang="zh-CN" sz="1600" b="0" i="1" smtClean="0">
                              <a:latin typeface="Cambria Math" panose="02040503050406030204" pitchFamily="18" charset="0"/>
                            </a:rPr>
                            <m:t>𝐼</m:t>
                          </m:r>
                        </m:e>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1</m:t>
                              </m:r>
                            </m:sub>
                          </m:sSub>
                        </m:sup>
                      </m:sSup>
                    </m:oMath>
                  </m:oMathPara>
                </a14:m>
                <a:endParaRPr lang="zh-CN" altLang="en-US" sz="1600" dirty="0"/>
              </a:p>
            </p:txBody>
          </p:sp>
        </mc:Choice>
        <mc:Fallback xmlns="">
          <p:sp>
            <p:nvSpPr>
              <p:cNvPr id="87" name="文本框 86"/>
              <p:cNvSpPr txBox="1">
                <a:spLocks noRot="1" noChangeAspect="1" noMove="1" noResize="1" noEditPoints="1" noAdjustHandles="1" noChangeArrowheads="1" noChangeShapeType="1" noTextEdit="1"/>
              </p:cNvSpPr>
              <p:nvPr/>
            </p:nvSpPr>
            <p:spPr>
              <a:xfrm>
                <a:off x="997554" y="4017611"/>
                <a:ext cx="240473" cy="254237"/>
              </a:xfrm>
              <a:prstGeom prst="rect">
                <a:avLst/>
              </a:prstGeom>
              <a:blipFill rotWithShape="0">
                <a:blip r:embed="rId6"/>
                <a:stretch>
                  <a:fillRect l="-28205" t="-2381" r="-5128" b="-71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8" name="文本框 87"/>
              <p:cNvSpPr txBox="1"/>
              <p:nvPr/>
            </p:nvSpPr>
            <p:spPr>
              <a:xfrm>
                <a:off x="3394496" y="4017611"/>
                <a:ext cx="292579" cy="2542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600" i="1" smtClean="0">
                              <a:latin typeface="Cambria Math" panose="02040503050406030204" pitchFamily="18" charset="0"/>
                            </a:rPr>
                          </m:ctrlPr>
                        </m:sSupPr>
                        <m:e>
                          <m:r>
                            <a:rPr lang="en-US" altLang="zh-CN" sz="1600" b="0" i="1" smtClean="0">
                              <a:latin typeface="Cambria Math" panose="02040503050406030204" pitchFamily="18" charset="0"/>
                            </a:rPr>
                            <m:t>𝑂</m:t>
                          </m:r>
                        </m:e>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1</m:t>
                              </m:r>
                            </m:sub>
                          </m:sSub>
                        </m:sup>
                      </m:sSup>
                    </m:oMath>
                  </m:oMathPara>
                </a14:m>
                <a:endParaRPr lang="zh-CN" altLang="en-US" sz="1600" dirty="0"/>
              </a:p>
            </p:txBody>
          </p:sp>
        </mc:Choice>
        <mc:Fallback xmlns="">
          <p:sp>
            <p:nvSpPr>
              <p:cNvPr id="88" name="文本框 87"/>
              <p:cNvSpPr txBox="1">
                <a:spLocks noRot="1" noChangeAspect="1" noMove="1" noResize="1" noEditPoints="1" noAdjustHandles="1" noChangeArrowheads="1" noChangeShapeType="1" noTextEdit="1"/>
              </p:cNvSpPr>
              <p:nvPr/>
            </p:nvSpPr>
            <p:spPr>
              <a:xfrm>
                <a:off x="3394496" y="4017611"/>
                <a:ext cx="292579" cy="254237"/>
              </a:xfrm>
              <a:prstGeom prst="rect">
                <a:avLst/>
              </a:prstGeom>
              <a:blipFill rotWithShape="0">
                <a:blip r:embed="rId7"/>
                <a:stretch>
                  <a:fillRect l="-22917" t="-2381" r="-4167" b="-7143"/>
                </a:stretch>
              </a:blipFill>
            </p:spPr>
            <p:txBody>
              <a:bodyPr/>
              <a:lstStyle/>
              <a:p>
                <a:r>
                  <a:rPr lang="zh-CN" altLang="en-US">
                    <a:noFill/>
                  </a:rPr>
                  <a:t> </a:t>
                </a:r>
              </a:p>
            </p:txBody>
          </p:sp>
        </mc:Fallback>
      </mc:AlternateContent>
      <p:sp>
        <p:nvSpPr>
          <p:cNvPr id="89" name="矩形 88"/>
          <p:cNvSpPr/>
          <p:nvPr/>
        </p:nvSpPr>
        <p:spPr>
          <a:xfrm>
            <a:off x="4687356" y="3514917"/>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90" name="矩形 89"/>
          <p:cNvSpPr/>
          <p:nvPr/>
        </p:nvSpPr>
        <p:spPr>
          <a:xfrm>
            <a:off x="4687356" y="3756738"/>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91" name="矩形 90"/>
          <p:cNvSpPr/>
          <p:nvPr/>
        </p:nvSpPr>
        <p:spPr>
          <a:xfrm>
            <a:off x="4919652" y="3514917"/>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92" name="矩形 91"/>
          <p:cNvSpPr/>
          <p:nvPr/>
        </p:nvSpPr>
        <p:spPr>
          <a:xfrm>
            <a:off x="4919652" y="3756738"/>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93" name="矩形 92"/>
          <p:cNvSpPr/>
          <p:nvPr/>
        </p:nvSpPr>
        <p:spPr>
          <a:xfrm>
            <a:off x="5161473" y="3514917"/>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94" name="矩形 93"/>
          <p:cNvSpPr/>
          <p:nvPr/>
        </p:nvSpPr>
        <p:spPr>
          <a:xfrm>
            <a:off x="5161473" y="3756738"/>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95" name="矩形 94"/>
          <p:cNvSpPr/>
          <p:nvPr/>
        </p:nvSpPr>
        <p:spPr>
          <a:xfrm>
            <a:off x="5412819" y="3514917"/>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96" name="矩形 95"/>
          <p:cNvSpPr/>
          <p:nvPr/>
        </p:nvSpPr>
        <p:spPr>
          <a:xfrm>
            <a:off x="5412819" y="3756738"/>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97" name="矩形 96"/>
          <p:cNvSpPr/>
          <p:nvPr/>
        </p:nvSpPr>
        <p:spPr>
          <a:xfrm>
            <a:off x="5664165" y="3514917"/>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98" name="矩形 97"/>
          <p:cNvSpPr/>
          <p:nvPr/>
        </p:nvSpPr>
        <p:spPr>
          <a:xfrm>
            <a:off x="5664165" y="3756738"/>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99" name="矩形 98"/>
          <p:cNvSpPr/>
          <p:nvPr/>
        </p:nvSpPr>
        <p:spPr>
          <a:xfrm>
            <a:off x="5915511" y="3514917"/>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00" name="矩形 99"/>
          <p:cNvSpPr/>
          <p:nvPr/>
        </p:nvSpPr>
        <p:spPr>
          <a:xfrm>
            <a:off x="5915511" y="3756738"/>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01" name="矩形 100"/>
          <p:cNvSpPr/>
          <p:nvPr/>
        </p:nvSpPr>
        <p:spPr>
          <a:xfrm>
            <a:off x="6155706" y="3514917"/>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02" name="矩形 101"/>
          <p:cNvSpPr/>
          <p:nvPr/>
        </p:nvSpPr>
        <p:spPr>
          <a:xfrm>
            <a:off x="6155706" y="3756738"/>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03" name="矩形 102"/>
          <p:cNvSpPr/>
          <p:nvPr/>
        </p:nvSpPr>
        <p:spPr>
          <a:xfrm>
            <a:off x="6401303" y="3514917"/>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04" name="矩形 103"/>
          <p:cNvSpPr/>
          <p:nvPr/>
        </p:nvSpPr>
        <p:spPr>
          <a:xfrm>
            <a:off x="6401303" y="3756738"/>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05" name="矩形 104"/>
          <p:cNvSpPr/>
          <p:nvPr/>
        </p:nvSpPr>
        <p:spPr>
          <a:xfrm>
            <a:off x="6643124" y="3514917"/>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06" name="矩形 105"/>
          <p:cNvSpPr/>
          <p:nvPr/>
        </p:nvSpPr>
        <p:spPr>
          <a:xfrm>
            <a:off x="6643124" y="3756738"/>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07" name="矩形 106"/>
          <p:cNvSpPr/>
          <p:nvPr/>
        </p:nvSpPr>
        <p:spPr>
          <a:xfrm>
            <a:off x="6884945" y="3514917"/>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08" name="矩形 107"/>
          <p:cNvSpPr/>
          <p:nvPr/>
        </p:nvSpPr>
        <p:spPr>
          <a:xfrm>
            <a:off x="6884945" y="3756738"/>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09" name="矩形 108"/>
          <p:cNvSpPr/>
          <p:nvPr/>
        </p:nvSpPr>
        <p:spPr>
          <a:xfrm>
            <a:off x="7364783" y="3514917"/>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0" name="矩形 109"/>
          <p:cNvSpPr/>
          <p:nvPr/>
        </p:nvSpPr>
        <p:spPr>
          <a:xfrm>
            <a:off x="7364783" y="3756738"/>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1" name="矩形 110"/>
          <p:cNvSpPr/>
          <p:nvPr/>
        </p:nvSpPr>
        <p:spPr>
          <a:xfrm>
            <a:off x="7604978" y="3514917"/>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2" name="矩形 111"/>
          <p:cNvSpPr/>
          <p:nvPr/>
        </p:nvSpPr>
        <p:spPr>
          <a:xfrm>
            <a:off x="7604978" y="3756738"/>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3" name="矩形 112"/>
          <p:cNvSpPr/>
          <p:nvPr/>
        </p:nvSpPr>
        <p:spPr>
          <a:xfrm>
            <a:off x="7835648" y="3514917"/>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4" name="矩形 113"/>
          <p:cNvSpPr/>
          <p:nvPr/>
        </p:nvSpPr>
        <p:spPr>
          <a:xfrm>
            <a:off x="7835648" y="3756738"/>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5" name="矩形 114"/>
          <p:cNvSpPr/>
          <p:nvPr/>
        </p:nvSpPr>
        <p:spPr>
          <a:xfrm>
            <a:off x="8061458" y="3514917"/>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6" name="矩形 115"/>
          <p:cNvSpPr/>
          <p:nvPr/>
        </p:nvSpPr>
        <p:spPr>
          <a:xfrm>
            <a:off x="8061458" y="3756738"/>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7" name="矩形 116"/>
          <p:cNvSpPr/>
          <p:nvPr/>
        </p:nvSpPr>
        <p:spPr>
          <a:xfrm>
            <a:off x="725110" y="5193953"/>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8" name="矩形 117"/>
          <p:cNvSpPr/>
          <p:nvPr/>
        </p:nvSpPr>
        <p:spPr>
          <a:xfrm>
            <a:off x="725110" y="5435774"/>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9" name="矩形 118"/>
          <p:cNvSpPr/>
          <p:nvPr/>
        </p:nvSpPr>
        <p:spPr>
          <a:xfrm>
            <a:off x="949786" y="5193953"/>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20" name="矩形 119"/>
          <p:cNvSpPr/>
          <p:nvPr/>
        </p:nvSpPr>
        <p:spPr>
          <a:xfrm>
            <a:off x="949786" y="5435774"/>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21" name="矩形 120"/>
          <p:cNvSpPr/>
          <p:nvPr/>
        </p:nvSpPr>
        <p:spPr>
          <a:xfrm>
            <a:off x="1174462" y="5193953"/>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22" name="矩形 121"/>
          <p:cNvSpPr/>
          <p:nvPr/>
        </p:nvSpPr>
        <p:spPr>
          <a:xfrm>
            <a:off x="1174462" y="5435774"/>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23" name="矩形 122"/>
          <p:cNvSpPr/>
          <p:nvPr/>
        </p:nvSpPr>
        <p:spPr>
          <a:xfrm>
            <a:off x="1399138" y="5193953"/>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24" name="矩形 123"/>
          <p:cNvSpPr/>
          <p:nvPr/>
        </p:nvSpPr>
        <p:spPr>
          <a:xfrm>
            <a:off x="1399138" y="5435774"/>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25" name="矩形 124"/>
          <p:cNvSpPr/>
          <p:nvPr/>
        </p:nvSpPr>
        <p:spPr>
          <a:xfrm>
            <a:off x="1637149" y="5193953"/>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26" name="矩形 125"/>
          <p:cNvSpPr/>
          <p:nvPr/>
        </p:nvSpPr>
        <p:spPr>
          <a:xfrm>
            <a:off x="1637149" y="5435774"/>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27" name="矩形 126"/>
          <p:cNvSpPr/>
          <p:nvPr/>
        </p:nvSpPr>
        <p:spPr>
          <a:xfrm>
            <a:off x="1875160" y="5193953"/>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28" name="矩形 127"/>
          <p:cNvSpPr/>
          <p:nvPr/>
        </p:nvSpPr>
        <p:spPr>
          <a:xfrm>
            <a:off x="1875160" y="5435774"/>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29" name="矩形 128"/>
          <p:cNvSpPr/>
          <p:nvPr/>
        </p:nvSpPr>
        <p:spPr>
          <a:xfrm>
            <a:off x="2122696" y="5193953"/>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30" name="矩形 129"/>
          <p:cNvSpPr/>
          <p:nvPr/>
        </p:nvSpPr>
        <p:spPr>
          <a:xfrm>
            <a:off x="2122696" y="5435774"/>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31" name="矩形 130"/>
          <p:cNvSpPr/>
          <p:nvPr/>
        </p:nvSpPr>
        <p:spPr>
          <a:xfrm>
            <a:off x="2369919" y="5193953"/>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32" name="矩形 131"/>
          <p:cNvSpPr/>
          <p:nvPr/>
        </p:nvSpPr>
        <p:spPr>
          <a:xfrm>
            <a:off x="2369919" y="5435774"/>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33" name="矩形 132"/>
          <p:cNvSpPr/>
          <p:nvPr/>
        </p:nvSpPr>
        <p:spPr>
          <a:xfrm>
            <a:off x="2611740" y="5193953"/>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34" name="矩形 133"/>
          <p:cNvSpPr/>
          <p:nvPr/>
        </p:nvSpPr>
        <p:spPr>
          <a:xfrm>
            <a:off x="2611740" y="5435774"/>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35" name="矩形 134"/>
          <p:cNvSpPr/>
          <p:nvPr/>
        </p:nvSpPr>
        <p:spPr>
          <a:xfrm>
            <a:off x="2853561" y="5193953"/>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36" name="矩形 135"/>
          <p:cNvSpPr/>
          <p:nvPr/>
        </p:nvSpPr>
        <p:spPr>
          <a:xfrm>
            <a:off x="2853561" y="5435774"/>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37" name="矩形 136"/>
          <p:cNvSpPr/>
          <p:nvPr/>
        </p:nvSpPr>
        <p:spPr>
          <a:xfrm>
            <a:off x="3104907" y="5193953"/>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38" name="矩形 137"/>
          <p:cNvSpPr/>
          <p:nvPr/>
        </p:nvSpPr>
        <p:spPr>
          <a:xfrm>
            <a:off x="3104907" y="5435774"/>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39" name="矩形 138"/>
          <p:cNvSpPr/>
          <p:nvPr/>
        </p:nvSpPr>
        <p:spPr>
          <a:xfrm>
            <a:off x="3346728" y="5193953"/>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40" name="矩形 139"/>
          <p:cNvSpPr/>
          <p:nvPr/>
        </p:nvSpPr>
        <p:spPr>
          <a:xfrm>
            <a:off x="3346728" y="5435774"/>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41" name="矩形 140"/>
          <p:cNvSpPr/>
          <p:nvPr/>
        </p:nvSpPr>
        <p:spPr>
          <a:xfrm>
            <a:off x="3588549" y="5193953"/>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42" name="矩形 141"/>
          <p:cNvSpPr/>
          <p:nvPr/>
        </p:nvSpPr>
        <p:spPr>
          <a:xfrm>
            <a:off x="3588549" y="5435774"/>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mc:AlternateContent xmlns:mc="http://schemas.openxmlformats.org/markup-compatibility/2006" xmlns:a14="http://schemas.microsoft.com/office/drawing/2010/main">
        <mc:Choice Requires="a14">
          <p:sp>
            <p:nvSpPr>
              <p:cNvPr id="143" name="文本框 142"/>
              <p:cNvSpPr txBox="1"/>
              <p:nvPr/>
            </p:nvSpPr>
            <p:spPr>
              <a:xfrm>
                <a:off x="971351" y="5687120"/>
                <a:ext cx="240473" cy="30142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1</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1</m:t>
                              </m:r>
                            </m:sub>
                          </m:sSub>
                        </m:sup>
                      </m:sSubSup>
                    </m:oMath>
                  </m:oMathPara>
                </a14:m>
                <a:endParaRPr lang="zh-CN" altLang="en-US" sz="1600" dirty="0"/>
              </a:p>
            </p:txBody>
          </p:sp>
        </mc:Choice>
        <mc:Fallback xmlns="">
          <p:sp>
            <p:nvSpPr>
              <p:cNvPr id="143" name="文本框 142"/>
              <p:cNvSpPr txBox="1">
                <a:spLocks noRot="1" noChangeAspect="1" noMove="1" noResize="1" noEditPoints="1" noAdjustHandles="1" noChangeArrowheads="1" noChangeShapeType="1" noTextEdit="1"/>
              </p:cNvSpPr>
              <p:nvPr/>
            </p:nvSpPr>
            <p:spPr>
              <a:xfrm>
                <a:off x="971351" y="5687120"/>
                <a:ext cx="240473" cy="301429"/>
              </a:xfrm>
              <a:prstGeom prst="rect">
                <a:avLst/>
              </a:prstGeom>
              <a:blipFill rotWithShape="0">
                <a:blip r:embed="rId8"/>
                <a:stretch>
                  <a:fillRect l="-25000" r="-5000" b="-16327"/>
                </a:stretch>
              </a:blipFill>
            </p:spPr>
            <p:txBody>
              <a:bodyPr/>
              <a:lstStyle/>
              <a:p>
                <a:r>
                  <a:rPr lang="zh-CN" altLang="en-US">
                    <a:noFill/>
                  </a:rPr>
                  <a:t> </a:t>
                </a:r>
              </a:p>
            </p:txBody>
          </p:sp>
        </mc:Fallback>
      </mc:AlternateContent>
      <p:sp>
        <p:nvSpPr>
          <p:cNvPr id="144" name="矩形 143"/>
          <p:cNvSpPr/>
          <p:nvPr/>
        </p:nvSpPr>
        <p:spPr>
          <a:xfrm>
            <a:off x="4705757" y="5193951"/>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45" name="矩形 144"/>
          <p:cNvSpPr/>
          <p:nvPr/>
        </p:nvSpPr>
        <p:spPr>
          <a:xfrm>
            <a:off x="4705757" y="5435772"/>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46" name="矩形 145"/>
          <p:cNvSpPr/>
          <p:nvPr/>
        </p:nvSpPr>
        <p:spPr>
          <a:xfrm>
            <a:off x="4938053" y="5193951"/>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47" name="矩形 146"/>
          <p:cNvSpPr/>
          <p:nvPr/>
        </p:nvSpPr>
        <p:spPr>
          <a:xfrm>
            <a:off x="4938053" y="5435772"/>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48" name="矩形 147"/>
          <p:cNvSpPr/>
          <p:nvPr/>
        </p:nvSpPr>
        <p:spPr>
          <a:xfrm>
            <a:off x="5179874" y="5193951"/>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49" name="矩形 148"/>
          <p:cNvSpPr/>
          <p:nvPr/>
        </p:nvSpPr>
        <p:spPr>
          <a:xfrm>
            <a:off x="5179874" y="5435772"/>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0" name="矩形 149"/>
          <p:cNvSpPr/>
          <p:nvPr/>
        </p:nvSpPr>
        <p:spPr>
          <a:xfrm>
            <a:off x="5420069" y="5193951"/>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1" name="矩形 150"/>
          <p:cNvSpPr/>
          <p:nvPr/>
        </p:nvSpPr>
        <p:spPr>
          <a:xfrm>
            <a:off x="5420069" y="5435772"/>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2" name="矩形 151"/>
          <p:cNvSpPr/>
          <p:nvPr/>
        </p:nvSpPr>
        <p:spPr>
          <a:xfrm>
            <a:off x="5660264" y="5193951"/>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3" name="矩形 152"/>
          <p:cNvSpPr/>
          <p:nvPr/>
        </p:nvSpPr>
        <p:spPr>
          <a:xfrm>
            <a:off x="5660264" y="5435772"/>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4" name="矩形 153"/>
          <p:cNvSpPr/>
          <p:nvPr/>
        </p:nvSpPr>
        <p:spPr>
          <a:xfrm>
            <a:off x="5900459" y="5193951"/>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5" name="矩形 154"/>
          <p:cNvSpPr/>
          <p:nvPr/>
        </p:nvSpPr>
        <p:spPr>
          <a:xfrm>
            <a:off x="5900459" y="5435772"/>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6" name="矩形 155"/>
          <p:cNvSpPr/>
          <p:nvPr/>
        </p:nvSpPr>
        <p:spPr>
          <a:xfrm>
            <a:off x="6140654" y="5193951"/>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7" name="矩形 156"/>
          <p:cNvSpPr/>
          <p:nvPr/>
        </p:nvSpPr>
        <p:spPr>
          <a:xfrm>
            <a:off x="6140654" y="5435772"/>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8" name="矩形 157"/>
          <p:cNvSpPr/>
          <p:nvPr/>
        </p:nvSpPr>
        <p:spPr>
          <a:xfrm>
            <a:off x="6375100" y="5193951"/>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9" name="矩形 158"/>
          <p:cNvSpPr/>
          <p:nvPr/>
        </p:nvSpPr>
        <p:spPr>
          <a:xfrm>
            <a:off x="6375100" y="5435772"/>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60" name="矩形 159"/>
          <p:cNvSpPr/>
          <p:nvPr/>
        </p:nvSpPr>
        <p:spPr>
          <a:xfrm>
            <a:off x="6616921" y="5193951"/>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61" name="矩形 160"/>
          <p:cNvSpPr/>
          <p:nvPr/>
        </p:nvSpPr>
        <p:spPr>
          <a:xfrm>
            <a:off x="6616921" y="5435772"/>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62" name="矩形 161"/>
          <p:cNvSpPr/>
          <p:nvPr/>
        </p:nvSpPr>
        <p:spPr>
          <a:xfrm>
            <a:off x="6847591" y="5193951"/>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63" name="矩形 162"/>
          <p:cNvSpPr/>
          <p:nvPr/>
        </p:nvSpPr>
        <p:spPr>
          <a:xfrm>
            <a:off x="6847591" y="5435772"/>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64" name="矩形 163"/>
          <p:cNvSpPr/>
          <p:nvPr/>
        </p:nvSpPr>
        <p:spPr>
          <a:xfrm>
            <a:off x="7316278" y="5193951"/>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65" name="矩形 164"/>
          <p:cNvSpPr/>
          <p:nvPr/>
        </p:nvSpPr>
        <p:spPr>
          <a:xfrm>
            <a:off x="7316278" y="5435772"/>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66" name="矩形 165"/>
          <p:cNvSpPr/>
          <p:nvPr/>
        </p:nvSpPr>
        <p:spPr>
          <a:xfrm>
            <a:off x="7556473" y="5193951"/>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67" name="矩形 166"/>
          <p:cNvSpPr/>
          <p:nvPr/>
        </p:nvSpPr>
        <p:spPr>
          <a:xfrm>
            <a:off x="7556473" y="5435772"/>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68" name="矩形 167"/>
          <p:cNvSpPr/>
          <p:nvPr/>
        </p:nvSpPr>
        <p:spPr>
          <a:xfrm>
            <a:off x="7798294" y="5193951"/>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69" name="矩形 168"/>
          <p:cNvSpPr/>
          <p:nvPr/>
        </p:nvSpPr>
        <p:spPr>
          <a:xfrm>
            <a:off x="7798294" y="5435772"/>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70" name="矩形 169"/>
          <p:cNvSpPr/>
          <p:nvPr/>
        </p:nvSpPr>
        <p:spPr>
          <a:xfrm>
            <a:off x="8035255" y="5193951"/>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71" name="矩形 170"/>
          <p:cNvSpPr/>
          <p:nvPr/>
        </p:nvSpPr>
        <p:spPr>
          <a:xfrm>
            <a:off x="8035255" y="5435772"/>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72" name="矩形 171"/>
          <p:cNvSpPr/>
          <p:nvPr/>
        </p:nvSpPr>
        <p:spPr>
          <a:xfrm>
            <a:off x="7081196" y="1711312"/>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73" name="矩形 172"/>
          <p:cNvSpPr/>
          <p:nvPr/>
        </p:nvSpPr>
        <p:spPr>
          <a:xfrm>
            <a:off x="7081196" y="1953133"/>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74" name="矩形 173"/>
          <p:cNvSpPr/>
          <p:nvPr/>
        </p:nvSpPr>
        <p:spPr>
          <a:xfrm>
            <a:off x="7121666" y="3514917"/>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75" name="矩形 174"/>
          <p:cNvSpPr/>
          <p:nvPr/>
        </p:nvSpPr>
        <p:spPr>
          <a:xfrm>
            <a:off x="7121666" y="3756738"/>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76" name="矩形 175"/>
          <p:cNvSpPr/>
          <p:nvPr/>
        </p:nvSpPr>
        <p:spPr>
          <a:xfrm>
            <a:off x="7084312" y="5193951"/>
            <a:ext cx="232259" cy="232259"/>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77" name="矩形 176"/>
          <p:cNvSpPr/>
          <p:nvPr/>
        </p:nvSpPr>
        <p:spPr>
          <a:xfrm>
            <a:off x="7084312" y="5435772"/>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mc:AlternateContent xmlns:mc="http://schemas.openxmlformats.org/markup-compatibility/2006" xmlns:a14="http://schemas.microsoft.com/office/drawing/2010/main">
        <mc:Choice Requires="a14">
          <p:sp>
            <p:nvSpPr>
              <p:cNvPr id="178" name="文本框 177"/>
              <p:cNvSpPr txBox="1"/>
              <p:nvPr/>
            </p:nvSpPr>
            <p:spPr>
              <a:xfrm>
                <a:off x="1476388" y="3243551"/>
                <a:ext cx="240473" cy="2542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600" i="1" smtClean="0">
                              <a:latin typeface="Cambria Math" panose="02040503050406030204" pitchFamily="18" charset="0"/>
                            </a:rPr>
                          </m:ctrlPr>
                        </m:sSupPr>
                        <m:e>
                          <m:r>
                            <a:rPr lang="en-US" altLang="zh-CN" sz="1600" b="0" i="1" smtClean="0">
                              <a:latin typeface="Cambria Math" panose="02040503050406030204" pitchFamily="18" charset="0"/>
                            </a:rPr>
                            <m:t>𝐼</m:t>
                          </m:r>
                        </m:e>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0</m:t>
                              </m:r>
                            </m:sub>
                          </m:sSub>
                        </m:sup>
                      </m:sSup>
                    </m:oMath>
                  </m:oMathPara>
                </a14:m>
                <a:endParaRPr lang="zh-CN" altLang="en-US" sz="1600" dirty="0"/>
              </a:p>
            </p:txBody>
          </p:sp>
        </mc:Choice>
        <mc:Fallback xmlns="">
          <p:sp>
            <p:nvSpPr>
              <p:cNvPr id="178" name="文本框 177"/>
              <p:cNvSpPr txBox="1">
                <a:spLocks noRot="1" noChangeAspect="1" noMove="1" noResize="1" noEditPoints="1" noAdjustHandles="1" noChangeArrowheads="1" noChangeShapeType="1" noTextEdit="1"/>
              </p:cNvSpPr>
              <p:nvPr/>
            </p:nvSpPr>
            <p:spPr>
              <a:xfrm>
                <a:off x="1476388" y="3243551"/>
                <a:ext cx="240473" cy="254237"/>
              </a:xfrm>
              <a:prstGeom prst="rect">
                <a:avLst/>
              </a:prstGeom>
              <a:blipFill rotWithShape="0">
                <a:blip r:embed="rId9"/>
                <a:stretch>
                  <a:fillRect l="-25000" t="-2381" r="-5000" b="-71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9" name="文本框 178"/>
              <p:cNvSpPr txBox="1"/>
              <p:nvPr/>
            </p:nvSpPr>
            <p:spPr>
              <a:xfrm>
                <a:off x="3122171" y="3241915"/>
                <a:ext cx="292579" cy="2542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600" i="1" smtClean="0">
                              <a:latin typeface="Cambria Math" panose="02040503050406030204" pitchFamily="18" charset="0"/>
                            </a:rPr>
                          </m:ctrlPr>
                        </m:sSupPr>
                        <m:e>
                          <m:r>
                            <a:rPr lang="en-US" altLang="zh-CN" sz="1600" b="0" i="1" smtClean="0">
                              <a:latin typeface="Cambria Math" panose="02040503050406030204" pitchFamily="18" charset="0"/>
                            </a:rPr>
                            <m:t>𝑂</m:t>
                          </m:r>
                        </m:e>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0</m:t>
                              </m:r>
                            </m:sub>
                          </m:sSub>
                        </m:sup>
                      </m:sSup>
                    </m:oMath>
                  </m:oMathPara>
                </a14:m>
                <a:endParaRPr lang="zh-CN" altLang="en-US" sz="1600" dirty="0"/>
              </a:p>
            </p:txBody>
          </p:sp>
        </mc:Choice>
        <mc:Fallback xmlns="">
          <p:sp>
            <p:nvSpPr>
              <p:cNvPr id="179" name="文本框 178"/>
              <p:cNvSpPr txBox="1">
                <a:spLocks noRot="1" noChangeAspect="1" noMove="1" noResize="1" noEditPoints="1" noAdjustHandles="1" noChangeArrowheads="1" noChangeShapeType="1" noTextEdit="1"/>
              </p:cNvSpPr>
              <p:nvPr/>
            </p:nvSpPr>
            <p:spPr>
              <a:xfrm>
                <a:off x="3122171" y="3241915"/>
                <a:ext cx="292579" cy="254237"/>
              </a:xfrm>
              <a:prstGeom prst="rect">
                <a:avLst/>
              </a:prstGeom>
              <a:blipFill rotWithShape="0">
                <a:blip r:embed="rId10"/>
                <a:stretch>
                  <a:fillRect l="-20833" t="-2381" r="-6250" b="-476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0" name="文本框 179"/>
              <p:cNvSpPr txBox="1"/>
              <p:nvPr/>
            </p:nvSpPr>
            <p:spPr>
              <a:xfrm>
                <a:off x="997554" y="4954756"/>
                <a:ext cx="240473" cy="2542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600" i="1" smtClean="0">
                              <a:latin typeface="Cambria Math" panose="02040503050406030204" pitchFamily="18" charset="0"/>
                            </a:rPr>
                          </m:ctrlPr>
                        </m:sSupPr>
                        <m:e>
                          <m:r>
                            <a:rPr lang="en-US" altLang="zh-CN" sz="1600" b="0" i="1" smtClean="0">
                              <a:latin typeface="Cambria Math" panose="02040503050406030204" pitchFamily="18" charset="0"/>
                            </a:rPr>
                            <m:t>𝐼</m:t>
                          </m:r>
                        </m:e>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0</m:t>
                              </m:r>
                            </m:sub>
                          </m:sSub>
                        </m:sup>
                      </m:sSup>
                    </m:oMath>
                  </m:oMathPara>
                </a14:m>
                <a:endParaRPr lang="zh-CN" altLang="en-US" sz="1600" dirty="0"/>
              </a:p>
            </p:txBody>
          </p:sp>
        </mc:Choice>
        <mc:Fallback xmlns="">
          <p:sp>
            <p:nvSpPr>
              <p:cNvPr id="180" name="文本框 179"/>
              <p:cNvSpPr txBox="1">
                <a:spLocks noRot="1" noChangeAspect="1" noMove="1" noResize="1" noEditPoints="1" noAdjustHandles="1" noChangeArrowheads="1" noChangeShapeType="1" noTextEdit="1"/>
              </p:cNvSpPr>
              <p:nvPr/>
            </p:nvSpPr>
            <p:spPr>
              <a:xfrm>
                <a:off x="997554" y="4954756"/>
                <a:ext cx="240473" cy="254237"/>
              </a:xfrm>
              <a:prstGeom prst="rect">
                <a:avLst/>
              </a:prstGeom>
              <a:blipFill rotWithShape="0">
                <a:blip r:embed="rId11"/>
                <a:stretch>
                  <a:fillRect l="-28205" t="-2439" r="-5128" b="-731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1" name="文本框 180"/>
              <p:cNvSpPr txBox="1"/>
              <p:nvPr/>
            </p:nvSpPr>
            <p:spPr>
              <a:xfrm>
                <a:off x="3357029" y="4953899"/>
                <a:ext cx="292579" cy="2542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600" i="1" smtClean="0">
                              <a:latin typeface="Cambria Math" panose="02040503050406030204" pitchFamily="18" charset="0"/>
                            </a:rPr>
                          </m:ctrlPr>
                        </m:sSupPr>
                        <m:e>
                          <m:r>
                            <a:rPr lang="en-US" altLang="zh-CN" sz="1600" b="0" i="1" smtClean="0">
                              <a:latin typeface="Cambria Math" panose="02040503050406030204" pitchFamily="18" charset="0"/>
                            </a:rPr>
                            <m:t>𝑂</m:t>
                          </m:r>
                        </m:e>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0</m:t>
                              </m:r>
                            </m:sub>
                          </m:sSub>
                        </m:sup>
                      </m:sSup>
                    </m:oMath>
                  </m:oMathPara>
                </a14:m>
                <a:endParaRPr lang="zh-CN" altLang="en-US" sz="1600" dirty="0"/>
              </a:p>
            </p:txBody>
          </p:sp>
        </mc:Choice>
        <mc:Fallback xmlns="">
          <p:sp>
            <p:nvSpPr>
              <p:cNvPr id="181" name="文本框 180"/>
              <p:cNvSpPr txBox="1">
                <a:spLocks noRot="1" noChangeAspect="1" noMove="1" noResize="1" noEditPoints="1" noAdjustHandles="1" noChangeArrowheads="1" noChangeShapeType="1" noTextEdit="1"/>
              </p:cNvSpPr>
              <p:nvPr/>
            </p:nvSpPr>
            <p:spPr>
              <a:xfrm>
                <a:off x="3357029" y="4953899"/>
                <a:ext cx="292579" cy="254237"/>
              </a:xfrm>
              <a:prstGeom prst="rect">
                <a:avLst/>
              </a:prstGeom>
              <a:blipFill rotWithShape="0">
                <a:blip r:embed="rId12"/>
                <a:stretch>
                  <a:fillRect l="-22917" t="-2439" r="-4167" b="-731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2" name="文本框 181"/>
              <p:cNvSpPr txBox="1"/>
              <p:nvPr/>
            </p:nvSpPr>
            <p:spPr>
              <a:xfrm>
                <a:off x="1666632" y="5687120"/>
                <a:ext cx="292578" cy="30142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𝑂</m:t>
                          </m:r>
                        </m:e>
                        <m:sub>
                          <m:r>
                            <a:rPr lang="en-US" altLang="zh-CN" sz="1600" b="0" i="1" smtClean="0">
                              <a:latin typeface="Cambria Math" panose="02040503050406030204" pitchFamily="18" charset="0"/>
                            </a:rPr>
                            <m:t>1</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1</m:t>
                              </m:r>
                            </m:sub>
                          </m:sSub>
                        </m:sup>
                      </m:sSubSup>
                    </m:oMath>
                  </m:oMathPara>
                </a14:m>
                <a:endParaRPr lang="zh-CN" altLang="en-US" sz="1600" dirty="0"/>
              </a:p>
            </p:txBody>
          </p:sp>
        </mc:Choice>
        <mc:Fallback xmlns="">
          <p:sp>
            <p:nvSpPr>
              <p:cNvPr id="182" name="文本框 181"/>
              <p:cNvSpPr txBox="1">
                <a:spLocks noRot="1" noChangeAspect="1" noMove="1" noResize="1" noEditPoints="1" noAdjustHandles="1" noChangeArrowheads="1" noChangeShapeType="1" noTextEdit="1"/>
              </p:cNvSpPr>
              <p:nvPr/>
            </p:nvSpPr>
            <p:spPr>
              <a:xfrm>
                <a:off x="1666632" y="5687120"/>
                <a:ext cx="292578" cy="301429"/>
              </a:xfrm>
              <a:prstGeom prst="rect">
                <a:avLst/>
              </a:prstGeom>
              <a:blipFill rotWithShape="0">
                <a:blip r:embed="rId13"/>
                <a:stretch>
                  <a:fillRect l="-20833" r="-6250" b="-163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3" name="文本框 182"/>
              <p:cNvSpPr txBox="1"/>
              <p:nvPr/>
            </p:nvSpPr>
            <p:spPr>
              <a:xfrm>
                <a:off x="2435869" y="5694988"/>
                <a:ext cx="240473" cy="29296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𝑛</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1</m:t>
                              </m:r>
                            </m:sub>
                          </m:sSub>
                        </m:sup>
                      </m:sSubSup>
                    </m:oMath>
                  </m:oMathPara>
                </a14:m>
                <a:endParaRPr lang="zh-CN" altLang="en-US" sz="1600" dirty="0"/>
              </a:p>
            </p:txBody>
          </p:sp>
        </mc:Choice>
        <mc:Fallback xmlns="">
          <p:sp>
            <p:nvSpPr>
              <p:cNvPr id="183" name="文本框 182"/>
              <p:cNvSpPr txBox="1">
                <a:spLocks noRot="1" noChangeAspect="1" noMove="1" noResize="1" noEditPoints="1" noAdjustHandles="1" noChangeArrowheads="1" noChangeShapeType="1" noTextEdit="1"/>
              </p:cNvSpPr>
              <p:nvPr/>
            </p:nvSpPr>
            <p:spPr>
              <a:xfrm>
                <a:off x="2435869" y="5694988"/>
                <a:ext cx="240473" cy="292965"/>
              </a:xfrm>
              <a:prstGeom prst="rect">
                <a:avLst/>
              </a:prstGeom>
              <a:blipFill rotWithShape="0">
                <a:blip r:embed="rId14"/>
                <a:stretch>
                  <a:fillRect l="-28205" r="-5128" b="-1458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4" name="文本框 183"/>
              <p:cNvSpPr txBox="1"/>
              <p:nvPr/>
            </p:nvSpPr>
            <p:spPr>
              <a:xfrm>
                <a:off x="3112099" y="5694988"/>
                <a:ext cx="292579" cy="29296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𝑂</m:t>
                          </m:r>
                        </m:e>
                        <m:sub>
                          <m:r>
                            <a:rPr lang="en-US" altLang="zh-CN" sz="1600" b="0" i="1" smtClean="0">
                              <a:latin typeface="Cambria Math" panose="02040503050406030204" pitchFamily="18" charset="0"/>
                            </a:rPr>
                            <m:t>𝑛</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1</m:t>
                              </m:r>
                            </m:sub>
                          </m:sSub>
                        </m:sup>
                      </m:sSubSup>
                    </m:oMath>
                  </m:oMathPara>
                </a14:m>
                <a:endParaRPr lang="zh-CN" altLang="en-US" sz="1600" dirty="0"/>
              </a:p>
            </p:txBody>
          </p:sp>
        </mc:Choice>
        <mc:Fallback xmlns="">
          <p:sp>
            <p:nvSpPr>
              <p:cNvPr id="184" name="文本框 183"/>
              <p:cNvSpPr txBox="1">
                <a:spLocks noRot="1" noChangeAspect="1" noMove="1" noResize="1" noEditPoints="1" noAdjustHandles="1" noChangeArrowheads="1" noChangeShapeType="1" noTextEdit="1"/>
              </p:cNvSpPr>
              <p:nvPr/>
            </p:nvSpPr>
            <p:spPr>
              <a:xfrm>
                <a:off x="3112099" y="5694988"/>
                <a:ext cx="292579" cy="292965"/>
              </a:xfrm>
              <a:prstGeom prst="rect">
                <a:avLst/>
              </a:prstGeom>
              <a:blipFill rotWithShape="0">
                <a:blip r:embed="rId15"/>
                <a:stretch>
                  <a:fillRect l="-22917" r="-4167" b="-1458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5" name="文本框 184"/>
              <p:cNvSpPr txBox="1"/>
              <p:nvPr/>
            </p:nvSpPr>
            <p:spPr>
              <a:xfrm>
                <a:off x="4964967" y="4006025"/>
                <a:ext cx="240473" cy="2542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600" i="1" smtClean="0">
                              <a:latin typeface="Cambria Math" panose="02040503050406030204" pitchFamily="18" charset="0"/>
                            </a:rPr>
                          </m:ctrlPr>
                        </m:sSupPr>
                        <m:e>
                          <m:r>
                            <a:rPr lang="en-US" altLang="zh-CN" sz="1600" b="0" i="1" smtClean="0">
                              <a:latin typeface="Cambria Math" panose="02040503050406030204" pitchFamily="18" charset="0"/>
                            </a:rPr>
                            <m:t>𝐼</m:t>
                          </m:r>
                        </m:e>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1</m:t>
                              </m:r>
                            </m:sub>
                          </m:sSub>
                        </m:sup>
                      </m:sSup>
                    </m:oMath>
                  </m:oMathPara>
                </a14:m>
                <a:endParaRPr lang="zh-CN" altLang="en-US" sz="1600" dirty="0"/>
              </a:p>
            </p:txBody>
          </p:sp>
        </mc:Choice>
        <mc:Fallback xmlns="">
          <p:sp>
            <p:nvSpPr>
              <p:cNvPr id="185" name="文本框 184"/>
              <p:cNvSpPr txBox="1">
                <a:spLocks noRot="1" noChangeAspect="1" noMove="1" noResize="1" noEditPoints="1" noAdjustHandles="1" noChangeArrowheads="1" noChangeShapeType="1" noTextEdit="1"/>
              </p:cNvSpPr>
              <p:nvPr/>
            </p:nvSpPr>
            <p:spPr>
              <a:xfrm>
                <a:off x="4964967" y="4006025"/>
                <a:ext cx="240473" cy="254237"/>
              </a:xfrm>
              <a:prstGeom prst="rect">
                <a:avLst/>
              </a:prstGeom>
              <a:blipFill rotWithShape="0">
                <a:blip r:embed="rId16"/>
                <a:stretch>
                  <a:fillRect l="-25000" t="-2381" r="-5000" b="-71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6" name="文本框 185"/>
              <p:cNvSpPr txBox="1"/>
              <p:nvPr/>
            </p:nvSpPr>
            <p:spPr>
              <a:xfrm>
                <a:off x="7888169" y="4006025"/>
                <a:ext cx="292579" cy="2542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600" i="1" smtClean="0">
                              <a:latin typeface="Cambria Math" panose="02040503050406030204" pitchFamily="18" charset="0"/>
                            </a:rPr>
                          </m:ctrlPr>
                        </m:sSupPr>
                        <m:e>
                          <m:r>
                            <a:rPr lang="en-US" altLang="zh-CN" sz="1600" b="0" i="1" smtClean="0">
                              <a:latin typeface="Cambria Math" panose="02040503050406030204" pitchFamily="18" charset="0"/>
                            </a:rPr>
                            <m:t>𝑂</m:t>
                          </m:r>
                        </m:e>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1</m:t>
                              </m:r>
                            </m:sub>
                          </m:sSub>
                        </m:sup>
                      </m:sSup>
                    </m:oMath>
                  </m:oMathPara>
                </a14:m>
                <a:endParaRPr lang="zh-CN" altLang="en-US" sz="1600" dirty="0"/>
              </a:p>
            </p:txBody>
          </p:sp>
        </mc:Choice>
        <mc:Fallback xmlns="">
          <p:sp>
            <p:nvSpPr>
              <p:cNvPr id="186" name="文本框 185"/>
              <p:cNvSpPr txBox="1">
                <a:spLocks noRot="1" noChangeAspect="1" noMove="1" noResize="1" noEditPoints="1" noAdjustHandles="1" noChangeArrowheads="1" noChangeShapeType="1" noTextEdit="1"/>
              </p:cNvSpPr>
              <p:nvPr/>
            </p:nvSpPr>
            <p:spPr>
              <a:xfrm>
                <a:off x="7888169" y="4006025"/>
                <a:ext cx="292579" cy="254237"/>
              </a:xfrm>
              <a:prstGeom prst="rect">
                <a:avLst/>
              </a:prstGeom>
              <a:blipFill rotWithShape="0">
                <a:blip r:embed="rId17"/>
                <a:stretch>
                  <a:fillRect l="-22917" t="-2381" r="-4167" b="-71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7" name="文本框 186"/>
              <p:cNvSpPr txBox="1"/>
              <p:nvPr/>
            </p:nvSpPr>
            <p:spPr>
              <a:xfrm>
                <a:off x="5187241" y="3154909"/>
                <a:ext cx="240473" cy="30341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1</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0</m:t>
                              </m:r>
                            </m:sub>
                          </m:sSub>
                        </m:sup>
                      </m:sSubSup>
                    </m:oMath>
                  </m:oMathPara>
                </a14:m>
                <a:endParaRPr lang="zh-CN" altLang="en-US" sz="1600" dirty="0"/>
              </a:p>
            </p:txBody>
          </p:sp>
        </mc:Choice>
        <mc:Fallback xmlns="">
          <p:sp>
            <p:nvSpPr>
              <p:cNvPr id="187" name="文本框 186"/>
              <p:cNvSpPr txBox="1">
                <a:spLocks noRot="1" noChangeAspect="1" noMove="1" noResize="1" noEditPoints="1" noAdjustHandles="1" noChangeArrowheads="1" noChangeShapeType="1" noTextEdit="1"/>
              </p:cNvSpPr>
              <p:nvPr/>
            </p:nvSpPr>
            <p:spPr>
              <a:xfrm>
                <a:off x="5187241" y="3154909"/>
                <a:ext cx="240473" cy="303416"/>
              </a:xfrm>
              <a:prstGeom prst="rect">
                <a:avLst/>
              </a:prstGeom>
              <a:blipFill rotWithShape="0">
                <a:blip r:embed="rId18"/>
                <a:stretch>
                  <a:fillRect l="-28205" r="-5128" b="-163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8" name="文本框 187"/>
              <p:cNvSpPr txBox="1"/>
              <p:nvPr/>
            </p:nvSpPr>
            <p:spPr>
              <a:xfrm>
                <a:off x="5949196" y="3154909"/>
                <a:ext cx="292579" cy="30341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𝑂</m:t>
                          </m:r>
                        </m:e>
                        <m:sub>
                          <m:r>
                            <a:rPr lang="en-US" altLang="zh-CN" sz="1600" b="0" i="1" smtClean="0">
                              <a:latin typeface="Cambria Math" panose="02040503050406030204" pitchFamily="18" charset="0"/>
                            </a:rPr>
                            <m:t>1</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0</m:t>
                              </m:r>
                            </m:sub>
                          </m:sSub>
                        </m:sup>
                      </m:sSubSup>
                    </m:oMath>
                  </m:oMathPara>
                </a14:m>
                <a:endParaRPr lang="zh-CN" altLang="en-US" sz="1600" dirty="0"/>
              </a:p>
            </p:txBody>
          </p:sp>
        </mc:Choice>
        <mc:Fallback xmlns="">
          <p:sp>
            <p:nvSpPr>
              <p:cNvPr id="188" name="文本框 187"/>
              <p:cNvSpPr txBox="1">
                <a:spLocks noRot="1" noChangeAspect="1" noMove="1" noResize="1" noEditPoints="1" noAdjustHandles="1" noChangeArrowheads="1" noChangeShapeType="1" noTextEdit="1"/>
              </p:cNvSpPr>
              <p:nvPr/>
            </p:nvSpPr>
            <p:spPr>
              <a:xfrm>
                <a:off x="5949196" y="3154909"/>
                <a:ext cx="292579" cy="303416"/>
              </a:xfrm>
              <a:prstGeom prst="rect">
                <a:avLst/>
              </a:prstGeom>
              <a:blipFill rotWithShape="0">
                <a:blip r:embed="rId19"/>
                <a:stretch>
                  <a:fillRect l="-22917" r="-4167" b="-163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9" name="文本框 188"/>
              <p:cNvSpPr txBox="1"/>
              <p:nvPr/>
            </p:nvSpPr>
            <p:spPr>
              <a:xfrm>
                <a:off x="6883523" y="3162777"/>
                <a:ext cx="240474" cy="2949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𝑛</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0</m:t>
                              </m:r>
                            </m:sub>
                          </m:sSub>
                        </m:sup>
                      </m:sSubSup>
                    </m:oMath>
                  </m:oMathPara>
                </a14:m>
                <a:endParaRPr lang="zh-CN" altLang="en-US" sz="1600" dirty="0"/>
              </a:p>
            </p:txBody>
          </p:sp>
        </mc:Choice>
        <mc:Fallback xmlns="">
          <p:sp>
            <p:nvSpPr>
              <p:cNvPr id="189" name="文本框 188"/>
              <p:cNvSpPr txBox="1">
                <a:spLocks noRot="1" noChangeAspect="1" noMove="1" noResize="1" noEditPoints="1" noAdjustHandles="1" noChangeArrowheads="1" noChangeShapeType="1" noTextEdit="1"/>
              </p:cNvSpPr>
              <p:nvPr/>
            </p:nvSpPr>
            <p:spPr>
              <a:xfrm>
                <a:off x="6883523" y="3162777"/>
                <a:ext cx="240474" cy="294953"/>
              </a:xfrm>
              <a:prstGeom prst="rect">
                <a:avLst/>
              </a:prstGeom>
              <a:blipFill rotWithShape="0">
                <a:blip r:embed="rId20"/>
                <a:stretch>
                  <a:fillRect l="-25000" r="-5000" b="-125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0" name="文本框 189"/>
              <p:cNvSpPr txBox="1"/>
              <p:nvPr/>
            </p:nvSpPr>
            <p:spPr>
              <a:xfrm>
                <a:off x="7620388" y="3162777"/>
                <a:ext cx="292579" cy="2949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𝑂</m:t>
                          </m:r>
                        </m:e>
                        <m:sub>
                          <m:r>
                            <a:rPr lang="en-US" altLang="zh-CN" sz="1600" b="0" i="1" smtClean="0">
                              <a:latin typeface="Cambria Math" panose="02040503050406030204" pitchFamily="18" charset="0"/>
                            </a:rPr>
                            <m:t>𝑛</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0</m:t>
                              </m:r>
                            </m:sub>
                          </m:sSub>
                        </m:sup>
                      </m:sSubSup>
                    </m:oMath>
                  </m:oMathPara>
                </a14:m>
                <a:endParaRPr lang="zh-CN" altLang="en-US" sz="1600" dirty="0"/>
              </a:p>
            </p:txBody>
          </p:sp>
        </mc:Choice>
        <mc:Fallback xmlns="">
          <p:sp>
            <p:nvSpPr>
              <p:cNvPr id="190" name="文本框 189"/>
              <p:cNvSpPr txBox="1">
                <a:spLocks noRot="1" noChangeAspect="1" noMove="1" noResize="1" noEditPoints="1" noAdjustHandles="1" noChangeArrowheads="1" noChangeShapeType="1" noTextEdit="1"/>
              </p:cNvSpPr>
              <p:nvPr/>
            </p:nvSpPr>
            <p:spPr>
              <a:xfrm>
                <a:off x="7620388" y="3162777"/>
                <a:ext cx="292579" cy="294953"/>
              </a:xfrm>
              <a:prstGeom prst="rect">
                <a:avLst/>
              </a:prstGeom>
              <a:blipFill rotWithShape="0">
                <a:blip r:embed="rId21"/>
                <a:stretch>
                  <a:fillRect l="-20833" r="-6250" b="-12500"/>
                </a:stretch>
              </a:blipFill>
            </p:spPr>
            <p:txBody>
              <a:bodyPr/>
              <a:lstStyle/>
              <a:p>
                <a:r>
                  <a:rPr lang="zh-CN" altLang="en-US">
                    <a:noFill/>
                  </a:rPr>
                  <a:t> </a:t>
                </a:r>
              </a:p>
            </p:txBody>
          </p:sp>
        </mc:Fallback>
      </mc:AlternateContent>
      <p:sp>
        <p:nvSpPr>
          <p:cNvPr id="191" name="矩形 190"/>
          <p:cNvSpPr/>
          <p:nvPr/>
        </p:nvSpPr>
        <p:spPr>
          <a:xfrm>
            <a:off x="8265799" y="5193951"/>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92" name="矩形 191"/>
          <p:cNvSpPr/>
          <p:nvPr/>
        </p:nvSpPr>
        <p:spPr>
          <a:xfrm>
            <a:off x="8265799" y="5435772"/>
            <a:ext cx="232259" cy="232259"/>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mc:AlternateContent xmlns:mc="http://schemas.openxmlformats.org/markup-compatibility/2006" xmlns:a14="http://schemas.microsoft.com/office/drawing/2010/main">
        <mc:Choice Requires="a14">
          <p:sp>
            <p:nvSpPr>
              <p:cNvPr id="193" name="文本框 192"/>
              <p:cNvSpPr txBox="1"/>
              <p:nvPr/>
            </p:nvSpPr>
            <p:spPr>
              <a:xfrm>
                <a:off x="5125418" y="4882282"/>
                <a:ext cx="240473" cy="30341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1</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0</m:t>
                              </m:r>
                            </m:sub>
                          </m:sSub>
                        </m:sup>
                      </m:sSubSup>
                    </m:oMath>
                  </m:oMathPara>
                </a14:m>
                <a:endParaRPr lang="zh-CN" altLang="en-US" sz="1600" dirty="0"/>
              </a:p>
            </p:txBody>
          </p:sp>
        </mc:Choice>
        <mc:Fallback xmlns="">
          <p:sp>
            <p:nvSpPr>
              <p:cNvPr id="193" name="文本框 192"/>
              <p:cNvSpPr txBox="1">
                <a:spLocks noRot="1" noChangeAspect="1" noMove="1" noResize="1" noEditPoints="1" noAdjustHandles="1" noChangeArrowheads="1" noChangeShapeType="1" noTextEdit="1"/>
              </p:cNvSpPr>
              <p:nvPr/>
            </p:nvSpPr>
            <p:spPr>
              <a:xfrm>
                <a:off x="5125418" y="4882282"/>
                <a:ext cx="240473" cy="303416"/>
              </a:xfrm>
              <a:prstGeom prst="rect">
                <a:avLst/>
              </a:prstGeom>
              <a:blipFill rotWithShape="0">
                <a:blip r:embed="rId22"/>
                <a:stretch>
                  <a:fillRect l="-28205" r="-5128" b="-1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4" name="文本框 193"/>
              <p:cNvSpPr txBox="1"/>
              <p:nvPr/>
            </p:nvSpPr>
            <p:spPr>
              <a:xfrm>
                <a:off x="6378879" y="4894273"/>
                <a:ext cx="292579" cy="30341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𝑂</m:t>
                          </m:r>
                        </m:e>
                        <m:sub>
                          <m:r>
                            <a:rPr lang="en-US" altLang="zh-CN" sz="1600" b="0" i="1" smtClean="0">
                              <a:latin typeface="Cambria Math" panose="02040503050406030204" pitchFamily="18" charset="0"/>
                            </a:rPr>
                            <m:t>1</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0</m:t>
                              </m:r>
                            </m:sub>
                          </m:sSub>
                        </m:sup>
                      </m:sSubSup>
                    </m:oMath>
                  </m:oMathPara>
                </a14:m>
                <a:endParaRPr lang="zh-CN" altLang="en-US" sz="1600" dirty="0"/>
              </a:p>
            </p:txBody>
          </p:sp>
        </mc:Choice>
        <mc:Fallback xmlns="">
          <p:sp>
            <p:nvSpPr>
              <p:cNvPr id="194" name="文本框 193"/>
              <p:cNvSpPr txBox="1">
                <a:spLocks noRot="1" noChangeAspect="1" noMove="1" noResize="1" noEditPoints="1" noAdjustHandles="1" noChangeArrowheads="1" noChangeShapeType="1" noTextEdit="1"/>
              </p:cNvSpPr>
              <p:nvPr/>
            </p:nvSpPr>
            <p:spPr>
              <a:xfrm>
                <a:off x="6378879" y="4894273"/>
                <a:ext cx="292579" cy="303416"/>
              </a:xfrm>
              <a:prstGeom prst="rect">
                <a:avLst/>
              </a:prstGeom>
              <a:blipFill rotWithShape="0">
                <a:blip r:embed="rId23"/>
                <a:stretch>
                  <a:fillRect l="-20833" r="-6250" b="-1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5" name="文本框 194"/>
              <p:cNvSpPr txBox="1"/>
              <p:nvPr/>
            </p:nvSpPr>
            <p:spPr>
              <a:xfrm>
                <a:off x="6891811" y="4890150"/>
                <a:ext cx="240474" cy="2949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𝑛</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0</m:t>
                              </m:r>
                            </m:sub>
                          </m:sSub>
                        </m:sup>
                      </m:sSubSup>
                    </m:oMath>
                  </m:oMathPara>
                </a14:m>
                <a:endParaRPr lang="zh-CN" altLang="en-US" sz="1600" dirty="0"/>
              </a:p>
            </p:txBody>
          </p:sp>
        </mc:Choice>
        <mc:Fallback xmlns="">
          <p:sp>
            <p:nvSpPr>
              <p:cNvPr id="195" name="文本框 194"/>
              <p:cNvSpPr txBox="1">
                <a:spLocks noRot="1" noChangeAspect="1" noMove="1" noResize="1" noEditPoints="1" noAdjustHandles="1" noChangeArrowheads="1" noChangeShapeType="1" noTextEdit="1"/>
              </p:cNvSpPr>
              <p:nvPr/>
            </p:nvSpPr>
            <p:spPr>
              <a:xfrm>
                <a:off x="6891811" y="4890150"/>
                <a:ext cx="240474" cy="294953"/>
              </a:xfrm>
              <a:prstGeom prst="rect">
                <a:avLst/>
              </a:prstGeom>
              <a:blipFill rotWithShape="0">
                <a:blip r:embed="rId24"/>
                <a:stretch>
                  <a:fillRect l="-28205" r="-5128" b="-1224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6" name="文本框 195"/>
              <p:cNvSpPr txBox="1"/>
              <p:nvPr/>
            </p:nvSpPr>
            <p:spPr>
              <a:xfrm>
                <a:off x="8126242" y="4882282"/>
                <a:ext cx="292579" cy="2949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𝑂</m:t>
                          </m:r>
                        </m:e>
                        <m:sub>
                          <m:r>
                            <a:rPr lang="en-US" altLang="zh-CN" sz="1600" b="0" i="1" smtClean="0">
                              <a:latin typeface="Cambria Math" panose="02040503050406030204" pitchFamily="18" charset="0"/>
                            </a:rPr>
                            <m:t>𝑛</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0</m:t>
                              </m:r>
                            </m:sub>
                          </m:sSub>
                        </m:sup>
                      </m:sSubSup>
                    </m:oMath>
                  </m:oMathPara>
                </a14:m>
                <a:endParaRPr lang="zh-CN" altLang="en-US" sz="1600" dirty="0"/>
              </a:p>
            </p:txBody>
          </p:sp>
        </mc:Choice>
        <mc:Fallback xmlns="">
          <p:sp>
            <p:nvSpPr>
              <p:cNvPr id="196" name="文本框 195"/>
              <p:cNvSpPr txBox="1">
                <a:spLocks noRot="1" noChangeAspect="1" noMove="1" noResize="1" noEditPoints="1" noAdjustHandles="1" noChangeArrowheads="1" noChangeShapeType="1" noTextEdit="1"/>
              </p:cNvSpPr>
              <p:nvPr/>
            </p:nvSpPr>
            <p:spPr>
              <a:xfrm>
                <a:off x="8126242" y="4882282"/>
                <a:ext cx="292579" cy="294953"/>
              </a:xfrm>
              <a:prstGeom prst="rect">
                <a:avLst/>
              </a:prstGeom>
              <a:blipFill rotWithShape="0">
                <a:blip r:embed="rId25"/>
                <a:stretch>
                  <a:fillRect l="-20833" r="-6250" b="-125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7" name="文本框 196"/>
              <p:cNvSpPr txBox="1"/>
              <p:nvPr/>
            </p:nvSpPr>
            <p:spPr>
              <a:xfrm>
                <a:off x="4892586" y="5649140"/>
                <a:ext cx="240473" cy="30142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1</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1</m:t>
                              </m:r>
                            </m:sub>
                          </m:sSub>
                        </m:sup>
                      </m:sSubSup>
                    </m:oMath>
                  </m:oMathPara>
                </a14:m>
                <a:endParaRPr lang="zh-CN" altLang="en-US" sz="1600" dirty="0"/>
              </a:p>
            </p:txBody>
          </p:sp>
        </mc:Choice>
        <mc:Fallback xmlns="">
          <p:sp>
            <p:nvSpPr>
              <p:cNvPr id="197" name="文本框 196"/>
              <p:cNvSpPr txBox="1">
                <a:spLocks noRot="1" noChangeAspect="1" noMove="1" noResize="1" noEditPoints="1" noAdjustHandles="1" noChangeArrowheads="1" noChangeShapeType="1" noTextEdit="1"/>
              </p:cNvSpPr>
              <p:nvPr/>
            </p:nvSpPr>
            <p:spPr>
              <a:xfrm>
                <a:off x="4892586" y="5649140"/>
                <a:ext cx="240473" cy="301429"/>
              </a:xfrm>
              <a:prstGeom prst="rect">
                <a:avLst/>
              </a:prstGeom>
              <a:blipFill rotWithShape="0">
                <a:blip r:embed="rId26"/>
                <a:stretch>
                  <a:fillRect l="-28205" r="-5128" b="-163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8" name="文本框 197"/>
              <p:cNvSpPr txBox="1"/>
              <p:nvPr/>
            </p:nvSpPr>
            <p:spPr>
              <a:xfrm>
                <a:off x="5645017" y="5649140"/>
                <a:ext cx="292578" cy="30142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𝑂</m:t>
                          </m:r>
                        </m:e>
                        <m:sub>
                          <m:r>
                            <a:rPr lang="en-US" altLang="zh-CN" sz="1600" b="0" i="1" smtClean="0">
                              <a:latin typeface="Cambria Math" panose="02040503050406030204" pitchFamily="18" charset="0"/>
                            </a:rPr>
                            <m:t>1</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1</m:t>
                              </m:r>
                            </m:sub>
                          </m:sSub>
                        </m:sup>
                      </m:sSubSup>
                    </m:oMath>
                  </m:oMathPara>
                </a14:m>
                <a:endParaRPr lang="zh-CN" altLang="en-US" sz="1600" dirty="0"/>
              </a:p>
            </p:txBody>
          </p:sp>
        </mc:Choice>
        <mc:Fallback xmlns="">
          <p:sp>
            <p:nvSpPr>
              <p:cNvPr id="198" name="文本框 197"/>
              <p:cNvSpPr txBox="1">
                <a:spLocks noRot="1" noChangeAspect="1" noMove="1" noResize="1" noEditPoints="1" noAdjustHandles="1" noChangeArrowheads="1" noChangeShapeType="1" noTextEdit="1"/>
              </p:cNvSpPr>
              <p:nvPr/>
            </p:nvSpPr>
            <p:spPr>
              <a:xfrm>
                <a:off x="5645017" y="5649140"/>
                <a:ext cx="292578" cy="301429"/>
              </a:xfrm>
              <a:prstGeom prst="rect">
                <a:avLst/>
              </a:prstGeom>
              <a:blipFill rotWithShape="0">
                <a:blip r:embed="rId27"/>
                <a:stretch>
                  <a:fillRect l="-20833" r="-6250" b="-163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9" name="文本框 198"/>
              <p:cNvSpPr txBox="1"/>
              <p:nvPr/>
            </p:nvSpPr>
            <p:spPr>
              <a:xfrm>
                <a:off x="7581800" y="5673295"/>
                <a:ext cx="240473" cy="29296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𝑚</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1</m:t>
                              </m:r>
                            </m:sub>
                          </m:sSub>
                        </m:sup>
                      </m:sSubSup>
                    </m:oMath>
                  </m:oMathPara>
                </a14:m>
                <a:endParaRPr lang="zh-CN" altLang="en-US" sz="1600" dirty="0"/>
              </a:p>
            </p:txBody>
          </p:sp>
        </mc:Choice>
        <mc:Fallback xmlns="">
          <p:sp>
            <p:nvSpPr>
              <p:cNvPr id="199" name="文本框 198"/>
              <p:cNvSpPr txBox="1">
                <a:spLocks noRot="1" noChangeAspect="1" noMove="1" noResize="1" noEditPoints="1" noAdjustHandles="1" noChangeArrowheads="1" noChangeShapeType="1" noTextEdit="1"/>
              </p:cNvSpPr>
              <p:nvPr/>
            </p:nvSpPr>
            <p:spPr>
              <a:xfrm>
                <a:off x="7581800" y="5673295"/>
                <a:ext cx="240473" cy="292965"/>
              </a:xfrm>
              <a:prstGeom prst="rect">
                <a:avLst/>
              </a:prstGeom>
              <a:blipFill rotWithShape="0">
                <a:blip r:embed="rId28"/>
                <a:stretch>
                  <a:fillRect l="-28205" r="-5128" b="-125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0" name="文本框 199"/>
              <p:cNvSpPr txBox="1"/>
              <p:nvPr/>
            </p:nvSpPr>
            <p:spPr>
              <a:xfrm>
                <a:off x="8257799" y="5673295"/>
                <a:ext cx="292579" cy="29296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𝑂</m:t>
                          </m:r>
                        </m:e>
                        <m:sub>
                          <m:r>
                            <a:rPr lang="en-US" altLang="zh-CN" sz="1600" b="0" i="1" smtClean="0">
                              <a:latin typeface="Cambria Math" panose="02040503050406030204" pitchFamily="18" charset="0"/>
                            </a:rPr>
                            <m:t>𝑚</m:t>
                          </m:r>
                        </m:sub>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1</m:t>
                              </m:r>
                            </m:sub>
                          </m:sSub>
                        </m:sup>
                      </m:sSubSup>
                    </m:oMath>
                  </m:oMathPara>
                </a14:m>
                <a:endParaRPr lang="zh-CN" altLang="en-US" sz="1600" dirty="0"/>
              </a:p>
            </p:txBody>
          </p:sp>
        </mc:Choice>
        <mc:Fallback xmlns="">
          <p:sp>
            <p:nvSpPr>
              <p:cNvPr id="200" name="文本框 199"/>
              <p:cNvSpPr txBox="1">
                <a:spLocks noRot="1" noChangeAspect="1" noMove="1" noResize="1" noEditPoints="1" noAdjustHandles="1" noChangeArrowheads="1" noChangeShapeType="1" noTextEdit="1"/>
              </p:cNvSpPr>
              <p:nvPr/>
            </p:nvSpPr>
            <p:spPr>
              <a:xfrm>
                <a:off x="8257799" y="5673295"/>
                <a:ext cx="292579" cy="292965"/>
              </a:xfrm>
              <a:prstGeom prst="rect">
                <a:avLst/>
              </a:prstGeom>
              <a:blipFill rotWithShape="0">
                <a:blip r:embed="rId29"/>
                <a:stretch>
                  <a:fillRect l="-22917" r="-4167" b="-12500"/>
                </a:stretch>
              </a:blipFill>
            </p:spPr>
            <p:txBody>
              <a:bodyPr/>
              <a:lstStyle/>
              <a:p>
                <a:r>
                  <a:rPr lang="zh-CN" altLang="en-US">
                    <a:noFill/>
                  </a:rPr>
                  <a:t> </a:t>
                </a:r>
              </a:p>
            </p:txBody>
          </p:sp>
        </mc:Fallback>
      </mc:AlternateContent>
      <p:sp>
        <p:nvSpPr>
          <p:cNvPr id="201" name="矩形 200"/>
          <p:cNvSpPr/>
          <p:nvPr/>
        </p:nvSpPr>
        <p:spPr>
          <a:xfrm>
            <a:off x="8291080" y="3514917"/>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02" name="矩形 201"/>
          <p:cNvSpPr/>
          <p:nvPr/>
        </p:nvSpPr>
        <p:spPr>
          <a:xfrm>
            <a:off x="8291080" y="3756738"/>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03" name="矩形 202"/>
          <p:cNvSpPr/>
          <p:nvPr/>
        </p:nvSpPr>
        <p:spPr>
          <a:xfrm>
            <a:off x="8245938" y="1711312"/>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04" name="矩形 203"/>
          <p:cNvSpPr/>
          <p:nvPr/>
        </p:nvSpPr>
        <p:spPr>
          <a:xfrm>
            <a:off x="8245938" y="1953133"/>
            <a:ext cx="232259" cy="232259"/>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nvGrpSpPr>
          <p:cNvPr id="205" name="Group 15"/>
          <p:cNvGrpSpPr>
            <a:grpSpLocks/>
          </p:cNvGrpSpPr>
          <p:nvPr/>
        </p:nvGrpSpPr>
        <p:grpSpPr bwMode="auto">
          <a:xfrm>
            <a:off x="632120" y="1159247"/>
            <a:ext cx="3325473" cy="1460500"/>
            <a:chOff x="624" y="1836"/>
            <a:chExt cx="1344" cy="920"/>
          </a:xfrm>
        </p:grpSpPr>
        <p:sp>
          <p:nvSpPr>
            <p:cNvPr id="206" name="AutoShape 16"/>
            <p:cNvSpPr>
              <a:spLocks noChangeArrowheads="1"/>
            </p:cNvSpPr>
            <p:nvPr/>
          </p:nvSpPr>
          <p:spPr bwMode="auto">
            <a:xfrm>
              <a:off x="624" y="1942"/>
              <a:ext cx="1339" cy="814"/>
            </a:xfrm>
            <a:prstGeom prst="roundRect">
              <a:avLst>
                <a:gd name="adj" fmla="val 0"/>
              </a:avLst>
            </a:prstGeom>
            <a:noFill/>
            <a:ln w="57150">
              <a:solidFill>
                <a:schemeClr val="folHlink"/>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7" name="AutoShape 17"/>
            <p:cNvSpPr>
              <a:spLocks noChangeArrowheads="1"/>
            </p:cNvSpPr>
            <p:nvPr/>
          </p:nvSpPr>
          <p:spPr bwMode="gray">
            <a:xfrm>
              <a:off x="712" y="1852"/>
              <a:ext cx="1174" cy="181"/>
            </a:xfrm>
            <a:prstGeom prst="roundRect">
              <a:avLst>
                <a:gd name="adj" fmla="val 15072"/>
              </a:avLst>
            </a:prstGeom>
            <a:gradFill rotWithShape="1">
              <a:gsLst>
                <a:gs pos="0">
                  <a:schemeClr val="folHlink">
                    <a:gamma/>
                    <a:shade val="38824"/>
                    <a:invGamma/>
                  </a:schemeClr>
                </a:gs>
                <a:gs pos="50000">
                  <a:schemeClr val="folHlink"/>
                </a:gs>
                <a:gs pos="100000">
                  <a:schemeClr val="folHlink">
                    <a:gamma/>
                    <a:shade val="38824"/>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 name="Text Box 20"/>
            <p:cNvSpPr txBox="1">
              <a:spLocks noChangeArrowheads="1"/>
            </p:cNvSpPr>
            <p:nvPr/>
          </p:nvSpPr>
          <p:spPr bwMode="gray">
            <a:xfrm>
              <a:off x="927" y="1836"/>
              <a:ext cx="73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1400" dirty="0" smtClean="0">
                  <a:solidFill>
                    <a:schemeClr val="bg1"/>
                  </a:solidFill>
                  <a:ea typeface="宋体" panose="02010600030101010101" pitchFamily="2" charset="-122"/>
                </a:rPr>
                <a:t>Loop Initialization(1:0)</a:t>
              </a:r>
              <a:endParaRPr lang="en-US" altLang="zh-CN" sz="1400" dirty="0">
                <a:solidFill>
                  <a:schemeClr val="bg1"/>
                </a:solidFill>
                <a:ea typeface="宋体" panose="02010600030101010101" pitchFamily="2" charset="-122"/>
              </a:endParaRPr>
            </a:p>
          </p:txBody>
        </p:sp>
        <p:sp>
          <p:nvSpPr>
            <p:cNvPr id="211" name="Text Box 21"/>
            <p:cNvSpPr txBox="1">
              <a:spLocks noChangeArrowheads="1"/>
            </p:cNvSpPr>
            <p:nvPr/>
          </p:nvSpPr>
          <p:spPr bwMode="auto">
            <a:xfrm>
              <a:off x="624" y="2106"/>
              <a:ext cx="134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en-US" altLang="zh-CN" dirty="0">
                <a:solidFill>
                  <a:srgbClr val="000000"/>
                </a:solidFill>
                <a:ea typeface="宋体" panose="02010600030101010101" pitchFamily="2" charset="-122"/>
              </a:endParaRPr>
            </a:p>
          </p:txBody>
        </p:sp>
      </p:grpSp>
      <p:grpSp>
        <p:nvGrpSpPr>
          <p:cNvPr id="212" name="Group 15"/>
          <p:cNvGrpSpPr>
            <a:grpSpLocks/>
          </p:cNvGrpSpPr>
          <p:nvPr/>
        </p:nvGrpSpPr>
        <p:grpSpPr bwMode="auto">
          <a:xfrm>
            <a:off x="4609042" y="1156647"/>
            <a:ext cx="3996633" cy="1460500"/>
            <a:chOff x="576" y="1836"/>
            <a:chExt cx="1446" cy="920"/>
          </a:xfrm>
        </p:grpSpPr>
        <p:sp>
          <p:nvSpPr>
            <p:cNvPr id="213" name="AutoShape 16"/>
            <p:cNvSpPr>
              <a:spLocks noChangeArrowheads="1"/>
            </p:cNvSpPr>
            <p:nvPr/>
          </p:nvSpPr>
          <p:spPr bwMode="auto">
            <a:xfrm>
              <a:off x="576" y="1942"/>
              <a:ext cx="1446" cy="814"/>
            </a:xfrm>
            <a:prstGeom prst="roundRect">
              <a:avLst>
                <a:gd name="adj" fmla="val 0"/>
              </a:avLst>
            </a:prstGeom>
            <a:noFill/>
            <a:ln w="57150">
              <a:solidFill>
                <a:schemeClr val="folHlink"/>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4" name="AutoShape 17"/>
            <p:cNvSpPr>
              <a:spLocks noChangeArrowheads="1"/>
            </p:cNvSpPr>
            <p:nvPr/>
          </p:nvSpPr>
          <p:spPr bwMode="gray">
            <a:xfrm>
              <a:off x="712" y="1852"/>
              <a:ext cx="1174" cy="181"/>
            </a:xfrm>
            <a:prstGeom prst="roundRect">
              <a:avLst>
                <a:gd name="adj" fmla="val 15072"/>
              </a:avLst>
            </a:prstGeom>
            <a:gradFill rotWithShape="1">
              <a:gsLst>
                <a:gs pos="0">
                  <a:schemeClr val="folHlink">
                    <a:gamma/>
                    <a:shade val="38824"/>
                    <a:invGamma/>
                  </a:schemeClr>
                </a:gs>
                <a:gs pos="50000">
                  <a:schemeClr val="folHlink"/>
                </a:gs>
                <a:gs pos="100000">
                  <a:schemeClr val="folHlink">
                    <a:gamma/>
                    <a:shade val="38824"/>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5" name="Text Box 20"/>
            <p:cNvSpPr txBox="1">
              <a:spLocks noChangeArrowheads="1"/>
            </p:cNvSpPr>
            <p:nvPr/>
          </p:nvSpPr>
          <p:spPr bwMode="gray">
            <a:xfrm>
              <a:off x="968" y="1836"/>
              <a:ext cx="653"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1400" dirty="0" smtClean="0">
                  <a:solidFill>
                    <a:schemeClr val="bg1"/>
                  </a:solidFill>
                  <a:ea typeface="宋体" panose="02010600030101010101" pitchFamily="2" charset="-122"/>
                </a:rPr>
                <a:t>Loop Termination(0:1)</a:t>
              </a:r>
              <a:endParaRPr lang="en-US" altLang="zh-CN" sz="1400" dirty="0">
                <a:solidFill>
                  <a:schemeClr val="bg1"/>
                </a:solidFill>
                <a:ea typeface="宋体" panose="02010600030101010101" pitchFamily="2" charset="-122"/>
              </a:endParaRPr>
            </a:p>
          </p:txBody>
        </p:sp>
      </p:grpSp>
      <mc:AlternateContent xmlns:mc="http://schemas.openxmlformats.org/markup-compatibility/2006" xmlns:a14="http://schemas.microsoft.com/office/drawing/2010/main">
        <mc:Choice Requires="a14">
          <p:sp>
            <p:nvSpPr>
              <p:cNvPr id="217" name="文本框 216"/>
              <p:cNvSpPr txBox="1"/>
              <p:nvPr/>
            </p:nvSpPr>
            <p:spPr>
              <a:xfrm>
                <a:off x="7600476" y="1491808"/>
                <a:ext cx="292579" cy="2542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600" i="1" smtClean="0">
                              <a:latin typeface="Cambria Math" panose="02040503050406030204" pitchFamily="18" charset="0"/>
                            </a:rPr>
                          </m:ctrlPr>
                        </m:sSupPr>
                        <m:e>
                          <m:r>
                            <a:rPr lang="en-US" altLang="zh-CN" sz="1600" b="0" i="1" smtClean="0">
                              <a:latin typeface="Cambria Math" panose="02040503050406030204" pitchFamily="18" charset="0"/>
                            </a:rPr>
                            <m:t>𝑂</m:t>
                          </m:r>
                        </m:e>
                        <m:sup>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𝑖</m:t>
                              </m:r>
                            </m:e>
                            <m:sub>
                              <m:r>
                                <a:rPr lang="en-US" altLang="zh-CN" sz="1600" b="0" i="1" smtClean="0">
                                  <a:latin typeface="Cambria Math" panose="02040503050406030204" pitchFamily="18" charset="0"/>
                                </a:rPr>
                                <m:t>0</m:t>
                              </m:r>
                            </m:sub>
                          </m:sSub>
                        </m:sup>
                      </m:sSup>
                    </m:oMath>
                  </m:oMathPara>
                </a14:m>
                <a:endParaRPr lang="zh-CN" altLang="en-US" sz="1600" dirty="0"/>
              </a:p>
            </p:txBody>
          </p:sp>
        </mc:Choice>
        <mc:Fallback xmlns="">
          <p:sp>
            <p:nvSpPr>
              <p:cNvPr id="217" name="文本框 216"/>
              <p:cNvSpPr txBox="1">
                <a:spLocks noRot="1" noChangeAspect="1" noMove="1" noResize="1" noEditPoints="1" noAdjustHandles="1" noChangeArrowheads="1" noChangeShapeType="1" noTextEdit="1"/>
              </p:cNvSpPr>
              <p:nvPr/>
            </p:nvSpPr>
            <p:spPr>
              <a:xfrm>
                <a:off x="7600476" y="1491808"/>
                <a:ext cx="292579" cy="254237"/>
              </a:xfrm>
              <a:prstGeom prst="rect">
                <a:avLst/>
              </a:prstGeom>
              <a:blipFill rotWithShape="0">
                <a:blip r:embed="rId30"/>
                <a:stretch>
                  <a:fillRect l="-22917" t="-2439" r="-4167" b="-7317"/>
                </a:stretch>
              </a:blipFill>
            </p:spPr>
            <p:txBody>
              <a:bodyPr/>
              <a:lstStyle/>
              <a:p>
                <a:r>
                  <a:rPr lang="zh-CN" altLang="en-US">
                    <a:noFill/>
                  </a:rPr>
                  <a:t> </a:t>
                </a:r>
              </a:p>
            </p:txBody>
          </p:sp>
        </mc:Fallback>
      </mc:AlternateContent>
      <p:grpSp>
        <p:nvGrpSpPr>
          <p:cNvPr id="218" name="Group 15"/>
          <p:cNvGrpSpPr>
            <a:grpSpLocks/>
          </p:cNvGrpSpPr>
          <p:nvPr/>
        </p:nvGrpSpPr>
        <p:grpSpPr bwMode="auto">
          <a:xfrm>
            <a:off x="628620" y="2903061"/>
            <a:ext cx="3325473" cy="1460500"/>
            <a:chOff x="624" y="1836"/>
            <a:chExt cx="1344" cy="920"/>
          </a:xfrm>
        </p:grpSpPr>
        <p:sp>
          <p:nvSpPr>
            <p:cNvPr id="219" name="AutoShape 16"/>
            <p:cNvSpPr>
              <a:spLocks noChangeArrowheads="1"/>
            </p:cNvSpPr>
            <p:nvPr/>
          </p:nvSpPr>
          <p:spPr bwMode="auto">
            <a:xfrm>
              <a:off x="624" y="1942"/>
              <a:ext cx="1339" cy="814"/>
            </a:xfrm>
            <a:prstGeom prst="roundRect">
              <a:avLst>
                <a:gd name="adj" fmla="val 0"/>
              </a:avLst>
            </a:prstGeom>
            <a:noFill/>
            <a:ln w="57150">
              <a:solidFill>
                <a:schemeClr val="folHlink"/>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0" name="AutoShape 17"/>
            <p:cNvSpPr>
              <a:spLocks noChangeArrowheads="1"/>
            </p:cNvSpPr>
            <p:nvPr/>
          </p:nvSpPr>
          <p:spPr bwMode="gray">
            <a:xfrm>
              <a:off x="712" y="1852"/>
              <a:ext cx="1174" cy="181"/>
            </a:xfrm>
            <a:prstGeom prst="roundRect">
              <a:avLst>
                <a:gd name="adj" fmla="val 15072"/>
              </a:avLst>
            </a:prstGeom>
            <a:gradFill rotWithShape="1">
              <a:gsLst>
                <a:gs pos="0">
                  <a:schemeClr val="folHlink">
                    <a:gamma/>
                    <a:shade val="38824"/>
                    <a:invGamma/>
                  </a:schemeClr>
                </a:gs>
                <a:gs pos="50000">
                  <a:schemeClr val="folHlink"/>
                </a:gs>
                <a:gs pos="100000">
                  <a:schemeClr val="folHlink">
                    <a:gamma/>
                    <a:shade val="38824"/>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1" name="Text Box 20"/>
            <p:cNvSpPr txBox="1">
              <a:spLocks noChangeArrowheads="1"/>
            </p:cNvSpPr>
            <p:nvPr/>
          </p:nvSpPr>
          <p:spPr bwMode="gray">
            <a:xfrm>
              <a:off x="964" y="1836"/>
              <a:ext cx="661"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1400" dirty="0" smtClean="0">
                  <a:solidFill>
                    <a:schemeClr val="bg1"/>
                  </a:solidFill>
                  <a:ea typeface="宋体" panose="02010600030101010101" pitchFamily="2" charset="-122"/>
                </a:rPr>
                <a:t>Loop Extension(1:1)</a:t>
              </a:r>
              <a:endParaRPr lang="en-US" altLang="zh-CN" sz="1400" dirty="0">
                <a:solidFill>
                  <a:schemeClr val="bg1"/>
                </a:solidFill>
                <a:ea typeface="宋体" panose="02010600030101010101" pitchFamily="2" charset="-122"/>
              </a:endParaRPr>
            </a:p>
          </p:txBody>
        </p:sp>
        <p:sp>
          <p:nvSpPr>
            <p:cNvPr id="222" name="Text Box 21"/>
            <p:cNvSpPr txBox="1">
              <a:spLocks noChangeArrowheads="1"/>
            </p:cNvSpPr>
            <p:nvPr/>
          </p:nvSpPr>
          <p:spPr bwMode="auto">
            <a:xfrm>
              <a:off x="624" y="2106"/>
              <a:ext cx="134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en-US" altLang="zh-CN" dirty="0">
                <a:solidFill>
                  <a:srgbClr val="000000"/>
                </a:solidFill>
                <a:ea typeface="宋体" panose="02010600030101010101" pitchFamily="2" charset="-122"/>
              </a:endParaRPr>
            </a:p>
          </p:txBody>
        </p:sp>
      </p:grpSp>
      <p:grpSp>
        <p:nvGrpSpPr>
          <p:cNvPr id="223" name="Group 15"/>
          <p:cNvGrpSpPr>
            <a:grpSpLocks/>
          </p:cNvGrpSpPr>
          <p:nvPr/>
        </p:nvGrpSpPr>
        <p:grpSpPr bwMode="auto">
          <a:xfrm>
            <a:off x="628678" y="4602796"/>
            <a:ext cx="3325473" cy="1460500"/>
            <a:chOff x="624" y="1836"/>
            <a:chExt cx="1344" cy="920"/>
          </a:xfrm>
        </p:grpSpPr>
        <p:sp>
          <p:nvSpPr>
            <p:cNvPr id="224" name="AutoShape 16"/>
            <p:cNvSpPr>
              <a:spLocks noChangeArrowheads="1"/>
            </p:cNvSpPr>
            <p:nvPr/>
          </p:nvSpPr>
          <p:spPr bwMode="auto">
            <a:xfrm>
              <a:off x="624" y="1942"/>
              <a:ext cx="1339" cy="814"/>
            </a:xfrm>
            <a:prstGeom prst="roundRect">
              <a:avLst>
                <a:gd name="adj" fmla="val 0"/>
              </a:avLst>
            </a:prstGeom>
            <a:noFill/>
            <a:ln w="57150">
              <a:solidFill>
                <a:schemeClr val="folHlink"/>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5" name="AutoShape 17"/>
            <p:cNvSpPr>
              <a:spLocks noChangeArrowheads="1"/>
            </p:cNvSpPr>
            <p:nvPr/>
          </p:nvSpPr>
          <p:spPr bwMode="gray">
            <a:xfrm>
              <a:off x="712" y="1852"/>
              <a:ext cx="1174" cy="181"/>
            </a:xfrm>
            <a:prstGeom prst="roundRect">
              <a:avLst>
                <a:gd name="adj" fmla="val 15072"/>
              </a:avLst>
            </a:prstGeom>
            <a:gradFill rotWithShape="1">
              <a:gsLst>
                <a:gs pos="0">
                  <a:schemeClr val="folHlink">
                    <a:gamma/>
                    <a:shade val="38824"/>
                    <a:invGamma/>
                  </a:schemeClr>
                </a:gs>
                <a:gs pos="50000">
                  <a:schemeClr val="folHlink"/>
                </a:gs>
                <a:gs pos="100000">
                  <a:schemeClr val="folHlink">
                    <a:gamma/>
                    <a:shade val="38824"/>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6" name="Text Box 20"/>
            <p:cNvSpPr txBox="1">
              <a:spLocks noChangeArrowheads="1"/>
            </p:cNvSpPr>
            <p:nvPr/>
          </p:nvSpPr>
          <p:spPr bwMode="gray">
            <a:xfrm>
              <a:off x="961" y="1836"/>
              <a:ext cx="669"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1400" dirty="0" smtClean="0">
                  <a:solidFill>
                    <a:schemeClr val="bg1"/>
                  </a:solidFill>
                  <a:ea typeface="宋体" panose="02010600030101010101" pitchFamily="2" charset="-122"/>
                </a:rPr>
                <a:t>Loop Branching(n:1)</a:t>
              </a:r>
              <a:endParaRPr lang="en-US" altLang="zh-CN" sz="1400" dirty="0">
                <a:solidFill>
                  <a:schemeClr val="bg1"/>
                </a:solidFill>
                <a:ea typeface="宋体" panose="02010600030101010101" pitchFamily="2" charset="-122"/>
              </a:endParaRPr>
            </a:p>
          </p:txBody>
        </p:sp>
        <p:sp>
          <p:nvSpPr>
            <p:cNvPr id="227" name="Text Box 21"/>
            <p:cNvSpPr txBox="1">
              <a:spLocks noChangeArrowheads="1"/>
            </p:cNvSpPr>
            <p:nvPr/>
          </p:nvSpPr>
          <p:spPr bwMode="auto">
            <a:xfrm>
              <a:off x="624" y="2106"/>
              <a:ext cx="134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en-US" altLang="zh-CN" dirty="0">
                <a:solidFill>
                  <a:srgbClr val="000000"/>
                </a:solidFill>
                <a:ea typeface="宋体" panose="02010600030101010101" pitchFamily="2" charset="-122"/>
              </a:endParaRPr>
            </a:p>
          </p:txBody>
        </p:sp>
      </p:grpSp>
      <p:grpSp>
        <p:nvGrpSpPr>
          <p:cNvPr id="228" name="Group 15"/>
          <p:cNvGrpSpPr>
            <a:grpSpLocks/>
          </p:cNvGrpSpPr>
          <p:nvPr/>
        </p:nvGrpSpPr>
        <p:grpSpPr bwMode="auto">
          <a:xfrm>
            <a:off x="4616013" y="2871497"/>
            <a:ext cx="3996633" cy="1460500"/>
            <a:chOff x="576" y="1836"/>
            <a:chExt cx="1446" cy="920"/>
          </a:xfrm>
        </p:grpSpPr>
        <p:sp>
          <p:nvSpPr>
            <p:cNvPr id="229" name="AutoShape 16"/>
            <p:cNvSpPr>
              <a:spLocks noChangeArrowheads="1"/>
            </p:cNvSpPr>
            <p:nvPr/>
          </p:nvSpPr>
          <p:spPr bwMode="auto">
            <a:xfrm>
              <a:off x="576" y="1942"/>
              <a:ext cx="1446" cy="814"/>
            </a:xfrm>
            <a:prstGeom prst="roundRect">
              <a:avLst>
                <a:gd name="adj" fmla="val 0"/>
              </a:avLst>
            </a:prstGeom>
            <a:noFill/>
            <a:ln w="57150">
              <a:solidFill>
                <a:schemeClr val="folHlink"/>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0" name="AutoShape 17"/>
            <p:cNvSpPr>
              <a:spLocks noChangeArrowheads="1"/>
            </p:cNvSpPr>
            <p:nvPr/>
          </p:nvSpPr>
          <p:spPr bwMode="gray">
            <a:xfrm>
              <a:off x="712" y="1852"/>
              <a:ext cx="1174" cy="181"/>
            </a:xfrm>
            <a:prstGeom prst="roundRect">
              <a:avLst>
                <a:gd name="adj" fmla="val 15072"/>
              </a:avLst>
            </a:prstGeom>
            <a:gradFill rotWithShape="1">
              <a:gsLst>
                <a:gs pos="0">
                  <a:schemeClr val="folHlink">
                    <a:gamma/>
                    <a:shade val="38824"/>
                    <a:invGamma/>
                  </a:schemeClr>
                </a:gs>
                <a:gs pos="50000">
                  <a:schemeClr val="folHlink"/>
                </a:gs>
                <a:gs pos="100000">
                  <a:schemeClr val="folHlink">
                    <a:gamma/>
                    <a:shade val="38824"/>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1" name="Text Box 20"/>
            <p:cNvSpPr txBox="1">
              <a:spLocks noChangeArrowheads="1"/>
            </p:cNvSpPr>
            <p:nvPr/>
          </p:nvSpPr>
          <p:spPr bwMode="gray">
            <a:xfrm>
              <a:off x="1018" y="1836"/>
              <a:ext cx="5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1400" dirty="0" smtClean="0">
                  <a:solidFill>
                    <a:schemeClr val="bg1"/>
                  </a:solidFill>
                  <a:ea typeface="宋体" panose="02010600030101010101" pitchFamily="2" charset="-122"/>
                </a:rPr>
                <a:t>Loop Merging(1:n)</a:t>
              </a:r>
              <a:endParaRPr lang="en-US" altLang="zh-CN" sz="1400" dirty="0">
                <a:solidFill>
                  <a:schemeClr val="bg1"/>
                </a:solidFill>
                <a:ea typeface="宋体" panose="02010600030101010101" pitchFamily="2" charset="-122"/>
              </a:endParaRPr>
            </a:p>
          </p:txBody>
        </p:sp>
      </p:grpSp>
      <p:grpSp>
        <p:nvGrpSpPr>
          <p:cNvPr id="233" name="Group 15"/>
          <p:cNvGrpSpPr>
            <a:grpSpLocks/>
          </p:cNvGrpSpPr>
          <p:nvPr/>
        </p:nvGrpSpPr>
        <p:grpSpPr bwMode="auto">
          <a:xfrm>
            <a:off x="4614039" y="4598003"/>
            <a:ext cx="3996633" cy="1460500"/>
            <a:chOff x="576" y="1836"/>
            <a:chExt cx="1446" cy="920"/>
          </a:xfrm>
        </p:grpSpPr>
        <p:sp>
          <p:nvSpPr>
            <p:cNvPr id="234" name="AutoShape 16"/>
            <p:cNvSpPr>
              <a:spLocks noChangeArrowheads="1"/>
            </p:cNvSpPr>
            <p:nvPr/>
          </p:nvSpPr>
          <p:spPr bwMode="auto">
            <a:xfrm>
              <a:off x="576" y="1942"/>
              <a:ext cx="1446" cy="814"/>
            </a:xfrm>
            <a:prstGeom prst="roundRect">
              <a:avLst>
                <a:gd name="adj" fmla="val 0"/>
              </a:avLst>
            </a:prstGeom>
            <a:noFill/>
            <a:ln w="57150">
              <a:solidFill>
                <a:schemeClr val="folHlink"/>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5" name="AutoShape 17"/>
            <p:cNvSpPr>
              <a:spLocks noChangeArrowheads="1"/>
            </p:cNvSpPr>
            <p:nvPr/>
          </p:nvSpPr>
          <p:spPr bwMode="gray">
            <a:xfrm>
              <a:off x="712" y="1852"/>
              <a:ext cx="1174" cy="181"/>
            </a:xfrm>
            <a:prstGeom prst="roundRect">
              <a:avLst>
                <a:gd name="adj" fmla="val 15072"/>
              </a:avLst>
            </a:prstGeom>
            <a:gradFill rotWithShape="1">
              <a:gsLst>
                <a:gs pos="0">
                  <a:schemeClr val="folHlink">
                    <a:gamma/>
                    <a:shade val="38824"/>
                    <a:invGamma/>
                  </a:schemeClr>
                </a:gs>
                <a:gs pos="50000">
                  <a:schemeClr val="folHlink"/>
                </a:gs>
                <a:gs pos="100000">
                  <a:schemeClr val="folHlink">
                    <a:gamma/>
                    <a:shade val="38824"/>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6" name="Text Box 20"/>
            <p:cNvSpPr txBox="1">
              <a:spLocks noChangeArrowheads="1"/>
            </p:cNvSpPr>
            <p:nvPr/>
          </p:nvSpPr>
          <p:spPr bwMode="gray">
            <a:xfrm>
              <a:off x="792" y="1836"/>
              <a:ext cx="1007"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1400" dirty="0" smtClean="0">
                  <a:solidFill>
                    <a:schemeClr val="bg1"/>
                  </a:solidFill>
                  <a:ea typeface="宋体" panose="02010600030101010101" pitchFamily="2" charset="-122"/>
                </a:rPr>
                <a:t>Loop Merging, then Branching(</a:t>
              </a:r>
              <a:r>
                <a:rPr lang="en-US" altLang="zh-CN" sz="1400" dirty="0" err="1" smtClean="0">
                  <a:solidFill>
                    <a:schemeClr val="bg1"/>
                  </a:solidFill>
                  <a:ea typeface="宋体" panose="02010600030101010101" pitchFamily="2" charset="-122"/>
                </a:rPr>
                <a:t>m:n</a:t>
              </a:r>
              <a:r>
                <a:rPr lang="en-US" altLang="zh-CN" sz="1400" dirty="0" smtClean="0">
                  <a:solidFill>
                    <a:schemeClr val="bg1"/>
                  </a:solidFill>
                  <a:ea typeface="宋体" panose="02010600030101010101" pitchFamily="2" charset="-122"/>
                </a:rPr>
                <a:t>)</a:t>
              </a:r>
              <a:endParaRPr lang="en-US" altLang="zh-CN" sz="1400" dirty="0">
                <a:solidFill>
                  <a:schemeClr val="bg1"/>
                </a:solidFill>
                <a:ea typeface="宋体" panose="02010600030101010101" pitchFamily="2" charset="-122"/>
              </a:endParaRPr>
            </a:p>
          </p:txBody>
        </p:sp>
      </p:grpSp>
      <p:sp>
        <p:nvSpPr>
          <p:cNvPr id="2" name="矩形 1"/>
          <p:cNvSpPr/>
          <p:nvPr/>
        </p:nvSpPr>
        <p:spPr>
          <a:xfrm>
            <a:off x="555912" y="101288"/>
            <a:ext cx="3398181" cy="737638"/>
          </a:xfrm>
          <a:prstGeom prst="rect">
            <a:avLst/>
          </a:prstGeom>
        </p:spPr>
        <p:txBody>
          <a:bodyPr wrap="square">
            <a:spAutoFit/>
          </a:bodyPr>
          <a:lstStyle/>
          <a:p>
            <a:pPr>
              <a:lnSpc>
                <a:spcPct val="150000"/>
              </a:lnSpc>
            </a:pPr>
            <a:r>
              <a:rPr lang="en-US" altLang="zh-CN" sz="3200" dirty="0" smtClean="0">
                <a:latin typeface="Berlin Sans FB" panose="020E0602020502020306" pitchFamily="34" charset="0"/>
              </a:rPr>
              <a:t>Contouring rules</a:t>
            </a:r>
            <a:endParaRPr lang="en-US" altLang="zh-CN" sz="3200" dirty="0">
              <a:latin typeface="Berlin Sans FB" panose="020E0602020502020306" pitchFamily="34" charset="0"/>
            </a:endParaRPr>
          </a:p>
        </p:txBody>
      </p:sp>
    </p:spTree>
    <p:extLst>
      <p:ext uri="{BB962C8B-B14F-4D97-AF65-F5344CB8AC3E}">
        <p14:creationId xmlns:p14="http://schemas.microsoft.com/office/powerpoint/2010/main" val="700763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latin typeface="Berlin Sans FB" panose="020E0602020502020306" pitchFamily="34" charset="0"/>
              </a:rPr>
              <a:t>Algorithm</a:t>
            </a:r>
            <a:endParaRPr lang="zh-CN" altLang="en-US" dirty="0">
              <a:latin typeface="Berlin Sans FB" panose="020E0602020502020306" pitchFamily="34" charset="0"/>
            </a:endParaRPr>
          </a:p>
        </p:txBody>
      </p:sp>
      <p:sp>
        <p:nvSpPr>
          <p:cNvPr id="3" name="内容占位符 2"/>
          <p:cNvSpPr>
            <a:spLocks noGrp="1"/>
          </p:cNvSpPr>
          <p:nvPr>
            <p:ph idx="1"/>
          </p:nvPr>
        </p:nvSpPr>
        <p:spPr/>
        <p:txBody>
          <a:bodyPr/>
          <a:lstStyle/>
          <a:p>
            <a:pPr>
              <a:lnSpc>
                <a:spcPct val="150000"/>
              </a:lnSpc>
            </a:pPr>
            <a:r>
              <a:rPr lang="en-US" altLang="zh-CN" dirty="0">
                <a:solidFill>
                  <a:schemeClr val="bg2"/>
                </a:solidFill>
                <a:latin typeface="Berlin Sans FB" panose="020E0602020502020306" pitchFamily="34" charset="0"/>
              </a:rPr>
              <a:t>Boundary Pixel </a:t>
            </a:r>
            <a:r>
              <a:rPr lang="en-US" altLang="zh-CN" dirty="0" smtClean="0">
                <a:solidFill>
                  <a:schemeClr val="bg2"/>
                </a:solidFill>
                <a:latin typeface="Berlin Sans FB" panose="020E0602020502020306" pitchFamily="34" charset="0"/>
              </a:rPr>
              <a:t>Detecting</a:t>
            </a:r>
          </a:p>
          <a:p>
            <a:pPr>
              <a:lnSpc>
                <a:spcPct val="150000"/>
              </a:lnSpc>
            </a:pPr>
            <a:r>
              <a:rPr lang="en-US" altLang="zh-CN" dirty="0" smtClean="0">
                <a:solidFill>
                  <a:schemeClr val="bg2"/>
                </a:solidFill>
                <a:latin typeface="Berlin Sans FB" panose="020E0602020502020306" pitchFamily="34" charset="0"/>
              </a:rPr>
              <a:t>Pre-contouring</a:t>
            </a:r>
          </a:p>
          <a:p>
            <a:pPr>
              <a:lnSpc>
                <a:spcPct val="150000"/>
              </a:lnSpc>
            </a:pPr>
            <a:r>
              <a:rPr lang="en-US" altLang="zh-CN" dirty="0" smtClean="0">
                <a:latin typeface="Berlin Sans FB" panose="020E0602020502020306" pitchFamily="34" charset="0"/>
              </a:rPr>
              <a:t>Contouring</a:t>
            </a:r>
          </a:p>
        </p:txBody>
      </p:sp>
      <p:sp>
        <p:nvSpPr>
          <p:cNvPr id="5" name="矩形 4"/>
          <p:cNvSpPr/>
          <p:nvPr/>
        </p:nvSpPr>
        <p:spPr>
          <a:xfrm>
            <a:off x="5314894" y="1696587"/>
            <a:ext cx="3242246" cy="20562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p:nvSpPr>
        <p:spPr>
          <a:xfrm>
            <a:off x="5330866"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7"/>
          <p:cNvSpPr/>
          <p:nvPr/>
        </p:nvSpPr>
        <p:spPr>
          <a:xfrm>
            <a:off x="5576526"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矩形 8"/>
          <p:cNvSpPr/>
          <p:nvPr/>
        </p:nvSpPr>
        <p:spPr>
          <a:xfrm>
            <a:off x="5822185"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p:cNvSpPr/>
          <p:nvPr/>
        </p:nvSpPr>
        <p:spPr>
          <a:xfrm>
            <a:off x="6067845" y="1980958"/>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矩形 10"/>
          <p:cNvSpPr/>
          <p:nvPr/>
        </p:nvSpPr>
        <p:spPr>
          <a:xfrm>
            <a:off x="6313504" y="1980958"/>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矩形 11"/>
          <p:cNvSpPr/>
          <p:nvPr/>
        </p:nvSpPr>
        <p:spPr>
          <a:xfrm>
            <a:off x="6559164"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矩形 12"/>
          <p:cNvSpPr/>
          <p:nvPr/>
        </p:nvSpPr>
        <p:spPr>
          <a:xfrm>
            <a:off x="6804823"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矩形 13"/>
          <p:cNvSpPr/>
          <p:nvPr/>
        </p:nvSpPr>
        <p:spPr>
          <a:xfrm>
            <a:off x="7040247"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矩形 14"/>
          <p:cNvSpPr/>
          <p:nvPr/>
        </p:nvSpPr>
        <p:spPr>
          <a:xfrm>
            <a:off x="7288288"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矩形 15"/>
          <p:cNvSpPr/>
          <p:nvPr/>
        </p:nvSpPr>
        <p:spPr>
          <a:xfrm>
            <a:off x="7533947"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矩形 16"/>
          <p:cNvSpPr/>
          <p:nvPr/>
        </p:nvSpPr>
        <p:spPr>
          <a:xfrm>
            <a:off x="7779607"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矩形 19"/>
          <p:cNvSpPr/>
          <p:nvPr/>
        </p:nvSpPr>
        <p:spPr>
          <a:xfrm>
            <a:off x="5330866"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矩形 20"/>
          <p:cNvSpPr/>
          <p:nvPr/>
        </p:nvSpPr>
        <p:spPr>
          <a:xfrm>
            <a:off x="5576526"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矩形 21"/>
          <p:cNvSpPr/>
          <p:nvPr/>
        </p:nvSpPr>
        <p:spPr>
          <a:xfrm>
            <a:off x="5822185" y="2226243"/>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矩形 22"/>
          <p:cNvSpPr/>
          <p:nvPr/>
        </p:nvSpPr>
        <p:spPr>
          <a:xfrm>
            <a:off x="6067845" y="2226243"/>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矩形 23"/>
          <p:cNvSpPr/>
          <p:nvPr/>
        </p:nvSpPr>
        <p:spPr>
          <a:xfrm>
            <a:off x="6313504" y="2226243"/>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矩形 24"/>
          <p:cNvSpPr/>
          <p:nvPr/>
        </p:nvSpPr>
        <p:spPr>
          <a:xfrm>
            <a:off x="6559164" y="2226243"/>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 name="矩形 25"/>
          <p:cNvSpPr/>
          <p:nvPr/>
        </p:nvSpPr>
        <p:spPr>
          <a:xfrm>
            <a:off x="6804823"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矩形 26"/>
          <p:cNvSpPr/>
          <p:nvPr/>
        </p:nvSpPr>
        <p:spPr>
          <a:xfrm>
            <a:off x="7040247"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矩形 27"/>
          <p:cNvSpPr/>
          <p:nvPr/>
        </p:nvSpPr>
        <p:spPr>
          <a:xfrm>
            <a:off x="7288288"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矩形 28"/>
          <p:cNvSpPr/>
          <p:nvPr/>
        </p:nvSpPr>
        <p:spPr>
          <a:xfrm>
            <a:off x="7533947"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矩形 29"/>
          <p:cNvSpPr/>
          <p:nvPr/>
        </p:nvSpPr>
        <p:spPr>
          <a:xfrm>
            <a:off x="7779607"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矩形 32"/>
          <p:cNvSpPr/>
          <p:nvPr/>
        </p:nvSpPr>
        <p:spPr>
          <a:xfrm>
            <a:off x="5330866"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矩形 33"/>
          <p:cNvSpPr/>
          <p:nvPr/>
        </p:nvSpPr>
        <p:spPr>
          <a:xfrm>
            <a:off x="5576526" y="2467810"/>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矩形 34"/>
          <p:cNvSpPr/>
          <p:nvPr/>
        </p:nvSpPr>
        <p:spPr>
          <a:xfrm>
            <a:off x="5822185" y="2467810"/>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 name="矩形 35"/>
          <p:cNvSpPr/>
          <p:nvPr/>
        </p:nvSpPr>
        <p:spPr>
          <a:xfrm>
            <a:off x="6067845" y="2467810"/>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矩形 36"/>
          <p:cNvSpPr/>
          <p:nvPr/>
        </p:nvSpPr>
        <p:spPr>
          <a:xfrm>
            <a:off x="6313504" y="2467810"/>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 name="矩形 37"/>
          <p:cNvSpPr/>
          <p:nvPr/>
        </p:nvSpPr>
        <p:spPr>
          <a:xfrm>
            <a:off x="6559164" y="2467810"/>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 name="矩形 38"/>
          <p:cNvSpPr/>
          <p:nvPr/>
        </p:nvSpPr>
        <p:spPr>
          <a:xfrm>
            <a:off x="6804823" y="2467810"/>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矩形 39"/>
          <p:cNvSpPr/>
          <p:nvPr/>
        </p:nvSpPr>
        <p:spPr>
          <a:xfrm>
            <a:off x="7040247"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1" name="矩形 40"/>
          <p:cNvSpPr/>
          <p:nvPr/>
        </p:nvSpPr>
        <p:spPr>
          <a:xfrm>
            <a:off x="7288288"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2" name="矩形 41"/>
          <p:cNvSpPr/>
          <p:nvPr/>
        </p:nvSpPr>
        <p:spPr>
          <a:xfrm>
            <a:off x="7533947"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 name="矩形 42"/>
          <p:cNvSpPr/>
          <p:nvPr/>
        </p:nvSpPr>
        <p:spPr>
          <a:xfrm>
            <a:off x="7779607"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9" name="矩形 58"/>
          <p:cNvSpPr/>
          <p:nvPr/>
        </p:nvSpPr>
        <p:spPr>
          <a:xfrm>
            <a:off x="5330866"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0" name="矩形 59"/>
          <p:cNvSpPr/>
          <p:nvPr/>
        </p:nvSpPr>
        <p:spPr>
          <a:xfrm>
            <a:off x="5576526" y="2714784"/>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1" name="矩形 60"/>
          <p:cNvSpPr/>
          <p:nvPr/>
        </p:nvSpPr>
        <p:spPr>
          <a:xfrm>
            <a:off x="5822185" y="271478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2" name="矩形 61"/>
          <p:cNvSpPr/>
          <p:nvPr/>
        </p:nvSpPr>
        <p:spPr>
          <a:xfrm>
            <a:off x="6067845" y="271478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3" name="矩形 62"/>
          <p:cNvSpPr/>
          <p:nvPr/>
        </p:nvSpPr>
        <p:spPr>
          <a:xfrm>
            <a:off x="6313504" y="271478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4" name="矩形 63"/>
          <p:cNvSpPr/>
          <p:nvPr/>
        </p:nvSpPr>
        <p:spPr>
          <a:xfrm>
            <a:off x="6559164" y="271478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5" name="矩形 64"/>
          <p:cNvSpPr/>
          <p:nvPr/>
        </p:nvSpPr>
        <p:spPr>
          <a:xfrm>
            <a:off x="6804823" y="2714784"/>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7040247"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7" name="矩形 66"/>
          <p:cNvSpPr/>
          <p:nvPr/>
        </p:nvSpPr>
        <p:spPr>
          <a:xfrm>
            <a:off x="7288288"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7533947"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9" name="矩形 68"/>
          <p:cNvSpPr/>
          <p:nvPr/>
        </p:nvSpPr>
        <p:spPr>
          <a:xfrm>
            <a:off x="7779607"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5330866"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3" name="矩形 72"/>
          <p:cNvSpPr/>
          <p:nvPr/>
        </p:nvSpPr>
        <p:spPr>
          <a:xfrm>
            <a:off x="5576526"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4" name="矩形 73"/>
          <p:cNvSpPr/>
          <p:nvPr/>
        </p:nvSpPr>
        <p:spPr>
          <a:xfrm>
            <a:off x="5822185" y="2962224"/>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6067845" y="296222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6" name="矩形 75"/>
          <p:cNvSpPr/>
          <p:nvPr/>
        </p:nvSpPr>
        <p:spPr>
          <a:xfrm>
            <a:off x="6313504" y="296222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7" name="矩形 76"/>
          <p:cNvSpPr/>
          <p:nvPr/>
        </p:nvSpPr>
        <p:spPr>
          <a:xfrm>
            <a:off x="6559164" y="296222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8" name="矩形 77"/>
          <p:cNvSpPr/>
          <p:nvPr/>
        </p:nvSpPr>
        <p:spPr>
          <a:xfrm>
            <a:off x="6804823" y="2962224"/>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9" name="矩形 78"/>
          <p:cNvSpPr/>
          <p:nvPr/>
        </p:nvSpPr>
        <p:spPr>
          <a:xfrm>
            <a:off x="7040247"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0" name="矩形 79"/>
          <p:cNvSpPr/>
          <p:nvPr/>
        </p:nvSpPr>
        <p:spPr>
          <a:xfrm>
            <a:off x="7288288"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1" name="矩形 80"/>
          <p:cNvSpPr/>
          <p:nvPr/>
        </p:nvSpPr>
        <p:spPr>
          <a:xfrm>
            <a:off x="7533947"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2" name="矩形 81"/>
          <p:cNvSpPr/>
          <p:nvPr/>
        </p:nvSpPr>
        <p:spPr>
          <a:xfrm>
            <a:off x="7779607"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5" name="矩形 84"/>
          <p:cNvSpPr/>
          <p:nvPr/>
        </p:nvSpPr>
        <p:spPr>
          <a:xfrm>
            <a:off x="5330866"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6" name="矩形 85"/>
          <p:cNvSpPr/>
          <p:nvPr/>
        </p:nvSpPr>
        <p:spPr>
          <a:xfrm>
            <a:off x="5576526"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7" name="矩形 86"/>
          <p:cNvSpPr/>
          <p:nvPr/>
        </p:nvSpPr>
        <p:spPr>
          <a:xfrm>
            <a:off x="5822185"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8" name="矩形 87"/>
          <p:cNvSpPr/>
          <p:nvPr/>
        </p:nvSpPr>
        <p:spPr>
          <a:xfrm>
            <a:off x="6067845" y="3210976"/>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9" name="矩形 88"/>
          <p:cNvSpPr/>
          <p:nvPr/>
        </p:nvSpPr>
        <p:spPr>
          <a:xfrm>
            <a:off x="6313504" y="3210976"/>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0" name="矩形 89"/>
          <p:cNvSpPr/>
          <p:nvPr/>
        </p:nvSpPr>
        <p:spPr>
          <a:xfrm>
            <a:off x="6559164" y="3210976"/>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1" name="矩形 90"/>
          <p:cNvSpPr/>
          <p:nvPr/>
        </p:nvSpPr>
        <p:spPr>
          <a:xfrm>
            <a:off x="6804823" y="3210976"/>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2" name="矩形 91"/>
          <p:cNvSpPr/>
          <p:nvPr/>
        </p:nvSpPr>
        <p:spPr>
          <a:xfrm>
            <a:off x="7040247"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3" name="矩形 92"/>
          <p:cNvSpPr/>
          <p:nvPr/>
        </p:nvSpPr>
        <p:spPr>
          <a:xfrm>
            <a:off x="7288288"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4" name="矩形 93"/>
          <p:cNvSpPr/>
          <p:nvPr/>
        </p:nvSpPr>
        <p:spPr>
          <a:xfrm>
            <a:off x="7533947"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5" name="矩形 94"/>
          <p:cNvSpPr/>
          <p:nvPr/>
        </p:nvSpPr>
        <p:spPr>
          <a:xfrm>
            <a:off x="7779607"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8" name="矩形 97"/>
          <p:cNvSpPr/>
          <p:nvPr/>
        </p:nvSpPr>
        <p:spPr>
          <a:xfrm>
            <a:off x="5330866"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9" name="矩形 98"/>
          <p:cNvSpPr/>
          <p:nvPr/>
        </p:nvSpPr>
        <p:spPr>
          <a:xfrm>
            <a:off x="5576526"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0" name="矩形 99"/>
          <p:cNvSpPr/>
          <p:nvPr/>
        </p:nvSpPr>
        <p:spPr>
          <a:xfrm>
            <a:off x="5822185"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1" name="矩形 100"/>
          <p:cNvSpPr/>
          <p:nvPr/>
        </p:nvSpPr>
        <p:spPr>
          <a:xfrm>
            <a:off x="6067845"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2" name="矩形 101"/>
          <p:cNvSpPr/>
          <p:nvPr/>
        </p:nvSpPr>
        <p:spPr>
          <a:xfrm>
            <a:off x="6313504"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3" name="矩形 102"/>
          <p:cNvSpPr/>
          <p:nvPr/>
        </p:nvSpPr>
        <p:spPr>
          <a:xfrm>
            <a:off x="6559164"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4" name="矩形 103"/>
          <p:cNvSpPr/>
          <p:nvPr/>
        </p:nvSpPr>
        <p:spPr>
          <a:xfrm>
            <a:off x="6804823"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5" name="矩形 104"/>
          <p:cNvSpPr/>
          <p:nvPr/>
        </p:nvSpPr>
        <p:spPr>
          <a:xfrm>
            <a:off x="7040247"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6" name="矩形 105"/>
          <p:cNvSpPr/>
          <p:nvPr/>
        </p:nvSpPr>
        <p:spPr>
          <a:xfrm>
            <a:off x="7288288"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7" name="矩形 106"/>
          <p:cNvSpPr/>
          <p:nvPr/>
        </p:nvSpPr>
        <p:spPr>
          <a:xfrm>
            <a:off x="7533947"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8" name="矩形 107"/>
          <p:cNvSpPr/>
          <p:nvPr/>
        </p:nvSpPr>
        <p:spPr>
          <a:xfrm>
            <a:off x="7779607"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1" name="矩形 110"/>
          <p:cNvSpPr/>
          <p:nvPr/>
        </p:nvSpPr>
        <p:spPr>
          <a:xfrm>
            <a:off x="5330866"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2" name="矩形 111"/>
          <p:cNvSpPr/>
          <p:nvPr/>
        </p:nvSpPr>
        <p:spPr>
          <a:xfrm>
            <a:off x="5576526"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3" name="矩形 112"/>
          <p:cNvSpPr/>
          <p:nvPr/>
        </p:nvSpPr>
        <p:spPr>
          <a:xfrm>
            <a:off x="5822185"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矩形 113"/>
          <p:cNvSpPr/>
          <p:nvPr/>
        </p:nvSpPr>
        <p:spPr>
          <a:xfrm>
            <a:off x="6067845"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矩形 114"/>
          <p:cNvSpPr/>
          <p:nvPr/>
        </p:nvSpPr>
        <p:spPr>
          <a:xfrm>
            <a:off x="6313504"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6" name="矩形 115"/>
          <p:cNvSpPr/>
          <p:nvPr/>
        </p:nvSpPr>
        <p:spPr>
          <a:xfrm>
            <a:off x="6559164"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7" name="矩形 116"/>
          <p:cNvSpPr/>
          <p:nvPr/>
        </p:nvSpPr>
        <p:spPr>
          <a:xfrm>
            <a:off x="6804823"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8" name="矩形 117"/>
          <p:cNvSpPr/>
          <p:nvPr/>
        </p:nvSpPr>
        <p:spPr>
          <a:xfrm>
            <a:off x="7040247"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9" name="矩形 118"/>
          <p:cNvSpPr/>
          <p:nvPr/>
        </p:nvSpPr>
        <p:spPr>
          <a:xfrm>
            <a:off x="7288288"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0" name="矩形 119"/>
          <p:cNvSpPr/>
          <p:nvPr/>
        </p:nvSpPr>
        <p:spPr>
          <a:xfrm>
            <a:off x="7533947"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1" name="矩形 120"/>
          <p:cNvSpPr/>
          <p:nvPr/>
        </p:nvSpPr>
        <p:spPr>
          <a:xfrm>
            <a:off x="7779607"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4" name="矩形 123"/>
          <p:cNvSpPr/>
          <p:nvPr/>
        </p:nvSpPr>
        <p:spPr>
          <a:xfrm>
            <a:off x="8027647"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5" name="矩形 124"/>
          <p:cNvSpPr/>
          <p:nvPr/>
        </p:nvSpPr>
        <p:spPr>
          <a:xfrm>
            <a:off x="8265452"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6" name="矩形 125"/>
          <p:cNvSpPr/>
          <p:nvPr/>
        </p:nvSpPr>
        <p:spPr>
          <a:xfrm>
            <a:off x="8027647"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7" name="矩形 126"/>
          <p:cNvSpPr/>
          <p:nvPr/>
        </p:nvSpPr>
        <p:spPr>
          <a:xfrm>
            <a:off x="8265452"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8" name="矩形 127"/>
          <p:cNvSpPr/>
          <p:nvPr/>
        </p:nvSpPr>
        <p:spPr>
          <a:xfrm>
            <a:off x="8027647"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9" name="矩形 128"/>
          <p:cNvSpPr/>
          <p:nvPr/>
        </p:nvSpPr>
        <p:spPr>
          <a:xfrm>
            <a:off x="8265452"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0" name="矩形 129"/>
          <p:cNvSpPr/>
          <p:nvPr/>
        </p:nvSpPr>
        <p:spPr>
          <a:xfrm>
            <a:off x="8027647"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1" name="矩形 130"/>
          <p:cNvSpPr/>
          <p:nvPr/>
        </p:nvSpPr>
        <p:spPr>
          <a:xfrm>
            <a:off x="8265452"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2" name="矩形 131"/>
          <p:cNvSpPr/>
          <p:nvPr/>
        </p:nvSpPr>
        <p:spPr>
          <a:xfrm>
            <a:off x="8027647"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3" name="矩形 132"/>
          <p:cNvSpPr/>
          <p:nvPr/>
        </p:nvSpPr>
        <p:spPr>
          <a:xfrm>
            <a:off x="8265452"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4" name="矩形 133"/>
          <p:cNvSpPr/>
          <p:nvPr/>
        </p:nvSpPr>
        <p:spPr>
          <a:xfrm>
            <a:off x="8027647"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5" name="矩形 134"/>
          <p:cNvSpPr/>
          <p:nvPr/>
        </p:nvSpPr>
        <p:spPr>
          <a:xfrm>
            <a:off x="8265452"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6" name="矩形 135"/>
          <p:cNvSpPr/>
          <p:nvPr/>
        </p:nvSpPr>
        <p:spPr>
          <a:xfrm>
            <a:off x="8027647"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7" name="矩形 136"/>
          <p:cNvSpPr/>
          <p:nvPr/>
        </p:nvSpPr>
        <p:spPr>
          <a:xfrm>
            <a:off x="8265452"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8" name="矩形 137"/>
          <p:cNvSpPr/>
          <p:nvPr/>
        </p:nvSpPr>
        <p:spPr>
          <a:xfrm>
            <a:off x="8027647"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9" name="矩形 138"/>
          <p:cNvSpPr/>
          <p:nvPr/>
        </p:nvSpPr>
        <p:spPr>
          <a:xfrm>
            <a:off x="8265452"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0" name="文本框 109"/>
          <p:cNvSpPr txBox="1"/>
          <p:nvPr/>
        </p:nvSpPr>
        <p:spPr>
          <a:xfrm>
            <a:off x="3824456" y="1956803"/>
            <a:ext cx="1536219" cy="300082"/>
          </a:xfrm>
          <a:prstGeom prst="rect">
            <a:avLst/>
          </a:prstGeom>
          <a:noFill/>
        </p:spPr>
        <p:txBody>
          <a:bodyPr wrap="square" rtlCol="0">
            <a:spAutoFit/>
          </a:bodyPr>
          <a:lstStyle/>
          <a:p>
            <a:r>
              <a:rPr lang="en-US" altLang="zh-CN" sz="1350" dirty="0">
                <a:latin typeface="Berlin Sans FB" panose="020E0602020502020306" pitchFamily="34" charset="0"/>
              </a:rPr>
              <a:t> Loop Initialization</a:t>
            </a:r>
            <a:endParaRPr lang="zh-CN" altLang="en-US" sz="1350" i="1" dirty="0">
              <a:latin typeface="Berlin Sans FB" panose="020E0602020502020306" pitchFamily="34" charset="0"/>
            </a:endParaRPr>
          </a:p>
        </p:txBody>
      </p:sp>
    </p:spTree>
    <p:custDataLst>
      <p:tags r:id="rId1"/>
    </p:custDataLst>
    <p:extLst>
      <p:ext uri="{BB962C8B-B14F-4D97-AF65-F5344CB8AC3E}">
        <p14:creationId xmlns:p14="http://schemas.microsoft.com/office/powerpoint/2010/main" val="2917063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latin typeface="Berlin Sans FB" panose="020E0602020502020306" pitchFamily="34" charset="0"/>
              </a:rPr>
              <a:t>Algorithm</a:t>
            </a:r>
            <a:endParaRPr lang="zh-CN" altLang="en-US" dirty="0">
              <a:latin typeface="Berlin Sans FB" panose="020E0602020502020306" pitchFamily="34" charset="0"/>
            </a:endParaRPr>
          </a:p>
        </p:txBody>
      </p:sp>
      <p:sp>
        <p:nvSpPr>
          <p:cNvPr id="3" name="内容占位符 2"/>
          <p:cNvSpPr>
            <a:spLocks noGrp="1"/>
          </p:cNvSpPr>
          <p:nvPr>
            <p:ph idx="1"/>
          </p:nvPr>
        </p:nvSpPr>
        <p:spPr/>
        <p:txBody>
          <a:bodyPr/>
          <a:lstStyle/>
          <a:p>
            <a:pPr>
              <a:lnSpc>
                <a:spcPct val="150000"/>
              </a:lnSpc>
            </a:pPr>
            <a:r>
              <a:rPr lang="en-US" altLang="zh-CN" dirty="0">
                <a:solidFill>
                  <a:schemeClr val="bg2"/>
                </a:solidFill>
                <a:latin typeface="Berlin Sans FB" panose="020E0602020502020306" pitchFamily="34" charset="0"/>
              </a:rPr>
              <a:t>Boundary Pixel </a:t>
            </a:r>
            <a:r>
              <a:rPr lang="en-US" altLang="zh-CN" dirty="0" smtClean="0">
                <a:solidFill>
                  <a:schemeClr val="bg2"/>
                </a:solidFill>
                <a:latin typeface="Berlin Sans FB" panose="020E0602020502020306" pitchFamily="34" charset="0"/>
              </a:rPr>
              <a:t>Detecting</a:t>
            </a:r>
          </a:p>
          <a:p>
            <a:pPr>
              <a:lnSpc>
                <a:spcPct val="150000"/>
              </a:lnSpc>
            </a:pPr>
            <a:r>
              <a:rPr lang="en-US" altLang="zh-CN" dirty="0" smtClean="0">
                <a:solidFill>
                  <a:schemeClr val="bg2"/>
                </a:solidFill>
                <a:latin typeface="Berlin Sans FB" panose="020E0602020502020306" pitchFamily="34" charset="0"/>
              </a:rPr>
              <a:t>Pre-contouring</a:t>
            </a:r>
          </a:p>
          <a:p>
            <a:pPr>
              <a:lnSpc>
                <a:spcPct val="150000"/>
              </a:lnSpc>
            </a:pPr>
            <a:r>
              <a:rPr lang="en-US" altLang="zh-CN" dirty="0" smtClean="0">
                <a:latin typeface="Berlin Sans FB" panose="020E0602020502020306" pitchFamily="34" charset="0"/>
              </a:rPr>
              <a:t>Contouring</a:t>
            </a:r>
          </a:p>
        </p:txBody>
      </p:sp>
      <p:sp>
        <p:nvSpPr>
          <p:cNvPr id="5" name="矩形 4"/>
          <p:cNvSpPr/>
          <p:nvPr/>
        </p:nvSpPr>
        <p:spPr>
          <a:xfrm>
            <a:off x="5314894" y="1696587"/>
            <a:ext cx="3242246" cy="20562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p:nvSpPr>
        <p:spPr>
          <a:xfrm>
            <a:off x="5330866"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7"/>
          <p:cNvSpPr/>
          <p:nvPr/>
        </p:nvSpPr>
        <p:spPr>
          <a:xfrm>
            <a:off x="5576526"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矩形 8"/>
          <p:cNvSpPr/>
          <p:nvPr/>
        </p:nvSpPr>
        <p:spPr>
          <a:xfrm>
            <a:off x="5822185"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p:cNvSpPr/>
          <p:nvPr/>
        </p:nvSpPr>
        <p:spPr>
          <a:xfrm>
            <a:off x="6067845" y="1980958"/>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0000"/>
              </a:solidFill>
            </a:endParaRPr>
          </a:p>
        </p:txBody>
      </p:sp>
      <p:sp>
        <p:nvSpPr>
          <p:cNvPr id="11" name="矩形 10"/>
          <p:cNvSpPr/>
          <p:nvPr/>
        </p:nvSpPr>
        <p:spPr>
          <a:xfrm>
            <a:off x="6313504" y="1980958"/>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0000"/>
              </a:solidFill>
            </a:endParaRPr>
          </a:p>
        </p:txBody>
      </p:sp>
      <p:sp>
        <p:nvSpPr>
          <p:cNvPr id="12" name="矩形 11"/>
          <p:cNvSpPr/>
          <p:nvPr/>
        </p:nvSpPr>
        <p:spPr>
          <a:xfrm>
            <a:off x="6559164"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矩形 12"/>
          <p:cNvSpPr/>
          <p:nvPr/>
        </p:nvSpPr>
        <p:spPr>
          <a:xfrm>
            <a:off x="6804823"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矩形 13"/>
          <p:cNvSpPr/>
          <p:nvPr/>
        </p:nvSpPr>
        <p:spPr>
          <a:xfrm>
            <a:off x="7040247"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矩形 14"/>
          <p:cNvSpPr/>
          <p:nvPr/>
        </p:nvSpPr>
        <p:spPr>
          <a:xfrm>
            <a:off x="7288288"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矩形 15"/>
          <p:cNvSpPr/>
          <p:nvPr/>
        </p:nvSpPr>
        <p:spPr>
          <a:xfrm>
            <a:off x="7533947"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矩形 16"/>
          <p:cNvSpPr/>
          <p:nvPr/>
        </p:nvSpPr>
        <p:spPr>
          <a:xfrm>
            <a:off x="7779607"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矩形 19"/>
          <p:cNvSpPr/>
          <p:nvPr/>
        </p:nvSpPr>
        <p:spPr>
          <a:xfrm>
            <a:off x="5330866"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矩形 20"/>
          <p:cNvSpPr/>
          <p:nvPr/>
        </p:nvSpPr>
        <p:spPr>
          <a:xfrm>
            <a:off x="5576526"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矩形 21"/>
          <p:cNvSpPr/>
          <p:nvPr/>
        </p:nvSpPr>
        <p:spPr>
          <a:xfrm>
            <a:off x="5822185" y="2226243"/>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0000"/>
              </a:solidFill>
            </a:endParaRPr>
          </a:p>
        </p:txBody>
      </p:sp>
      <p:sp>
        <p:nvSpPr>
          <p:cNvPr id="23" name="矩形 22"/>
          <p:cNvSpPr/>
          <p:nvPr/>
        </p:nvSpPr>
        <p:spPr>
          <a:xfrm>
            <a:off x="6067845" y="2226243"/>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矩形 23"/>
          <p:cNvSpPr/>
          <p:nvPr/>
        </p:nvSpPr>
        <p:spPr>
          <a:xfrm>
            <a:off x="6313504" y="2226243"/>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矩形 24"/>
          <p:cNvSpPr/>
          <p:nvPr/>
        </p:nvSpPr>
        <p:spPr>
          <a:xfrm>
            <a:off x="6559164" y="2226243"/>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0000"/>
              </a:solidFill>
            </a:endParaRPr>
          </a:p>
        </p:txBody>
      </p:sp>
      <p:sp>
        <p:nvSpPr>
          <p:cNvPr id="26" name="矩形 25"/>
          <p:cNvSpPr/>
          <p:nvPr/>
        </p:nvSpPr>
        <p:spPr>
          <a:xfrm>
            <a:off x="6804823"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矩形 26"/>
          <p:cNvSpPr/>
          <p:nvPr/>
        </p:nvSpPr>
        <p:spPr>
          <a:xfrm>
            <a:off x="7040247"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矩形 27"/>
          <p:cNvSpPr/>
          <p:nvPr/>
        </p:nvSpPr>
        <p:spPr>
          <a:xfrm>
            <a:off x="7288288"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矩形 28"/>
          <p:cNvSpPr/>
          <p:nvPr/>
        </p:nvSpPr>
        <p:spPr>
          <a:xfrm>
            <a:off x="7533947"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矩形 29"/>
          <p:cNvSpPr/>
          <p:nvPr/>
        </p:nvSpPr>
        <p:spPr>
          <a:xfrm>
            <a:off x="7779607"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矩形 32"/>
          <p:cNvSpPr/>
          <p:nvPr/>
        </p:nvSpPr>
        <p:spPr>
          <a:xfrm>
            <a:off x="5330866"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矩形 33"/>
          <p:cNvSpPr/>
          <p:nvPr/>
        </p:nvSpPr>
        <p:spPr>
          <a:xfrm>
            <a:off x="5576526" y="2467810"/>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矩形 34"/>
          <p:cNvSpPr/>
          <p:nvPr/>
        </p:nvSpPr>
        <p:spPr>
          <a:xfrm>
            <a:off x="5822185" y="2467810"/>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 name="矩形 35"/>
          <p:cNvSpPr/>
          <p:nvPr/>
        </p:nvSpPr>
        <p:spPr>
          <a:xfrm>
            <a:off x="6067845" y="2467810"/>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矩形 36"/>
          <p:cNvSpPr/>
          <p:nvPr/>
        </p:nvSpPr>
        <p:spPr>
          <a:xfrm>
            <a:off x="6313504" y="2467810"/>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 name="矩形 37"/>
          <p:cNvSpPr/>
          <p:nvPr/>
        </p:nvSpPr>
        <p:spPr>
          <a:xfrm>
            <a:off x="6559164" y="2467810"/>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 name="矩形 38"/>
          <p:cNvSpPr/>
          <p:nvPr/>
        </p:nvSpPr>
        <p:spPr>
          <a:xfrm>
            <a:off x="6804823" y="2467810"/>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矩形 39"/>
          <p:cNvSpPr/>
          <p:nvPr/>
        </p:nvSpPr>
        <p:spPr>
          <a:xfrm>
            <a:off x="7040247"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1" name="矩形 40"/>
          <p:cNvSpPr/>
          <p:nvPr/>
        </p:nvSpPr>
        <p:spPr>
          <a:xfrm>
            <a:off x="7288288"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2" name="矩形 41"/>
          <p:cNvSpPr/>
          <p:nvPr/>
        </p:nvSpPr>
        <p:spPr>
          <a:xfrm>
            <a:off x="7533947"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 name="矩形 42"/>
          <p:cNvSpPr/>
          <p:nvPr/>
        </p:nvSpPr>
        <p:spPr>
          <a:xfrm>
            <a:off x="7779607"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9" name="矩形 58"/>
          <p:cNvSpPr/>
          <p:nvPr/>
        </p:nvSpPr>
        <p:spPr>
          <a:xfrm>
            <a:off x="5330866"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0" name="矩形 59"/>
          <p:cNvSpPr/>
          <p:nvPr/>
        </p:nvSpPr>
        <p:spPr>
          <a:xfrm>
            <a:off x="5576526" y="2714784"/>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1" name="矩形 60"/>
          <p:cNvSpPr/>
          <p:nvPr/>
        </p:nvSpPr>
        <p:spPr>
          <a:xfrm>
            <a:off x="5822185" y="271478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2" name="矩形 61"/>
          <p:cNvSpPr/>
          <p:nvPr/>
        </p:nvSpPr>
        <p:spPr>
          <a:xfrm>
            <a:off x="6067845" y="271478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3" name="矩形 62"/>
          <p:cNvSpPr/>
          <p:nvPr/>
        </p:nvSpPr>
        <p:spPr>
          <a:xfrm>
            <a:off x="6313504" y="271478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4" name="矩形 63"/>
          <p:cNvSpPr/>
          <p:nvPr/>
        </p:nvSpPr>
        <p:spPr>
          <a:xfrm>
            <a:off x="6559164" y="271478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5" name="矩形 64"/>
          <p:cNvSpPr/>
          <p:nvPr/>
        </p:nvSpPr>
        <p:spPr>
          <a:xfrm>
            <a:off x="6804823" y="2714784"/>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7040247"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7" name="矩形 66"/>
          <p:cNvSpPr/>
          <p:nvPr/>
        </p:nvSpPr>
        <p:spPr>
          <a:xfrm>
            <a:off x="7288288"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7533947"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9" name="矩形 68"/>
          <p:cNvSpPr/>
          <p:nvPr/>
        </p:nvSpPr>
        <p:spPr>
          <a:xfrm>
            <a:off x="7779607"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5330866"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3" name="矩形 72"/>
          <p:cNvSpPr/>
          <p:nvPr/>
        </p:nvSpPr>
        <p:spPr>
          <a:xfrm>
            <a:off x="5576526"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4" name="矩形 73"/>
          <p:cNvSpPr/>
          <p:nvPr/>
        </p:nvSpPr>
        <p:spPr>
          <a:xfrm>
            <a:off x="5822185" y="2962224"/>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6067845" y="296222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6" name="矩形 75"/>
          <p:cNvSpPr/>
          <p:nvPr/>
        </p:nvSpPr>
        <p:spPr>
          <a:xfrm>
            <a:off x="6313504" y="296222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7" name="矩形 76"/>
          <p:cNvSpPr/>
          <p:nvPr/>
        </p:nvSpPr>
        <p:spPr>
          <a:xfrm>
            <a:off x="6559164" y="296222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8" name="矩形 77"/>
          <p:cNvSpPr/>
          <p:nvPr/>
        </p:nvSpPr>
        <p:spPr>
          <a:xfrm>
            <a:off x="6804823" y="2962224"/>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9" name="矩形 78"/>
          <p:cNvSpPr/>
          <p:nvPr/>
        </p:nvSpPr>
        <p:spPr>
          <a:xfrm>
            <a:off x="7040247"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0" name="矩形 79"/>
          <p:cNvSpPr/>
          <p:nvPr/>
        </p:nvSpPr>
        <p:spPr>
          <a:xfrm>
            <a:off x="7288288"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1" name="矩形 80"/>
          <p:cNvSpPr/>
          <p:nvPr/>
        </p:nvSpPr>
        <p:spPr>
          <a:xfrm>
            <a:off x="7533947"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2" name="矩形 81"/>
          <p:cNvSpPr/>
          <p:nvPr/>
        </p:nvSpPr>
        <p:spPr>
          <a:xfrm>
            <a:off x="7779607"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5" name="矩形 84"/>
          <p:cNvSpPr/>
          <p:nvPr/>
        </p:nvSpPr>
        <p:spPr>
          <a:xfrm>
            <a:off x="5330866"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6" name="矩形 85"/>
          <p:cNvSpPr/>
          <p:nvPr/>
        </p:nvSpPr>
        <p:spPr>
          <a:xfrm>
            <a:off x="5576526"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7" name="矩形 86"/>
          <p:cNvSpPr/>
          <p:nvPr/>
        </p:nvSpPr>
        <p:spPr>
          <a:xfrm>
            <a:off x="5822185"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8" name="矩形 87"/>
          <p:cNvSpPr/>
          <p:nvPr/>
        </p:nvSpPr>
        <p:spPr>
          <a:xfrm>
            <a:off x="6067845" y="3210976"/>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9" name="矩形 88"/>
          <p:cNvSpPr/>
          <p:nvPr/>
        </p:nvSpPr>
        <p:spPr>
          <a:xfrm>
            <a:off x="6313504" y="3210976"/>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0" name="矩形 89"/>
          <p:cNvSpPr/>
          <p:nvPr/>
        </p:nvSpPr>
        <p:spPr>
          <a:xfrm>
            <a:off x="6559164" y="3210976"/>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1" name="矩形 90"/>
          <p:cNvSpPr/>
          <p:nvPr/>
        </p:nvSpPr>
        <p:spPr>
          <a:xfrm>
            <a:off x="6804823" y="3210976"/>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2" name="矩形 91"/>
          <p:cNvSpPr/>
          <p:nvPr/>
        </p:nvSpPr>
        <p:spPr>
          <a:xfrm>
            <a:off x="7040247"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3" name="矩形 92"/>
          <p:cNvSpPr/>
          <p:nvPr/>
        </p:nvSpPr>
        <p:spPr>
          <a:xfrm>
            <a:off x="7288288"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4" name="矩形 93"/>
          <p:cNvSpPr/>
          <p:nvPr/>
        </p:nvSpPr>
        <p:spPr>
          <a:xfrm>
            <a:off x="7533947"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5" name="矩形 94"/>
          <p:cNvSpPr/>
          <p:nvPr/>
        </p:nvSpPr>
        <p:spPr>
          <a:xfrm>
            <a:off x="7779607"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8" name="矩形 97"/>
          <p:cNvSpPr/>
          <p:nvPr/>
        </p:nvSpPr>
        <p:spPr>
          <a:xfrm>
            <a:off x="5330866"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9" name="矩形 98"/>
          <p:cNvSpPr/>
          <p:nvPr/>
        </p:nvSpPr>
        <p:spPr>
          <a:xfrm>
            <a:off x="5576526"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0" name="矩形 99"/>
          <p:cNvSpPr/>
          <p:nvPr/>
        </p:nvSpPr>
        <p:spPr>
          <a:xfrm>
            <a:off x="5822185"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1" name="矩形 100"/>
          <p:cNvSpPr/>
          <p:nvPr/>
        </p:nvSpPr>
        <p:spPr>
          <a:xfrm>
            <a:off x="6067845"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2" name="矩形 101"/>
          <p:cNvSpPr/>
          <p:nvPr/>
        </p:nvSpPr>
        <p:spPr>
          <a:xfrm>
            <a:off x="6313504"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3" name="矩形 102"/>
          <p:cNvSpPr/>
          <p:nvPr/>
        </p:nvSpPr>
        <p:spPr>
          <a:xfrm>
            <a:off x="6559164"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4" name="矩形 103"/>
          <p:cNvSpPr/>
          <p:nvPr/>
        </p:nvSpPr>
        <p:spPr>
          <a:xfrm>
            <a:off x="6804823"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5" name="矩形 104"/>
          <p:cNvSpPr/>
          <p:nvPr/>
        </p:nvSpPr>
        <p:spPr>
          <a:xfrm>
            <a:off x="7040247"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6" name="矩形 105"/>
          <p:cNvSpPr/>
          <p:nvPr/>
        </p:nvSpPr>
        <p:spPr>
          <a:xfrm>
            <a:off x="7288288"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7" name="矩形 106"/>
          <p:cNvSpPr/>
          <p:nvPr/>
        </p:nvSpPr>
        <p:spPr>
          <a:xfrm>
            <a:off x="7533947"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8" name="矩形 107"/>
          <p:cNvSpPr/>
          <p:nvPr/>
        </p:nvSpPr>
        <p:spPr>
          <a:xfrm>
            <a:off x="7779607"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1" name="矩形 110"/>
          <p:cNvSpPr/>
          <p:nvPr/>
        </p:nvSpPr>
        <p:spPr>
          <a:xfrm>
            <a:off x="5330866"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2" name="矩形 111"/>
          <p:cNvSpPr/>
          <p:nvPr/>
        </p:nvSpPr>
        <p:spPr>
          <a:xfrm>
            <a:off x="5576526"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3" name="矩形 112"/>
          <p:cNvSpPr/>
          <p:nvPr/>
        </p:nvSpPr>
        <p:spPr>
          <a:xfrm>
            <a:off x="5822185"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矩形 113"/>
          <p:cNvSpPr/>
          <p:nvPr/>
        </p:nvSpPr>
        <p:spPr>
          <a:xfrm>
            <a:off x="6067845"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矩形 114"/>
          <p:cNvSpPr/>
          <p:nvPr/>
        </p:nvSpPr>
        <p:spPr>
          <a:xfrm>
            <a:off x="6313504"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6" name="矩形 115"/>
          <p:cNvSpPr/>
          <p:nvPr/>
        </p:nvSpPr>
        <p:spPr>
          <a:xfrm>
            <a:off x="6559164"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7" name="矩形 116"/>
          <p:cNvSpPr/>
          <p:nvPr/>
        </p:nvSpPr>
        <p:spPr>
          <a:xfrm>
            <a:off x="6804823"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8" name="矩形 117"/>
          <p:cNvSpPr/>
          <p:nvPr/>
        </p:nvSpPr>
        <p:spPr>
          <a:xfrm>
            <a:off x="7040247"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9" name="矩形 118"/>
          <p:cNvSpPr/>
          <p:nvPr/>
        </p:nvSpPr>
        <p:spPr>
          <a:xfrm>
            <a:off x="7288288"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0" name="矩形 119"/>
          <p:cNvSpPr/>
          <p:nvPr/>
        </p:nvSpPr>
        <p:spPr>
          <a:xfrm>
            <a:off x="7533947"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1" name="矩形 120"/>
          <p:cNvSpPr/>
          <p:nvPr/>
        </p:nvSpPr>
        <p:spPr>
          <a:xfrm>
            <a:off x="7779607"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4" name="矩形 123"/>
          <p:cNvSpPr/>
          <p:nvPr/>
        </p:nvSpPr>
        <p:spPr>
          <a:xfrm>
            <a:off x="8027647"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5" name="矩形 124"/>
          <p:cNvSpPr/>
          <p:nvPr/>
        </p:nvSpPr>
        <p:spPr>
          <a:xfrm>
            <a:off x="8265452"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6" name="矩形 125"/>
          <p:cNvSpPr/>
          <p:nvPr/>
        </p:nvSpPr>
        <p:spPr>
          <a:xfrm>
            <a:off x="8027647"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7" name="矩形 126"/>
          <p:cNvSpPr/>
          <p:nvPr/>
        </p:nvSpPr>
        <p:spPr>
          <a:xfrm>
            <a:off x="8265452"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8" name="矩形 127"/>
          <p:cNvSpPr/>
          <p:nvPr/>
        </p:nvSpPr>
        <p:spPr>
          <a:xfrm>
            <a:off x="8027647"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9" name="矩形 128"/>
          <p:cNvSpPr/>
          <p:nvPr/>
        </p:nvSpPr>
        <p:spPr>
          <a:xfrm>
            <a:off x="8265452"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0" name="矩形 129"/>
          <p:cNvSpPr/>
          <p:nvPr/>
        </p:nvSpPr>
        <p:spPr>
          <a:xfrm>
            <a:off x="8027647"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1" name="矩形 130"/>
          <p:cNvSpPr/>
          <p:nvPr/>
        </p:nvSpPr>
        <p:spPr>
          <a:xfrm>
            <a:off x="8265452"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2" name="矩形 131"/>
          <p:cNvSpPr/>
          <p:nvPr/>
        </p:nvSpPr>
        <p:spPr>
          <a:xfrm>
            <a:off x="8027647"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3" name="矩形 132"/>
          <p:cNvSpPr/>
          <p:nvPr/>
        </p:nvSpPr>
        <p:spPr>
          <a:xfrm>
            <a:off x="8265452"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4" name="矩形 133"/>
          <p:cNvSpPr/>
          <p:nvPr/>
        </p:nvSpPr>
        <p:spPr>
          <a:xfrm>
            <a:off x="8027647"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5" name="矩形 134"/>
          <p:cNvSpPr/>
          <p:nvPr/>
        </p:nvSpPr>
        <p:spPr>
          <a:xfrm>
            <a:off x="8265452"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6" name="矩形 135"/>
          <p:cNvSpPr/>
          <p:nvPr/>
        </p:nvSpPr>
        <p:spPr>
          <a:xfrm>
            <a:off x="8027647"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7" name="矩形 136"/>
          <p:cNvSpPr/>
          <p:nvPr/>
        </p:nvSpPr>
        <p:spPr>
          <a:xfrm>
            <a:off x="8265452"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8" name="矩形 137"/>
          <p:cNvSpPr/>
          <p:nvPr/>
        </p:nvSpPr>
        <p:spPr>
          <a:xfrm>
            <a:off x="8027647"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9" name="矩形 138"/>
          <p:cNvSpPr/>
          <p:nvPr/>
        </p:nvSpPr>
        <p:spPr>
          <a:xfrm>
            <a:off x="8265452"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0" name="文本框 139"/>
          <p:cNvSpPr txBox="1"/>
          <p:nvPr/>
        </p:nvSpPr>
        <p:spPr>
          <a:xfrm>
            <a:off x="3862383" y="2199174"/>
            <a:ext cx="1536219" cy="300082"/>
          </a:xfrm>
          <a:prstGeom prst="rect">
            <a:avLst/>
          </a:prstGeom>
          <a:noFill/>
        </p:spPr>
        <p:txBody>
          <a:bodyPr wrap="square" rtlCol="0">
            <a:spAutoFit/>
          </a:bodyPr>
          <a:lstStyle/>
          <a:p>
            <a:r>
              <a:rPr lang="en-US" altLang="zh-CN" sz="1350" dirty="0">
                <a:latin typeface="Berlin Sans FB" panose="020E0602020502020306" pitchFamily="34" charset="0"/>
              </a:rPr>
              <a:t> Loop extension</a:t>
            </a:r>
            <a:endParaRPr lang="zh-CN" altLang="en-US" sz="1350" i="1" dirty="0">
              <a:latin typeface="Berlin Sans FB" panose="020E0602020502020306" pitchFamily="34" charset="0"/>
            </a:endParaRPr>
          </a:p>
        </p:txBody>
      </p:sp>
    </p:spTree>
    <p:custDataLst>
      <p:tags r:id="rId1"/>
    </p:custDataLst>
    <p:extLst>
      <p:ext uri="{BB962C8B-B14F-4D97-AF65-F5344CB8AC3E}">
        <p14:creationId xmlns:p14="http://schemas.microsoft.com/office/powerpoint/2010/main" val="3063333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AutoShape 5"/>
          <p:cNvSpPr>
            <a:spLocks noChangeArrowheads="1"/>
          </p:cNvSpPr>
          <p:nvPr/>
        </p:nvSpPr>
        <p:spPr bwMode="gray">
          <a:xfrm>
            <a:off x="4799331" y="2947127"/>
            <a:ext cx="3716019" cy="2300400"/>
          </a:xfrm>
          <a:prstGeom prst="chevron">
            <a:avLst>
              <a:gd name="adj" fmla="val 0"/>
            </a:avLst>
          </a:prstGeom>
          <a:solidFill>
            <a:schemeClr val="accent1"/>
          </a:soli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p>
            <a:endParaRPr lang="zh-CN" altLang="en-US"/>
          </a:p>
        </p:txBody>
      </p:sp>
      <p:sp>
        <p:nvSpPr>
          <p:cNvPr id="2" name="标题 1"/>
          <p:cNvSpPr>
            <a:spLocks noGrp="1"/>
          </p:cNvSpPr>
          <p:nvPr>
            <p:ph type="title"/>
          </p:nvPr>
        </p:nvSpPr>
        <p:spPr/>
        <p:txBody>
          <a:bodyPr/>
          <a:lstStyle/>
          <a:p>
            <a:r>
              <a:rPr lang="en-US" altLang="zh-CN" dirty="0" smtClean="0">
                <a:latin typeface="Berlin Sans FB" panose="020E0602020502020306" pitchFamily="34" charset="0"/>
              </a:rPr>
              <a:t>Introduction</a:t>
            </a:r>
            <a:endParaRPr lang="zh-CN" altLang="en-US" dirty="0">
              <a:latin typeface="Berlin Sans FB" panose="020E0602020502020306" pitchFamily="34" charset="0"/>
            </a:endParaRPr>
          </a:p>
        </p:txBody>
      </p:sp>
      <p:sp>
        <p:nvSpPr>
          <p:cNvPr id="44" name="Text Box 18"/>
          <p:cNvSpPr txBox="1">
            <a:spLocks noChangeArrowheads="1"/>
          </p:cNvSpPr>
          <p:nvPr/>
        </p:nvSpPr>
        <p:spPr bwMode="auto">
          <a:xfrm>
            <a:off x="494587" y="1690689"/>
            <a:ext cx="452346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eaLnBrk="0" hangingPunct="0">
              <a:buFont typeface="Wingdings" panose="05000000000000000000" pitchFamily="2" charset="2"/>
              <a:buChar char="l"/>
            </a:pPr>
            <a:r>
              <a:rPr lang="en-US" altLang="zh-CN" sz="2000" dirty="0">
                <a:solidFill>
                  <a:srgbClr val="000000"/>
                </a:solidFill>
                <a:latin typeface="Berlin Sans FB" panose="020E0602020502020306" pitchFamily="34" charset="0"/>
                <a:ea typeface="宋体" panose="02010600030101010101" pitchFamily="2" charset="-122"/>
              </a:rPr>
              <a:t>Image Representation</a:t>
            </a:r>
            <a:endParaRPr lang="en-US" altLang="zh-CN" sz="1100" dirty="0">
              <a:solidFill>
                <a:srgbClr val="000000"/>
              </a:solidFill>
              <a:latin typeface="Berlin Sans FB" panose="020E0602020502020306" pitchFamily="34" charset="0"/>
              <a:ea typeface="宋体" panose="02010600030101010101" pitchFamily="2" charset="-122"/>
            </a:endParaRPr>
          </a:p>
        </p:txBody>
      </p:sp>
      <p:grpSp>
        <p:nvGrpSpPr>
          <p:cNvPr id="23" name="Group 65"/>
          <p:cNvGrpSpPr>
            <a:grpSpLocks/>
          </p:cNvGrpSpPr>
          <p:nvPr/>
        </p:nvGrpSpPr>
        <p:grpSpPr bwMode="auto">
          <a:xfrm>
            <a:off x="647548" y="2305263"/>
            <a:ext cx="3749849" cy="500063"/>
            <a:chOff x="1536" y="1872"/>
            <a:chExt cx="2118" cy="315"/>
          </a:xfrm>
        </p:grpSpPr>
        <p:sp>
          <p:nvSpPr>
            <p:cNvPr id="24" name="AutoShape 66"/>
            <p:cNvSpPr>
              <a:spLocks noChangeArrowheads="1"/>
            </p:cNvSpPr>
            <p:nvPr/>
          </p:nvSpPr>
          <p:spPr bwMode="gray">
            <a:xfrm>
              <a:off x="1536" y="1899"/>
              <a:ext cx="2118" cy="288"/>
            </a:xfrm>
            <a:prstGeom prst="roundRect">
              <a:avLst>
                <a:gd name="adj" fmla="val 16667"/>
              </a:avLst>
            </a:prstGeom>
            <a:solidFill>
              <a:schemeClr val="accent2"/>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zh-CN" altLang="en-US"/>
            </a:p>
          </p:txBody>
        </p:sp>
        <p:sp>
          <p:nvSpPr>
            <p:cNvPr id="26" name="Text Box 68"/>
            <p:cNvSpPr txBox="1">
              <a:spLocks noChangeArrowheads="1"/>
            </p:cNvSpPr>
            <p:nvPr/>
          </p:nvSpPr>
          <p:spPr bwMode="gray">
            <a:xfrm>
              <a:off x="1681" y="1872"/>
              <a:ext cx="18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50000"/>
                </a:lnSpc>
              </a:pPr>
              <a:r>
                <a:rPr lang="en-US" altLang="zh-CN" dirty="0">
                  <a:solidFill>
                    <a:srgbClr val="000000"/>
                  </a:solidFill>
                  <a:latin typeface="Berlin Sans FB" panose="020E0602020502020306" pitchFamily="34" charset="0"/>
                </a:rPr>
                <a:t>Raster form</a:t>
              </a:r>
            </a:p>
          </p:txBody>
        </p:sp>
      </p:grpSp>
      <p:grpSp>
        <p:nvGrpSpPr>
          <p:cNvPr id="28" name="Group 70"/>
          <p:cNvGrpSpPr>
            <a:grpSpLocks/>
          </p:cNvGrpSpPr>
          <p:nvPr/>
        </p:nvGrpSpPr>
        <p:grpSpPr bwMode="auto">
          <a:xfrm>
            <a:off x="4788850" y="2348126"/>
            <a:ext cx="3726500" cy="476250"/>
            <a:chOff x="1536" y="1887"/>
            <a:chExt cx="2736" cy="300"/>
          </a:xfrm>
        </p:grpSpPr>
        <p:sp>
          <p:nvSpPr>
            <p:cNvPr id="29" name="AutoShape 71"/>
            <p:cNvSpPr>
              <a:spLocks noChangeArrowheads="1"/>
            </p:cNvSpPr>
            <p:nvPr/>
          </p:nvSpPr>
          <p:spPr bwMode="gray">
            <a:xfrm>
              <a:off x="1536" y="1899"/>
              <a:ext cx="2736" cy="288"/>
            </a:xfrm>
            <a:prstGeom prst="roundRect">
              <a:avLst>
                <a:gd name="adj" fmla="val 16667"/>
              </a:avLst>
            </a:prstGeom>
            <a:solidFill>
              <a:schemeClr val="accent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zh-CN" altLang="en-US"/>
            </a:p>
          </p:txBody>
        </p:sp>
        <p:sp>
          <p:nvSpPr>
            <p:cNvPr id="31" name="Text Box 73"/>
            <p:cNvSpPr txBox="1">
              <a:spLocks noChangeArrowheads="1"/>
            </p:cNvSpPr>
            <p:nvPr/>
          </p:nvSpPr>
          <p:spPr bwMode="gray">
            <a:xfrm>
              <a:off x="1676" y="1887"/>
              <a:ext cx="2160" cy="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50000"/>
                </a:lnSpc>
              </a:pPr>
              <a:r>
                <a:rPr lang="en-US" altLang="zh-CN" dirty="0">
                  <a:solidFill>
                    <a:srgbClr val="000000"/>
                  </a:solidFill>
                  <a:latin typeface="Berlin Sans FB" panose="020E0602020502020306" pitchFamily="34" charset="0"/>
                </a:rPr>
                <a:t>Vector form</a:t>
              </a:r>
            </a:p>
          </p:txBody>
        </p:sp>
      </p:grpSp>
      <p:sp>
        <p:nvSpPr>
          <p:cNvPr id="35" name="Text Box 44"/>
          <p:cNvSpPr txBox="1">
            <a:spLocks noChangeArrowheads="1"/>
          </p:cNvSpPr>
          <p:nvPr/>
        </p:nvSpPr>
        <p:spPr bwMode="gray">
          <a:xfrm>
            <a:off x="4799331" y="3037617"/>
            <a:ext cx="3587608"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14313" indent="-214313">
              <a:lnSpc>
                <a:spcPct val="150000"/>
              </a:lnSpc>
              <a:buFont typeface="Wingdings" panose="05000000000000000000" pitchFamily="2" charset="2"/>
              <a:buChar char="ü"/>
            </a:pPr>
            <a:r>
              <a:rPr lang="en-US" altLang="zh-CN" dirty="0" smtClean="0">
                <a:latin typeface="Berlin Sans FB" panose="020E0602020502020306" pitchFamily="34" charset="0"/>
              </a:rPr>
              <a:t>Use geometry primitives, more compact in representation</a:t>
            </a:r>
          </a:p>
          <a:p>
            <a:pPr marL="214313" indent="-214313">
              <a:lnSpc>
                <a:spcPct val="150000"/>
              </a:lnSpc>
              <a:buFont typeface="Wingdings" panose="05000000000000000000" pitchFamily="2" charset="2"/>
              <a:buChar char="ü"/>
            </a:pPr>
            <a:r>
              <a:rPr lang="en-US" altLang="zh-CN" dirty="0" smtClean="0">
                <a:latin typeface="Berlin Sans FB" panose="020E0602020502020306" pitchFamily="34" charset="0"/>
              </a:rPr>
              <a:t>Require less space to store </a:t>
            </a:r>
          </a:p>
          <a:p>
            <a:pPr marL="214313" indent="-214313">
              <a:lnSpc>
                <a:spcPct val="150000"/>
              </a:lnSpc>
              <a:buFont typeface="Wingdings" panose="05000000000000000000" pitchFamily="2" charset="2"/>
              <a:buChar char="ü"/>
            </a:pPr>
            <a:r>
              <a:rPr lang="en-US" altLang="zh-CN" dirty="0" smtClean="0">
                <a:latin typeface="Berlin Sans FB" panose="020E0602020502020306" pitchFamily="34" charset="0"/>
              </a:rPr>
              <a:t>Convenient to transmit and edit</a:t>
            </a:r>
          </a:p>
          <a:p>
            <a:pPr marL="214313" indent="-214313">
              <a:lnSpc>
                <a:spcPct val="150000"/>
              </a:lnSpc>
              <a:buFont typeface="Wingdings" panose="05000000000000000000" pitchFamily="2" charset="2"/>
              <a:buChar char="ü"/>
            </a:pPr>
            <a:r>
              <a:rPr lang="en-US" altLang="zh-CN" dirty="0" smtClean="0">
                <a:latin typeface="Berlin Sans FB" panose="020E0602020502020306" pitchFamily="34" charset="0"/>
              </a:rPr>
              <a:t>Artifact-free in display</a:t>
            </a:r>
            <a:endParaRPr lang="en-US" altLang="zh-CN" dirty="0">
              <a:solidFill>
                <a:srgbClr val="000000"/>
              </a:solidFill>
              <a:latin typeface="Berlin Sans FB" panose="020E0602020502020306" pitchFamily="34" charset="0"/>
            </a:endParaRPr>
          </a:p>
        </p:txBody>
      </p:sp>
      <p:sp>
        <p:nvSpPr>
          <p:cNvPr id="36" name="AutoShape 5"/>
          <p:cNvSpPr>
            <a:spLocks noChangeArrowheads="1"/>
          </p:cNvSpPr>
          <p:nvPr/>
        </p:nvSpPr>
        <p:spPr bwMode="gray">
          <a:xfrm>
            <a:off x="647548" y="2941496"/>
            <a:ext cx="3716019" cy="2300400"/>
          </a:xfrm>
          <a:prstGeom prst="chevron">
            <a:avLst>
              <a:gd name="adj" fmla="val 0"/>
            </a:avLst>
          </a:prstGeom>
          <a:solidFill>
            <a:schemeClr val="accent2"/>
          </a:soli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p>
            <a:endParaRPr lang="zh-CN" altLang="en-US"/>
          </a:p>
        </p:txBody>
      </p:sp>
      <p:sp>
        <p:nvSpPr>
          <p:cNvPr id="38" name="Text Box 44"/>
          <p:cNvSpPr txBox="1">
            <a:spLocks noChangeArrowheads="1"/>
          </p:cNvSpPr>
          <p:nvPr/>
        </p:nvSpPr>
        <p:spPr bwMode="gray">
          <a:xfrm>
            <a:off x="647548" y="3007311"/>
            <a:ext cx="3587608"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14313" indent="-214313">
              <a:lnSpc>
                <a:spcPct val="150000"/>
              </a:lnSpc>
              <a:buFont typeface="Wingdings" panose="05000000000000000000" pitchFamily="2" charset="2"/>
              <a:buChar char="ü"/>
            </a:pPr>
            <a:r>
              <a:rPr lang="en-US" altLang="zh-CN" dirty="0" smtClean="0">
                <a:latin typeface="Berlin Sans FB" panose="020E0602020502020306" pitchFamily="34" charset="0"/>
              </a:rPr>
              <a:t>Use </a:t>
            </a:r>
            <a:r>
              <a:rPr lang="en-US" altLang="zh-CN" dirty="0">
                <a:latin typeface="Berlin Sans FB" panose="020E0602020502020306" pitchFamily="34" charset="0"/>
              </a:rPr>
              <a:t>a large pixel matrix</a:t>
            </a:r>
          </a:p>
          <a:p>
            <a:pPr marL="214313" indent="-214313">
              <a:lnSpc>
                <a:spcPct val="150000"/>
              </a:lnSpc>
              <a:buFont typeface="Wingdings" panose="05000000000000000000" pitchFamily="2" charset="2"/>
              <a:buChar char="ü"/>
            </a:pPr>
            <a:r>
              <a:rPr lang="en-US" altLang="zh-CN" dirty="0" smtClean="0">
                <a:latin typeface="Berlin Sans FB" panose="020E0602020502020306" pitchFamily="34" charset="0"/>
              </a:rPr>
              <a:t>Require </a:t>
            </a:r>
            <a:r>
              <a:rPr lang="en-US" altLang="zh-CN" dirty="0">
                <a:latin typeface="Berlin Sans FB" panose="020E0602020502020306" pitchFamily="34" charset="0"/>
              </a:rPr>
              <a:t>much more space</a:t>
            </a:r>
          </a:p>
          <a:p>
            <a:pPr marL="214313" indent="-214313">
              <a:lnSpc>
                <a:spcPct val="150000"/>
              </a:lnSpc>
              <a:buFont typeface="Wingdings" panose="05000000000000000000" pitchFamily="2" charset="2"/>
              <a:buChar char="ü"/>
            </a:pPr>
            <a:r>
              <a:rPr lang="en-US" altLang="zh-CN" dirty="0">
                <a:latin typeface="Berlin Sans FB" panose="020E0602020502020306" pitchFamily="34" charset="0"/>
              </a:rPr>
              <a:t>Rendered with high efficiency</a:t>
            </a:r>
          </a:p>
          <a:p>
            <a:pPr marL="214313" indent="-214313">
              <a:lnSpc>
                <a:spcPct val="150000"/>
              </a:lnSpc>
              <a:buFont typeface="Wingdings" panose="05000000000000000000" pitchFamily="2" charset="2"/>
              <a:buChar char="ü"/>
            </a:pPr>
            <a:r>
              <a:rPr lang="en-US" altLang="zh-CN" dirty="0" smtClean="0">
                <a:latin typeface="Berlin Sans FB" panose="020E0602020502020306" pitchFamily="34" charset="0"/>
              </a:rPr>
              <a:t>Suffer </a:t>
            </a:r>
            <a:r>
              <a:rPr lang="en-US" altLang="zh-CN" dirty="0">
                <a:latin typeface="Berlin Sans FB" panose="020E0602020502020306" pitchFamily="34" charset="0"/>
              </a:rPr>
              <a:t>seriously from aliasing or loss of details when scaled</a:t>
            </a:r>
            <a:endParaRPr lang="en-US" altLang="zh-CN" dirty="0">
              <a:solidFill>
                <a:srgbClr val="000000"/>
              </a:solidFill>
              <a:latin typeface="Berlin Sans FB" panose="020E0602020502020306" pitchFamily="34" charset="0"/>
            </a:endParaRP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8049" y="5436660"/>
            <a:ext cx="1012047" cy="1152000"/>
          </a:xfrm>
          <a:prstGeom prst="rect">
            <a:avLst/>
          </a:prstGeom>
          <a:ln>
            <a:solidFill>
              <a:schemeClr val="tx2">
                <a:lumMod val="20000"/>
                <a:lumOff val="80000"/>
              </a:schemeClr>
            </a:solidFill>
          </a:ln>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740" y="5428866"/>
            <a:ext cx="1015283" cy="1156207"/>
          </a:xfrm>
          <a:prstGeom prst="rect">
            <a:avLst/>
          </a:prstGeom>
          <a:ln>
            <a:solidFill>
              <a:schemeClr val="tx2">
                <a:lumMod val="20000"/>
                <a:lumOff val="80000"/>
              </a:schemeClr>
            </a:solidFill>
          </a:ln>
        </p:spPr>
      </p:pic>
      <p:pic>
        <p:nvPicPr>
          <p:cNvPr id="8" name="图片 7"/>
          <p:cNvPicPr>
            <a:picLocks noChangeAspect="1"/>
          </p:cNvPicPr>
          <p:nvPr/>
        </p:nvPicPr>
        <p:blipFill>
          <a:blip r:embed="rId6"/>
          <a:stretch>
            <a:fillRect/>
          </a:stretch>
        </p:blipFill>
        <p:spPr>
          <a:xfrm>
            <a:off x="2210670" y="5416166"/>
            <a:ext cx="1563733" cy="1287780"/>
          </a:xfrm>
          <a:prstGeom prst="rect">
            <a:avLst/>
          </a:prstGeom>
          <a:ln>
            <a:solidFill>
              <a:schemeClr val="tx2">
                <a:lumMod val="20000"/>
                <a:lumOff val="80000"/>
              </a:schemeClr>
            </a:solidFill>
          </a:ln>
        </p:spPr>
      </p:pic>
      <p:pic>
        <p:nvPicPr>
          <p:cNvPr id="9" name="图片 8"/>
          <p:cNvPicPr>
            <a:picLocks noChangeAspect="1"/>
          </p:cNvPicPr>
          <p:nvPr/>
        </p:nvPicPr>
        <p:blipFill>
          <a:blip r:embed="rId7"/>
          <a:stretch>
            <a:fillRect/>
          </a:stretch>
        </p:blipFill>
        <p:spPr>
          <a:xfrm>
            <a:off x="6520016" y="5436660"/>
            <a:ext cx="1568613" cy="1291799"/>
          </a:xfrm>
          <a:prstGeom prst="rect">
            <a:avLst/>
          </a:prstGeom>
          <a:ln>
            <a:solidFill>
              <a:schemeClr val="tx2">
                <a:lumMod val="20000"/>
                <a:lumOff val="80000"/>
              </a:schemeClr>
            </a:solidFill>
          </a:ln>
        </p:spPr>
      </p:pic>
      <p:sp>
        <p:nvSpPr>
          <p:cNvPr id="10" name="矩形 9"/>
          <p:cNvSpPr/>
          <p:nvPr/>
        </p:nvSpPr>
        <p:spPr>
          <a:xfrm>
            <a:off x="1054100" y="5835650"/>
            <a:ext cx="92075" cy="698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flipV="1">
            <a:off x="1146175" y="5416166"/>
            <a:ext cx="1057528" cy="41948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146175" y="5920490"/>
            <a:ext cx="1064495" cy="79844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5355826" y="5840730"/>
            <a:ext cx="92075" cy="698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直接连接符 31"/>
          <p:cNvCxnSpPr/>
          <p:nvPr/>
        </p:nvCxnSpPr>
        <p:spPr>
          <a:xfrm flipV="1">
            <a:off x="5447901" y="5421246"/>
            <a:ext cx="1057528" cy="41948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5447901" y="5910580"/>
            <a:ext cx="1064495" cy="79844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98815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latin typeface="Berlin Sans FB" panose="020E0602020502020306" pitchFamily="34" charset="0"/>
              </a:rPr>
              <a:t>Algorithm</a:t>
            </a:r>
            <a:endParaRPr lang="zh-CN" altLang="en-US" dirty="0">
              <a:latin typeface="Berlin Sans FB" panose="020E0602020502020306" pitchFamily="34" charset="0"/>
            </a:endParaRPr>
          </a:p>
        </p:txBody>
      </p:sp>
      <p:sp>
        <p:nvSpPr>
          <p:cNvPr id="3" name="内容占位符 2"/>
          <p:cNvSpPr>
            <a:spLocks noGrp="1"/>
          </p:cNvSpPr>
          <p:nvPr>
            <p:ph idx="1"/>
          </p:nvPr>
        </p:nvSpPr>
        <p:spPr/>
        <p:txBody>
          <a:bodyPr/>
          <a:lstStyle/>
          <a:p>
            <a:pPr>
              <a:lnSpc>
                <a:spcPct val="150000"/>
              </a:lnSpc>
            </a:pPr>
            <a:r>
              <a:rPr lang="en-US" altLang="zh-CN" dirty="0">
                <a:solidFill>
                  <a:schemeClr val="bg2"/>
                </a:solidFill>
                <a:latin typeface="Berlin Sans FB" panose="020E0602020502020306" pitchFamily="34" charset="0"/>
              </a:rPr>
              <a:t>Boundary Pixel </a:t>
            </a:r>
            <a:r>
              <a:rPr lang="en-US" altLang="zh-CN" dirty="0" smtClean="0">
                <a:solidFill>
                  <a:schemeClr val="bg2"/>
                </a:solidFill>
                <a:latin typeface="Berlin Sans FB" panose="020E0602020502020306" pitchFamily="34" charset="0"/>
              </a:rPr>
              <a:t>Detecting</a:t>
            </a:r>
          </a:p>
          <a:p>
            <a:pPr>
              <a:lnSpc>
                <a:spcPct val="150000"/>
              </a:lnSpc>
            </a:pPr>
            <a:r>
              <a:rPr lang="en-US" altLang="zh-CN" dirty="0" smtClean="0">
                <a:solidFill>
                  <a:schemeClr val="bg2"/>
                </a:solidFill>
                <a:latin typeface="Berlin Sans FB" panose="020E0602020502020306" pitchFamily="34" charset="0"/>
              </a:rPr>
              <a:t>Pre-contouring</a:t>
            </a:r>
          </a:p>
          <a:p>
            <a:pPr>
              <a:lnSpc>
                <a:spcPct val="150000"/>
              </a:lnSpc>
            </a:pPr>
            <a:r>
              <a:rPr lang="en-US" altLang="zh-CN" dirty="0" smtClean="0">
                <a:latin typeface="Berlin Sans FB" panose="020E0602020502020306" pitchFamily="34" charset="0"/>
              </a:rPr>
              <a:t>Contouring</a:t>
            </a:r>
          </a:p>
        </p:txBody>
      </p:sp>
      <p:sp>
        <p:nvSpPr>
          <p:cNvPr id="5" name="矩形 4"/>
          <p:cNvSpPr/>
          <p:nvPr/>
        </p:nvSpPr>
        <p:spPr>
          <a:xfrm>
            <a:off x="5314894" y="1696587"/>
            <a:ext cx="3242246" cy="20562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p:nvSpPr>
        <p:spPr>
          <a:xfrm>
            <a:off x="5330866"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7"/>
          <p:cNvSpPr/>
          <p:nvPr/>
        </p:nvSpPr>
        <p:spPr>
          <a:xfrm>
            <a:off x="5576526"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矩形 8"/>
          <p:cNvSpPr/>
          <p:nvPr/>
        </p:nvSpPr>
        <p:spPr>
          <a:xfrm>
            <a:off x="5822185"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p:cNvSpPr/>
          <p:nvPr/>
        </p:nvSpPr>
        <p:spPr>
          <a:xfrm>
            <a:off x="6067845" y="1980958"/>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0000"/>
              </a:solidFill>
            </a:endParaRPr>
          </a:p>
        </p:txBody>
      </p:sp>
      <p:sp>
        <p:nvSpPr>
          <p:cNvPr id="11" name="矩形 10"/>
          <p:cNvSpPr/>
          <p:nvPr/>
        </p:nvSpPr>
        <p:spPr>
          <a:xfrm>
            <a:off x="6313504" y="1980958"/>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0000"/>
              </a:solidFill>
            </a:endParaRPr>
          </a:p>
        </p:txBody>
      </p:sp>
      <p:sp>
        <p:nvSpPr>
          <p:cNvPr id="12" name="矩形 11"/>
          <p:cNvSpPr/>
          <p:nvPr/>
        </p:nvSpPr>
        <p:spPr>
          <a:xfrm>
            <a:off x="6559164"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矩形 12"/>
          <p:cNvSpPr/>
          <p:nvPr/>
        </p:nvSpPr>
        <p:spPr>
          <a:xfrm>
            <a:off x="6804823"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矩形 13"/>
          <p:cNvSpPr/>
          <p:nvPr/>
        </p:nvSpPr>
        <p:spPr>
          <a:xfrm>
            <a:off x="7040247"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矩形 14"/>
          <p:cNvSpPr/>
          <p:nvPr/>
        </p:nvSpPr>
        <p:spPr>
          <a:xfrm>
            <a:off x="7288288"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矩形 15"/>
          <p:cNvSpPr/>
          <p:nvPr/>
        </p:nvSpPr>
        <p:spPr>
          <a:xfrm>
            <a:off x="7533947"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矩形 16"/>
          <p:cNvSpPr/>
          <p:nvPr/>
        </p:nvSpPr>
        <p:spPr>
          <a:xfrm>
            <a:off x="7779607"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矩形 19"/>
          <p:cNvSpPr/>
          <p:nvPr/>
        </p:nvSpPr>
        <p:spPr>
          <a:xfrm>
            <a:off x="5330866"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矩形 20"/>
          <p:cNvSpPr/>
          <p:nvPr/>
        </p:nvSpPr>
        <p:spPr>
          <a:xfrm>
            <a:off x="5576526"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矩形 21"/>
          <p:cNvSpPr/>
          <p:nvPr/>
        </p:nvSpPr>
        <p:spPr>
          <a:xfrm>
            <a:off x="5822185" y="2226243"/>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0000"/>
              </a:solidFill>
            </a:endParaRPr>
          </a:p>
        </p:txBody>
      </p:sp>
      <p:sp>
        <p:nvSpPr>
          <p:cNvPr id="23" name="矩形 22"/>
          <p:cNvSpPr/>
          <p:nvPr/>
        </p:nvSpPr>
        <p:spPr>
          <a:xfrm>
            <a:off x="6067845" y="2226243"/>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矩形 23"/>
          <p:cNvSpPr/>
          <p:nvPr/>
        </p:nvSpPr>
        <p:spPr>
          <a:xfrm>
            <a:off x="6313504" y="2226243"/>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矩形 24"/>
          <p:cNvSpPr/>
          <p:nvPr/>
        </p:nvSpPr>
        <p:spPr>
          <a:xfrm>
            <a:off x="6559164" y="2226243"/>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0000"/>
              </a:solidFill>
            </a:endParaRPr>
          </a:p>
        </p:txBody>
      </p:sp>
      <p:sp>
        <p:nvSpPr>
          <p:cNvPr id="26" name="矩形 25"/>
          <p:cNvSpPr/>
          <p:nvPr/>
        </p:nvSpPr>
        <p:spPr>
          <a:xfrm>
            <a:off x="6804823"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矩形 26"/>
          <p:cNvSpPr/>
          <p:nvPr/>
        </p:nvSpPr>
        <p:spPr>
          <a:xfrm>
            <a:off x="7040247"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矩形 27"/>
          <p:cNvSpPr/>
          <p:nvPr/>
        </p:nvSpPr>
        <p:spPr>
          <a:xfrm>
            <a:off x="7288288"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矩形 28"/>
          <p:cNvSpPr/>
          <p:nvPr/>
        </p:nvSpPr>
        <p:spPr>
          <a:xfrm>
            <a:off x="7533947"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矩形 29"/>
          <p:cNvSpPr/>
          <p:nvPr/>
        </p:nvSpPr>
        <p:spPr>
          <a:xfrm>
            <a:off x="7779607"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矩形 32"/>
          <p:cNvSpPr/>
          <p:nvPr/>
        </p:nvSpPr>
        <p:spPr>
          <a:xfrm>
            <a:off x="5330866"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矩形 33"/>
          <p:cNvSpPr/>
          <p:nvPr/>
        </p:nvSpPr>
        <p:spPr>
          <a:xfrm>
            <a:off x="5576526" y="2467810"/>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矩形 34"/>
          <p:cNvSpPr/>
          <p:nvPr/>
        </p:nvSpPr>
        <p:spPr>
          <a:xfrm>
            <a:off x="5822185" y="2467810"/>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 name="矩形 35"/>
          <p:cNvSpPr/>
          <p:nvPr/>
        </p:nvSpPr>
        <p:spPr>
          <a:xfrm>
            <a:off x="6067845" y="2467810"/>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矩形 36"/>
          <p:cNvSpPr/>
          <p:nvPr/>
        </p:nvSpPr>
        <p:spPr>
          <a:xfrm>
            <a:off x="6313504" y="2467810"/>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 name="矩形 37"/>
          <p:cNvSpPr/>
          <p:nvPr/>
        </p:nvSpPr>
        <p:spPr>
          <a:xfrm>
            <a:off x="6559164" y="2467810"/>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 name="矩形 38"/>
          <p:cNvSpPr/>
          <p:nvPr/>
        </p:nvSpPr>
        <p:spPr>
          <a:xfrm>
            <a:off x="6804823" y="2467810"/>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矩形 39"/>
          <p:cNvSpPr/>
          <p:nvPr/>
        </p:nvSpPr>
        <p:spPr>
          <a:xfrm>
            <a:off x="7040247"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1" name="矩形 40"/>
          <p:cNvSpPr/>
          <p:nvPr/>
        </p:nvSpPr>
        <p:spPr>
          <a:xfrm>
            <a:off x="7288288"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2" name="矩形 41"/>
          <p:cNvSpPr/>
          <p:nvPr/>
        </p:nvSpPr>
        <p:spPr>
          <a:xfrm>
            <a:off x="7533947"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 name="矩形 42"/>
          <p:cNvSpPr/>
          <p:nvPr/>
        </p:nvSpPr>
        <p:spPr>
          <a:xfrm>
            <a:off x="7779607"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9" name="矩形 58"/>
          <p:cNvSpPr/>
          <p:nvPr/>
        </p:nvSpPr>
        <p:spPr>
          <a:xfrm>
            <a:off x="5330866"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0" name="矩形 59"/>
          <p:cNvSpPr/>
          <p:nvPr/>
        </p:nvSpPr>
        <p:spPr>
          <a:xfrm>
            <a:off x="5576526" y="2714784"/>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1" name="矩形 60"/>
          <p:cNvSpPr/>
          <p:nvPr/>
        </p:nvSpPr>
        <p:spPr>
          <a:xfrm>
            <a:off x="5822185" y="271478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2" name="矩形 61"/>
          <p:cNvSpPr/>
          <p:nvPr/>
        </p:nvSpPr>
        <p:spPr>
          <a:xfrm>
            <a:off x="6067845" y="271478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3" name="矩形 62"/>
          <p:cNvSpPr/>
          <p:nvPr/>
        </p:nvSpPr>
        <p:spPr>
          <a:xfrm>
            <a:off x="6313504" y="271478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4" name="矩形 63"/>
          <p:cNvSpPr/>
          <p:nvPr/>
        </p:nvSpPr>
        <p:spPr>
          <a:xfrm>
            <a:off x="6559164" y="271478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5" name="矩形 64"/>
          <p:cNvSpPr/>
          <p:nvPr/>
        </p:nvSpPr>
        <p:spPr>
          <a:xfrm>
            <a:off x="6804823" y="2714784"/>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7040247"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7" name="矩形 66"/>
          <p:cNvSpPr/>
          <p:nvPr/>
        </p:nvSpPr>
        <p:spPr>
          <a:xfrm>
            <a:off x="7288288"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7533947"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9" name="矩形 68"/>
          <p:cNvSpPr/>
          <p:nvPr/>
        </p:nvSpPr>
        <p:spPr>
          <a:xfrm>
            <a:off x="7779607"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5330866"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3" name="矩形 72"/>
          <p:cNvSpPr/>
          <p:nvPr/>
        </p:nvSpPr>
        <p:spPr>
          <a:xfrm>
            <a:off x="5576526"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4" name="矩形 73"/>
          <p:cNvSpPr/>
          <p:nvPr/>
        </p:nvSpPr>
        <p:spPr>
          <a:xfrm>
            <a:off x="5822185" y="2962224"/>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6067845" y="296222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6" name="矩形 75"/>
          <p:cNvSpPr/>
          <p:nvPr/>
        </p:nvSpPr>
        <p:spPr>
          <a:xfrm>
            <a:off x="6313504" y="296222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7" name="矩形 76"/>
          <p:cNvSpPr/>
          <p:nvPr/>
        </p:nvSpPr>
        <p:spPr>
          <a:xfrm>
            <a:off x="6559164" y="296222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8" name="矩形 77"/>
          <p:cNvSpPr/>
          <p:nvPr/>
        </p:nvSpPr>
        <p:spPr>
          <a:xfrm>
            <a:off x="6804823" y="2962224"/>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9" name="矩形 78"/>
          <p:cNvSpPr/>
          <p:nvPr/>
        </p:nvSpPr>
        <p:spPr>
          <a:xfrm>
            <a:off x="7040247"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0" name="矩形 79"/>
          <p:cNvSpPr/>
          <p:nvPr/>
        </p:nvSpPr>
        <p:spPr>
          <a:xfrm>
            <a:off x="7288288"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1" name="矩形 80"/>
          <p:cNvSpPr/>
          <p:nvPr/>
        </p:nvSpPr>
        <p:spPr>
          <a:xfrm>
            <a:off x="7533947"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2" name="矩形 81"/>
          <p:cNvSpPr/>
          <p:nvPr/>
        </p:nvSpPr>
        <p:spPr>
          <a:xfrm>
            <a:off x="7779607"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5" name="矩形 84"/>
          <p:cNvSpPr/>
          <p:nvPr/>
        </p:nvSpPr>
        <p:spPr>
          <a:xfrm>
            <a:off x="5330866"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6" name="矩形 85"/>
          <p:cNvSpPr/>
          <p:nvPr/>
        </p:nvSpPr>
        <p:spPr>
          <a:xfrm>
            <a:off x="5576526"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7" name="矩形 86"/>
          <p:cNvSpPr/>
          <p:nvPr/>
        </p:nvSpPr>
        <p:spPr>
          <a:xfrm>
            <a:off x="5822185"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8" name="矩形 87"/>
          <p:cNvSpPr/>
          <p:nvPr/>
        </p:nvSpPr>
        <p:spPr>
          <a:xfrm>
            <a:off x="6067845" y="3210976"/>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9" name="矩形 88"/>
          <p:cNvSpPr/>
          <p:nvPr/>
        </p:nvSpPr>
        <p:spPr>
          <a:xfrm>
            <a:off x="6313504" y="3210976"/>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0" name="矩形 89"/>
          <p:cNvSpPr/>
          <p:nvPr/>
        </p:nvSpPr>
        <p:spPr>
          <a:xfrm>
            <a:off x="6559164" y="3210976"/>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1" name="矩形 90"/>
          <p:cNvSpPr/>
          <p:nvPr/>
        </p:nvSpPr>
        <p:spPr>
          <a:xfrm>
            <a:off x="6804823" y="3210976"/>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2" name="矩形 91"/>
          <p:cNvSpPr/>
          <p:nvPr/>
        </p:nvSpPr>
        <p:spPr>
          <a:xfrm>
            <a:off x="7040247"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3" name="矩形 92"/>
          <p:cNvSpPr/>
          <p:nvPr/>
        </p:nvSpPr>
        <p:spPr>
          <a:xfrm>
            <a:off x="7288288"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4" name="矩形 93"/>
          <p:cNvSpPr/>
          <p:nvPr/>
        </p:nvSpPr>
        <p:spPr>
          <a:xfrm>
            <a:off x="7533947"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5" name="矩形 94"/>
          <p:cNvSpPr/>
          <p:nvPr/>
        </p:nvSpPr>
        <p:spPr>
          <a:xfrm>
            <a:off x="7779607"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8" name="矩形 97"/>
          <p:cNvSpPr/>
          <p:nvPr/>
        </p:nvSpPr>
        <p:spPr>
          <a:xfrm>
            <a:off x="5330866"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9" name="矩形 98"/>
          <p:cNvSpPr/>
          <p:nvPr/>
        </p:nvSpPr>
        <p:spPr>
          <a:xfrm>
            <a:off x="5576526"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0" name="矩形 99"/>
          <p:cNvSpPr/>
          <p:nvPr/>
        </p:nvSpPr>
        <p:spPr>
          <a:xfrm>
            <a:off x="5822185"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1" name="矩形 100"/>
          <p:cNvSpPr/>
          <p:nvPr/>
        </p:nvSpPr>
        <p:spPr>
          <a:xfrm>
            <a:off x="6067845"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2" name="矩形 101"/>
          <p:cNvSpPr/>
          <p:nvPr/>
        </p:nvSpPr>
        <p:spPr>
          <a:xfrm>
            <a:off x="6313504"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3" name="矩形 102"/>
          <p:cNvSpPr/>
          <p:nvPr/>
        </p:nvSpPr>
        <p:spPr>
          <a:xfrm>
            <a:off x="6559164"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4" name="矩形 103"/>
          <p:cNvSpPr/>
          <p:nvPr/>
        </p:nvSpPr>
        <p:spPr>
          <a:xfrm>
            <a:off x="6804823"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5" name="矩形 104"/>
          <p:cNvSpPr/>
          <p:nvPr/>
        </p:nvSpPr>
        <p:spPr>
          <a:xfrm>
            <a:off x="7040247"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6" name="矩形 105"/>
          <p:cNvSpPr/>
          <p:nvPr/>
        </p:nvSpPr>
        <p:spPr>
          <a:xfrm>
            <a:off x="7288288"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7" name="矩形 106"/>
          <p:cNvSpPr/>
          <p:nvPr/>
        </p:nvSpPr>
        <p:spPr>
          <a:xfrm>
            <a:off x="7533947"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8" name="矩形 107"/>
          <p:cNvSpPr/>
          <p:nvPr/>
        </p:nvSpPr>
        <p:spPr>
          <a:xfrm>
            <a:off x="7779607"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1" name="矩形 110"/>
          <p:cNvSpPr/>
          <p:nvPr/>
        </p:nvSpPr>
        <p:spPr>
          <a:xfrm>
            <a:off x="5330866"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2" name="矩形 111"/>
          <p:cNvSpPr/>
          <p:nvPr/>
        </p:nvSpPr>
        <p:spPr>
          <a:xfrm>
            <a:off x="5576526"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3" name="矩形 112"/>
          <p:cNvSpPr/>
          <p:nvPr/>
        </p:nvSpPr>
        <p:spPr>
          <a:xfrm>
            <a:off x="5822185"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矩形 113"/>
          <p:cNvSpPr/>
          <p:nvPr/>
        </p:nvSpPr>
        <p:spPr>
          <a:xfrm>
            <a:off x="6067845"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矩形 114"/>
          <p:cNvSpPr/>
          <p:nvPr/>
        </p:nvSpPr>
        <p:spPr>
          <a:xfrm>
            <a:off x="6313504"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6" name="矩形 115"/>
          <p:cNvSpPr/>
          <p:nvPr/>
        </p:nvSpPr>
        <p:spPr>
          <a:xfrm>
            <a:off x="6559164"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7" name="矩形 116"/>
          <p:cNvSpPr/>
          <p:nvPr/>
        </p:nvSpPr>
        <p:spPr>
          <a:xfrm>
            <a:off x="6804823"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8" name="矩形 117"/>
          <p:cNvSpPr/>
          <p:nvPr/>
        </p:nvSpPr>
        <p:spPr>
          <a:xfrm>
            <a:off x="7040247"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9" name="矩形 118"/>
          <p:cNvSpPr/>
          <p:nvPr/>
        </p:nvSpPr>
        <p:spPr>
          <a:xfrm>
            <a:off x="7288288"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0" name="矩形 119"/>
          <p:cNvSpPr/>
          <p:nvPr/>
        </p:nvSpPr>
        <p:spPr>
          <a:xfrm>
            <a:off x="7533947"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1" name="矩形 120"/>
          <p:cNvSpPr/>
          <p:nvPr/>
        </p:nvSpPr>
        <p:spPr>
          <a:xfrm>
            <a:off x="7779607"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4" name="矩形 123"/>
          <p:cNvSpPr/>
          <p:nvPr/>
        </p:nvSpPr>
        <p:spPr>
          <a:xfrm>
            <a:off x="8027647"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5" name="矩形 124"/>
          <p:cNvSpPr/>
          <p:nvPr/>
        </p:nvSpPr>
        <p:spPr>
          <a:xfrm>
            <a:off x="8265452"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6" name="矩形 125"/>
          <p:cNvSpPr/>
          <p:nvPr/>
        </p:nvSpPr>
        <p:spPr>
          <a:xfrm>
            <a:off x="8027647"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7" name="矩形 126"/>
          <p:cNvSpPr/>
          <p:nvPr/>
        </p:nvSpPr>
        <p:spPr>
          <a:xfrm>
            <a:off x="8265452"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8" name="矩形 127"/>
          <p:cNvSpPr/>
          <p:nvPr/>
        </p:nvSpPr>
        <p:spPr>
          <a:xfrm>
            <a:off x="8027647"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9" name="矩形 128"/>
          <p:cNvSpPr/>
          <p:nvPr/>
        </p:nvSpPr>
        <p:spPr>
          <a:xfrm>
            <a:off x="8265452"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0" name="矩形 129"/>
          <p:cNvSpPr/>
          <p:nvPr/>
        </p:nvSpPr>
        <p:spPr>
          <a:xfrm>
            <a:off x="8027647"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1" name="矩形 130"/>
          <p:cNvSpPr/>
          <p:nvPr/>
        </p:nvSpPr>
        <p:spPr>
          <a:xfrm>
            <a:off x="8265452"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2" name="矩形 131"/>
          <p:cNvSpPr/>
          <p:nvPr/>
        </p:nvSpPr>
        <p:spPr>
          <a:xfrm>
            <a:off x="8027647"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3" name="矩形 132"/>
          <p:cNvSpPr/>
          <p:nvPr/>
        </p:nvSpPr>
        <p:spPr>
          <a:xfrm>
            <a:off x="8265452"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4" name="矩形 133"/>
          <p:cNvSpPr/>
          <p:nvPr/>
        </p:nvSpPr>
        <p:spPr>
          <a:xfrm>
            <a:off x="8027647"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5" name="矩形 134"/>
          <p:cNvSpPr/>
          <p:nvPr/>
        </p:nvSpPr>
        <p:spPr>
          <a:xfrm>
            <a:off x="8265452"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6" name="矩形 135"/>
          <p:cNvSpPr/>
          <p:nvPr/>
        </p:nvSpPr>
        <p:spPr>
          <a:xfrm>
            <a:off x="8027647"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7" name="矩形 136"/>
          <p:cNvSpPr/>
          <p:nvPr/>
        </p:nvSpPr>
        <p:spPr>
          <a:xfrm>
            <a:off x="8265452"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8" name="矩形 137"/>
          <p:cNvSpPr/>
          <p:nvPr/>
        </p:nvSpPr>
        <p:spPr>
          <a:xfrm>
            <a:off x="8027647"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9" name="矩形 138"/>
          <p:cNvSpPr/>
          <p:nvPr/>
        </p:nvSpPr>
        <p:spPr>
          <a:xfrm>
            <a:off x="8265452"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3" name="文本框 122"/>
          <p:cNvSpPr txBox="1"/>
          <p:nvPr/>
        </p:nvSpPr>
        <p:spPr>
          <a:xfrm>
            <a:off x="3873242" y="2465516"/>
            <a:ext cx="1536219" cy="300082"/>
          </a:xfrm>
          <a:prstGeom prst="rect">
            <a:avLst/>
          </a:prstGeom>
          <a:noFill/>
        </p:spPr>
        <p:txBody>
          <a:bodyPr wrap="square" rtlCol="0">
            <a:spAutoFit/>
          </a:bodyPr>
          <a:lstStyle/>
          <a:p>
            <a:r>
              <a:rPr lang="en-US" altLang="zh-CN" sz="1350" dirty="0">
                <a:latin typeface="Berlin Sans FB" panose="020E0602020502020306" pitchFamily="34" charset="0"/>
              </a:rPr>
              <a:t> Loop extension</a:t>
            </a:r>
            <a:endParaRPr lang="zh-CN" altLang="en-US" sz="1350" i="1" dirty="0">
              <a:latin typeface="Berlin Sans FB" panose="020E0602020502020306" pitchFamily="34" charset="0"/>
            </a:endParaRPr>
          </a:p>
        </p:txBody>
      </p:sp>
    </p:spTree>
    <p:custDataLst>
      <p:tags r:id="rId1"/>
    </p:custDataLst>
    <p:extLst>
      <p:ext uri="{BB962C8B-B14F-4D97-AF65-F5344CB8AC3E}">
        <p14:creationId xmlns:p14="http://schemas.microsoft.com/office/powerpoint/2010/main" val="888414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latin typeface="Berlin Sans FB" panose="020E0602020502020306" pitchFamily="34" charset="0"/>
              </a:rPr>
              <a:t>Algorithm</a:t>
            </a:r>
            <a:endParaRPr lang="zh-CN" altLang="en-US" dirty="0">
              <a:latin typeface="Berlin Sans FB" panose="020E0602020502020306" pitchFamily="34" charset="0"/>
            </a:endParaRPr>
          </a:p>
        </p:txBody>
      </p:sp>
      <p:sp>
        <p:nvSpPr>
          <p:cNvPr id="3" name="内容占位符 2"/>
          <p:cNvSpPr>
            <a:spLocks noGrp="1"/>
          </p:cNvSpPr>
          <p:nvPr>
            <p:ph idx="1"/>
          </p:nvPr>
        </p:nvSpPr>
        <p:spPr/>
        <p:txBody>
          <a:bodyPr/>
          <a:lstStyle/>
          <a:p>
            <a:pPr>
              <a:lnSpc>
                <a:spcPct val="150000"/>
              </a:lnSpc>
            </a:pPr>
            <a:r>
              <a:rPr lang="en-US" altLang="zh-CN" dirty="0">
                <a:solidFill>
                  <a:schemeClr val="bg2"/>
                </a:solidFill>
                <a:latin typeface="Berlin Sans FB" panose="020E0602020502020306" pitchFamily="34" charset="0"/>
              </a:rPr>
              <a:t>Boundary Pixel </a:t>
            </a:r>
            <a:r>
              <a:rPr lang="en-US" altLang="zh-CN" dirty="0" smtClean="0">
                <a:solidFill>
                  <a:schemeClr val="bg2"/>
                </a:solidFill>
                <a:latin typeface="Berlin Sans FB" panose="020E0602020502020306" pitchFamily="34" charset="0"/>
              </a:rPr>
              <a:t>Detecting</a:t>
            </a:r>
          </a:p>
          <a:p>
            <a:pPr>
              <a:lnSpc>
                <a:spcPct val="150000"/>
              </a:lnSpc>
            </a:pPr>
            <a:r>
              <a:rPr lang="en-US" altLang="zh-CN" dirty="0" smtClean="0">
                <a:solidFill>
                  <a:schemeClr val="bg2"/>
                </a:solidFill>
                <a:latin typeface="Berlin Sans FB" panose="020E0602020502020306" pitchFamily="34" charset="0"/>
              </a:rPr>
              <a:t>Pre-contouring</a:t>
            </a:r>
          </a:p>
          <a:p>
            <a:pPr>
              <a:lnSpc>
                <a:spcPct val="150000"/>
              </a:lnSpc>
            </a:pPr>
            <a:r>
              <a:rPr lang="en-US" altLang="zh-CN" dirty="0" smtClean="0">
                <a:latin typeface="Berlin Sans FB" panose="020E0602020502020306" pitchFamily="34" charset="0"/>
              </a:rPr>
              <a:t>Contouring</a:t>
            </a:r>
          </a:p>
        </p:txBody>
      </p:sp>
      <p:sp>
        <p:nvSpPr>
          <p:cNvPr id="5" name="矩形 4"/>
          <p:cNvSpPr/>
          <p:nvPr/>
        </p:nvSpPr>
        <p:spPr>
          <a:xfrm>
            <a:off x="5314894" y="1696587"/>
            <a:ext cx="3242246" cy="20562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p:nvSpPr>
        <p:spPr>
          <a:xfrm>
            <a:off x="5330866"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7"/>
          <p:cNvSpPr/>
          <p:nvPr/>
        </p:nvSpPr>
        <p:spPr>
          <a:xfrm>
            <a:off x="5576526"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矩形 8"/>
          <p:cNvSpPr/>
          <p:nvPr/>
        </p:nvSpPr>
        <p:spPr>
          <a:xfrm>
            <a:off x="5822185"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p:cNvSpPr/>
          <p:nvPr/>
        </p:nvSpPr>
        <p:spPr>
          <a:xfrm>
            <a:off x="6067845" y="1980958"/>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0000"/>
              </a:solidFill>
            </a:endParaRPr>
          </a:p>
        </p:txBody>
      </p:sp>
      <p:sp>
        <p:nvSpPr>
          <p:cNvPr id="11" name="矩形 10"/>
          <p:cNvSpPr/>
          <p:nvPr/>
        </p:nvSpPr>
        <p:spPr>
          <a:xfrm>
            <a:off x="6313504" y="1980958"/>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0000"/>
              </a:solidFill>
            </a:endParaRPr>
          </a:p>
        </p:txBody>
      </p:sp>
      <p:sp>
        <p:nvSpPr>
          <p:cNvPr id="12" name="矩形 11"/>
          <p:cNvSpPr/>
          <p:nvPr/>
        </p:nvSpPr>
        <p:spPr>
          <a:xfrm>
            <a:off x="6559164"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矩形 12"/>
          <p:cNvSpPr/>
          <p:nvPr/>
        </p:nvSpPr>
        <p:spPr>
          <a:xfrm>
            <a:off x="6804823"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矩形 13"/>
          <p:cNvSpPr/>
          <p:nvPr/>
        </p:nvSpPr>
        <p:spPr>
          <a:xfrm>
            <a:off x="7040247"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矩形 14"/>
          <p:cNvSpPr/>
          <p:nvPr/>
        </p:nvSpPr>
        <p:spPr>
          <a:xfrm>
            <a:off x="7288288"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矩形 15"/>
          <p:cNvSpPr/>
          <p:nvPr/>
        </p:nvSpPr>
        <p:spPr>
          <a:xfrm>
            <a:off x="7533947"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矩形 16"/>
          <p:cNvSpPr/>
          <p:nvPr/>
        </p:nvSpPr>
        <p:spPr>
          <a:xfrm>
            <a:off x="7779607"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矩形 19"/>
          <p:cNvSpPr/>
          <p:nvPr/>
        </p:nvSpPr>
        <p:spPr>
          <a:xfrm>
            <a:off x="5330866"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矩形 20"/>
          <p:cNvSpPr/>
          <p:nvPr/>
        </p:nvSpPr>
        <p:spPr>
          <a:xfrm>
            <a:off x="5576526"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矩形 21"/>
          <p:cNvSpPr/>
          <p:nvPr/>
        </p:nvSpPr>
        <p:spPr>
          <a:xfrm>
            <a:off x="5822185" y="2226243"/>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0000"/>
              </a:solidFill>
            </a:endParaRPr>
          </a:p>
        </p:txBody>
      </p:sp>
      <p:sp>
        <p:nvSpPr>
          <p:cNvPr id="23" name="矩形 22"/>
          <p:cNvSpPr/>
          <p:nvPr/>
        </p:nvSpPr>
        <p:spPr>
          <a:xfrm>
            <a:off x="6067845" y="2226243"/>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矩形 23"/>
          <p:cNvSpPr/>
          <p:nvPr/>
        </p:nvSpPr>
        <p:spPr>
          <a:xfrm>
            <a:off x="6313504" y="2226243"/>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矩形 24"/>
          <p:cNvSpPr/>
          <p:nvPr/>
        </p:nvSpPr>
        <p:spPr>
          <a:xfrm>
            <a:off x="6559164" y="2226243"/>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0000"/>
              </a:solidFill>
            </a:endParaRPr>
          </a:p>
        </p:txBody>
      </p:sp>
      <p:sp>
        <p:nvSpPr>
          <p:cNvPr id="26" name="矩形 25"/>
          <p:cNvSpPr/>
          <p:nvPr/>
        </p:nvSpPr>
        <p:spPr>
          <a:xfrm>
            <a:off x="6804823"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矩形 26"/>
          <p:cNvSpPr/>
          <p:nvPr/>
        </p:nvSpPr>
        <p:spPr>
          <a:xfrm>
            <a:off x="7040247"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矩形 27"/>
          <p:cNvSpPr/>
          <p:nvPr/>
        </p:nvSpPr>
        <p:spPr>
          <a:xfrm>
            <a:off x="7288288"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矩形 28"/>
          <p:cNvSpPr/>
          <p:nvPr/>
        </p:nvSpPr>
        <p:spPr>
          <a:xfrm>
            <a:off x="7533947"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矩形 29"/>
          <p:cNvSpPr/>
          <p:nvPr/>
        </p:nvSpPr>
        <p:spPr>
          <a:xfrm>
            <a:off x="7779607"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矩形 32"/>
          <p:cNvSpPr/>
          <p:nvPr/>
        </p:nvSpPr>
        <p:spPr>
          <a:xfrm>
            <a:off x="5330866"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矩形 33"/>
          <p:cNvSpPr/>
          <p:nvPr/>
        </p:nvSpPr>
        <p:spPr>
          <a:xfrm>
            <a:off x="5576526" y="2467810"/>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矩形 34"/>
          <p:cNvSpPr/>
          <p:nvPr/>
        </p:nvSpPr>
        <p:spPr>
          <a:xfrm>
            <a:off x="5822185" y="2467810"/>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 name="矩形 35"/>
          <p:cNvSpPr/>
          <p:nvPr/>
        </p:nvSpPr>
        <p:spPr>
          <a:xfrm>
            <a:off x="6067845" y="2467810"/>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矩形 36"/>
          <p:cNvSpPr/>
          <p:nvPr/>
        </p:nvSpPr>
        <p:spPr>
          <a:xfrm>
            <a:off x="6313504" y="2467810"/>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 name="矩形 37"/>
          <p:cNvSpPr/>
          <p:nvPr/>
        </p:nvSpPr>
        <p:spPr>
          <a:xfrm>
            <a:off x="6559164" y="2467810"/>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 name="矩形 38"/>
          <p:cNvSpPr/>
          <p:nvPr/>
        </p:nvSpPr>
        <p:spPr>
          <a:xfrm>
            <a:off x="6804823" y="2467810"/>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矩形 39"/>
          <p:cNvSpPr/>
          <p:nvPr/>
        </p:nvSpPr>
        <p:spPr>
          <a:xfrm>
            <a:off x="7040247"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1" name="矩形 40"/>
          <p:cNvSpPr/>
          <p:nvPr/>
        </p:nvSpPr>
        <p:spPr>
          <a:xfrm>
            <a:off x="7288288"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2" name="矩形 41"/>
          <p:cNvSpPr/>
          <p:nvPr/>
        </p:nvSpPr>
        <p:spPr>
          <a:xfrm>
            <a:off x="7533947"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 name="矩形 42"/>
          <p:cNvSpPr/>
          <p:nvPr/>
        </p:nvSpPr>
        <p:spPr>
          <a:xfrm>
            <a:off x="7779607"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9" name="矩形 58"/>
          <p:cNvSpPr/>
          <p:nvPr/>
        </p:nvSpPr>
        <p:spPr>
          <a:xfrm>
            <a:off x="5330866"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0" name="矩形 59"/>
          <p:cNvSpPr/>
          <p:nvPr/>
        </p:nvSpPr>
        <p:spPr>
          <a:xfrm>
            <a:off x="5576526" y="2714784"/>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1" name="矩形 60"/>
          <p:cNvSpPr/>
          <p:nvPr/>
        </p:nvSpPr>
        <p:spPr>
          <a:xfrm>
            <a:off x="5822185" y="271478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2" name="矩形 61"/>
          <p:cNvSpPr/>
          <p:nvPr/>
        </p:nvSpPr>
        <p:spPr>
          <a:xfrm>
            <a:off x="6067845" y="271478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3" name="矩形 62"/>
          <p:cNvSpPr/>
          <p:nvPr/>
        </p:nvSpPr>
        <p:spPr>
          <a:xfrm>
            <a:off x="6313504" y="271478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4" name="矩形 63"/>
          <p:cNvSpPr/>
          <p:nvPr/>
        </p:nvSpPr>
        <p:spPr>
          <a:xfrm>
            <a:off x="6559164" y="271478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5" name="矩形 64"/>
          <p:cNvSpPr/>
          <p:nvPr/>
        </p:nvSpPr>
        <p:spPr>
          <a:xfrm>
            <a:off x="6804823" y="2714784"/>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7040247"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7" name="矩形 66"/>
          <p:cNvSpPr/>
          <p:nvPr/>
        </p:nvSpPr>
        <p:spPr>
          <a:xfrm>
            <a:off x="7288288"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7533947"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9" name="矩形 68"/>
          <p:cNvSpPr/>
          <p:nvPr/>
        </p:nvSpPr>
        <p:spPr>
          <a:xfrm>
            <a:off x="7779607"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5330866"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3" name="矩形 72"/>
          <p:cNvSpPr/>
          <p:nvPr/>
        </p:nvSpPr>
        <p:spPr>
          <a:xfrm>
            <a:off x="5576526"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4" name="矩形 73"/>
          <p:cNvSpPr/>
          <p:nvPr/>
        </p:nvSpPr>
        <p:spPr>
          <a:xfrm>
            <a:off x="5822185" y="2962224"/>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6067845" y="296222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6" name="矩形 75"/>
          <p:cNvSpPr/>
          <p:nvPr/>
        </p:nvSpPr>
        <p:spPr>
          <a:xfrm>
            <a:off x="6313504" y="296222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7" name="矩形 76"/>
          <p:cNvSpPr/>
          <p:nvPr/>
        </p:nvSpPr>
        <p:spPr>
          <a:xfrm>
            <a:off x="6559164" y="296222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8" name="矩形 77"/>
          <p:cNvSpPr/>
          <p:nvPr/>
        </p:nvSpPr>
        <p:spPr>
          <a:xfrm>
            <a:off x="6804823" y="2962224"/>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9" name="矩形 78"/>
          <p:cNvSpPr/>
          <p:nvPr/>
        </p:nvSpPr>
        <p:spPr>
          <a:xfrm>
            <a:off x="7040247"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0" name="矩形 79"/>
          <p:cNvSpPr/>
          <p:nvPr/>
        </p:nvSpPr>
        <p:spPr>
          <a:xfrm>
            <a:off x="7288288"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1" name="矩形 80"/>
          <p:cNvSpPr/>
          <p:nvPr/>
        </p:nvSpPr>
        <p:spPr>
          <a:xfrm>
            <a:off x="7533947"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2" name="矩形 81"/>
          <p:cNvSpPr/>
          <p:nvPr/>
        </p:nvSpPr>
        <p:spPr>
          <a:xfrm>
            <a:off x="7779607"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5" name="矩形 84"/>
          <p:cNvSpPr/>
          <p:nvPr/>
        </p:nvSpPr>
        <p:spPr>
          <a:xfrm>
            <a:off x="5330866"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6" name="矩形 85"/>
          <p:cNvSpPr/>
          <p:nvPr/>
        </p:nvSpPr>
        <p:spPr>
          <a:xfrm>
            <a:off x="5576526"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7" name="矩形 86"/>
          <p:cNvSpPr/>
          <p:nvPr/>
        </p:nvSpPr>
        <p:spPr>
          <a:xfrm>
            <a:off x="5822185"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8" name="矩形 87"/>
          <p:cNvSpPr/>
          <p:nvPr/>
        </p:nvSpPr>
        <p:spPr>
          <a:xfrm>
            <a:off x="6067845" y="3210976"/>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9" name="矩形 88"/>
          <p:cNvSpPr/>
          <p:nvPr/>
        </p:nvSpPr>
        <p:spPr>
          <a:xfrm>
            <a:off x="6313504" y="3210976"/>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0" name="矩形 89"/>
          <p:cNvSpPr/>
          <p:nvPr/>
        </p:nvSpPr>
        <p:spPr>
          <a:xfrm>
            <a:off x="6559164" y="3210976"/>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1" name="矩形 90"/>
          <p:cNvSpPr/>
          <p:nvPr/>
        </p:nvSpPr>
        <p:spPr>
          <a:xfrm>
            <a:off x="6804823" y="3210976"/>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2" name="矩形 91"/>
          <p:cNvSpPr/>
          <p:nvPr/>
        </p:nvSpPr>
        <p:spPr>
          <a:xfrm>
            <a:off x="7040247"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3" name="矩形 92"/>
          <p:cNvSpPr/>
          <p:nvPr/>
        </p:nvSpPr>
        <p:spPr>
          <a:xfrm>
            <a:off x="7288288"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4" name="矩形 93"/>
          <p:cNvSpPr/>
          <p:nvPr/>
        </p:nvSpPr>
        <p:spPr>
          <a:xfrm>
            <a:off x="7533947"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5" name="矩形 94"/>
          <p:cNvSpPr/>
          <p:nvPr/>
        </p:nvSpPr>
        <p:spPr>
          <a:xfrm>
            <a:off x="7779607"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8" name="矩形 97"/>
          <p:cNvSpPr/>
          <p:nvPr/>
        </p:nvSpPr>
        <p:spPr>
          <a:xfrm>
            <a:off x="5330866"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9" name="矩形 98"/>
          <p:cNvSpPr/>
          <p:nvPr/>
        </p:nvSpPr>
        <p:spPr>
          <a:xfrm>
            <a:off x="5576526"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0" name="矩形 99"/>
          <p:cNvSpPr/>
          <p:nvPr/>
        </p:nvSpPr>
        <p:spPr>
          <a:xfrm>
            <a:off x="5822185"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1" name="矩形 100"/>
          <p:cNvSpPr/>
          <p:nvPr/>
        </p:nvSpPr>
        <p:spPr>
          <a:xfrm>
            <a:off x="6067845"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2" name="矩形 101"/>
          <p:cNvSpPr/>
          <p:nvPr/>
        </p:nvSpPr>
        <p:spPr>
          <a:xfrm>
            <a:off x="6313504"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3" name="矩形 102"/>
          <p:cNvSpPr/>
          <p:nvPr/>
        </p:nvSpPr>
        <p:spPr>
          <a:xfrm>
            <a:off x="6559164"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4" name="矩形 103"/>
          <p:cNvSpPr/>
          <p:nvPr/>
        </p:nvSpPr>
        <p:spPr>
          <a:xfrm>
            <a:off x="6804823"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5" name="矩形 104"/>
          <p:cNvSpPr/>
          <p:nvPr/>
        </p:nvSpPr>
        <p:spPr>
          <a:xfrm>
            <a:off x="7040247"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6" name="矩形 105"/>
          <p:cNvSpPr/>
          <p:nvPr/>
        </p:nvSpPr>
        <p:spPr>
          <a:xfrm>
            <a:off x="7288288"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7" name="矩形 106"/>
          <p:cNvSpPr/>
          <p:nvPr/>
        </p:nvSpPr>
        <p:spPr>
          <a:xfrm>
            <a:off x="7533947"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8" name="矩形 107"/>
          <p:cNvSpPr/>
          <p:nvPr/>
        </p:nvSpPr>
        <p:spPr>
          <a:xfrm>
            <a:off x="7779607"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1" name="矩形 110"/>
          <p:cNvSpPr/>
          <p:nvPr/>
        </p:nvSpPr>
        <p:spPr>
          <a:xfrm>
            <a:off x="5330866"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2" name="矩形 111"/>
          <p:cNvSpPr/>
          <p:nvPr/>
        </p:nvSpPr>
        <p:spPr>
          <a:xfrm>
            <a:off x="5576526"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3" name="矩形 112"/>
          <p:cNvSpPr/>
          <p:nvPr/>
        </p:nvSpPr>
        <p:spPr>
          <a:xfrm>
            <a:off x="5822185"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矩形 113"/>
          <p:cNvSpPr/>
          <p:nvPr/>
        </p:nvSpPr>
        <p:spPr>
          <a:xfrm>
            <a:off x="6067845"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矩形 114"/>
          <p:cNvSpPr/>
          <p:nvPr/>
        </p:nvSpPr>
        <p:spPr>
          <a:xfrm>
            <a:off x="6313504"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6" name="矩形 115"/>
          <p:cNvSpPr/>
          <p:nvPr/>
        </p:nvSpPr>
        <p:spPr>
          <a:xfrm>
            <a:off x="6559164"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7" name="矩形 116"/>
          <p:cNvSpPr/>
          <p:nvPr/>
        </p:nvSpPr>
        <p:spPr>
          <a:xfrm>
            <a:off x="6804823"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8" name="矩形 117"/>
          <p:cNvSpPr/>
          <p:nvPr/>
        </p:nvSpPr>
        <p:spPr>
          <a:xfrm>
            <a:off x="7040247"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9" name="矩形 118"/>
          <p:cNvSpPr/>
          <p:nvPr/>
        </p:nvSpPr>
        <p:spPr>
          <a:xfrm>
            <a:off x="7288288"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0" name="矩形 119"/>
          <p:cNvSpPr/>
          <p:nvPr/>
        </p:nvSpPr>
        <p:spPr>
          <a:xfrm>
            <a:off x="7533947"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1" name="矩形 120"/>
          <p:cNvSpPr/>
          <p:nvPr/>
        </p:nvSpPr>
        <p:spPr>
          <a:xfrm>
            <a:off x="7779607"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4" name="矩形 123"/>
          <p:cNvSpPr/>
          <p:nvPr/>
        </p:nvSpPr>
        <p:spPr>
          <a:xfrm>
            <a:off x="8027647"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5" name="矩形 124"/>
          <p:cNvSpPr/>
          <p:nvPr/>
        </p:nvSpPr>
        <p:spPr>
          <a:xfrm>
            <a:off x="8265452"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6" name="矩形 125"/>
          <p:cNvSpPr/>
          <p:nvPr/>
        </p:nvSpPr>
        <p:spPr>
          <a:xfrm>
            <a:off x="8027647"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7" name="矩形 126"/>
          <p:cNvSpPr/>
          <p:nvPr/>
        </p:nvSpPr>
        <p:spPr>
          <a:xfrm>
            <a:off x="8265452"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8" name="矩形 127"/>
          <p:cNvSpPr/>
          <p:nvPr/>
        </p:nvSpPr>
        <p:spPr>
          <a:xfrm>
            <a:off x="8027647"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9" name="矩形 128"/>
          <p:cNvSpPr/>
          <p:nvPr/>
        </p:nvSpPr>
        <p:spPr>
          <a:xfrm>
            <a:off x="8265452"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0" name="矩形 129"/>
          <p:cNvSpPr/>
          <p:nvPr/>
        </p:nvSpPr>
        <p:spPr>
          <a:xfrm>
            <a:off x="8027647"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1" name="矩形 130"/>
          <p:cNvSpPr/>
          <p:nvPr/>
        </p:nvSpPr>
        <p:spPr>
          <a:xfrm>
            <a:off x="8265452"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2" name="矩形 131"/>
          <p:cNvSpPr/>
          <p:nvPr/>
        </p:nvSpPr>
        <p:spPr>
          <a:xfrm>
            <a:off x="8027647"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3" name="矩形 132"/>
          <p:cNvSpPr/>
          <p:nvPr/>
        </p:nvSpPr>
        <p:spPr>
          <a:xfrm>
            <a:off x="8265452"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4" name="矩形 133"/>
          <p:cNvSpPr/>
          <p:nvPr/>
        </p:nvSpPr>
        <p:spPr>
          <a:xfrm>
            <a:off x="8027647"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5" name="矩形 134"/>
          <p:cNvSpPr/>
          <p:nvPr/>
        </p:nvSpPr>
        <p:spPr>
          <a:xfrm>
            <a:off x="8265452"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6" name="矩形 135"/>
          <p:cNvSpPr/>
          <p:nvPr/>
        </p:nvSpPr>
        <p:spPr>
          <a:xfrm>
            <a:off x="8027647"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7" name="矩形 136"/>
          <p:cNvSpPr/>
          <p:nvPr/>
        </p:nvSpPr>
        <p:spPr>
          <a:xfrm>
            <a:off x="8265452"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8" name="矩形 137"/>
          <p:cNvSpPr/>
          <p:nvPr/>
        </p:nvSpPr>
        <p:spPr>
          <a:xfrm>
            <a:off x="8027647"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9" name="矩形 138"/>
          <p:cNvSpPr/>
          <p:nvPr/>
        </p:nvSpPr>
        <p:spPr>
          <a:xfrm>
            <a:off x="8265452"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3" name="文本框 122"/>
          <p:cNvSpPr txBox="1"/>
          <p:nvPr/>
        </p:nvSpPr>
        <p:spPr>
          <a:xfrm>
            <a:off x="3862383" y="2694990"/>
            <a:ext cx="1536219" cy="300082"/>
          </a:xfrm>
          <a:prstGeom prst="rect">
            <a:avLst/>
          </a:prstGeom>
          <a:noFill/>
        </p:spPr>
        <p:txBody>
          <a:bodyPr wrap="square" rtlCol="0">
            <a:spAutoFit/>
          </a:bodyPr>
          <a:lstStyle/>
          <a:p>
            <a:r>
              <a:rPr lang="en-US" altLang="zh-CN" sz="1350" dirty="0">
                <a:latin typeface="Berlin Sans FB" panose="020E0602020502020306" pitchFamily="34" charset="0"/>
              </a:rPr>
              <a:t> Loop extension</a:t>
            </a:r>
            <a:endParaRPr lang="zh-CN" altLang="en-US" sz="1350" i="1" dirty="0">
              <a:latin typeface="Berlin Sans FB" panose="020E0602020502020306" pitchFamily="34" charset="0"/>
            </a:endParaRPr>
          </a:p>
        </p:txBody>
      </p:sp>
    </p:spTree>
    <p:custDataLst>
      <p:tags r:id="rId1"/>
    </p:custDataLst>
    <p:extLst>
      <p:ext uri="{BB962C8B-B14F-4D97-AF65-F5344CB8AC3E}">
        <p14:creationId xmlns:p14="http://schemas.microsoft.com/office/powerpoint/2010/main" val="769925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latin typeface="Berlin Sans FB" panose="020E0602020502020306" pitchFamily="34" charset="0"/>
              </a:rPr>
              <a:t>Algorithm</a:t>
            </a:r>
            <a:endParaRPr lang="zh-CN" altLang="en-US" dirty="0">
              <a:latin typeface="Berlin Sans FB" panose="020E0602020502020306" pitchFamily="34" charset="0"/>
            </a:endParaRPr>
          </a:p>
        </p:txBody>
      </p:sp>
      <p:sp>
        <p:nvSpPr>
          <p:cNvPr id="3" name="内容占位符 2"/>
          <p:cNvSpPr>
            <a:spLocks noGrp="1"/>
          </p:cNvSpPr>
          <p:nvPr>
            <p:ph idx="1"/>
          </p:nvPr>
        </p:nvSpPr>
        <p:spPr/>
        <p:txBody>
          <a:bodyPr/>
          <a:lstStyle/>
          <a:p>
            <a:pPr>
              <a:lnSpc>
                <a:spcPct val="150000"/>
              </a:lnSpc>
            </a:pPr>
            <a:r>
              <a:rPr lang="en-US" altLang="zh-CN" dirty="0">
                <a:solidFill>
                  <a:schemeClr val="bg2"/>
                </a:solidFill>
                <a:latin typeface="Berlin Sans FB" panose="020E0602020502020306" pitchFamily="34" charset="0"/>
              </a:rPr>
              <a:t>Boundary Pixel </a:t>
            </a:r>
            <a:r>
              <a:rPr lang="en-US" altLang="zh-CN" dirty="0" smtClean="0">
                <a:solidFill>
                  <a:schemeClr val="bg2"/>
                </a:solidFill>
                <a:latin typeface="Berlin Sans FB" panose="020E0602020502020306" pitchFamily="34" charset="0"/>
              </a:rPr>
              <a:t>Detecting</a:t>
            </a:r>
          </a:p>
          <a:p>
            <a:pPr>
              <a:lnSpc>
                <a:spcPct val="150000"/>
              </a:lnSpc>
            </a:pPr>
            <a:r>
              <a:rPr lang="en-US" altLang="zh-CN" dirty="0" smtClean="0">
                <a:solidFill>
                  <a:schemeClr val="bg2"/>
                </a:solidFill>
                <a:latin typeface="Berlin Sans FB" panose="020E0602020502020306" pitchFamily="34" charset="0"/>
              </a:rPr>
              <a:t>Pre-contouring</a:t>
            </a:r>
          </a:p>
          <a:p>
            <a:pPr>
              <a:lnSpc>
                <a:spcPct val="150000"/>
              </a:lnSpc>
            </a:pPr>
            <a:r>
              <a:rPr lang="en-US" altLang="zh-CN" dirty="0" smtClean="0">
                <a:latin typeface="Berlin Sans FB" panose="020E0602020502020306" pitchFamily="34" charset="0"/>
              </a:rPr>
              <a:t>Contouring</a:t>
            </a:r>
          </a:p>
        </p:txBody>
      </p:sp>
      <p:sp>
        <p:nvSpPr>
          <p:cNvPr id="5" name="矩形 4"/>
          <p:cNvSpPr/>
          <p:nvPr/>
        </p:nvSpPr>
        <p:spPr>
          <a:xfrm>
            <a:off x="5314894" y="1696587"/>
            <a:ext cx="3242246" cy="20562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p:nvSpPr>
        <p:spPr>
          <a:xfrm>
            <a:off x="5330866"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7"/>
          <p:cNvSpPr/>
          <p:nvPr/>
        </p:nvSpPr>
        <p:spPr>
          <a:xfrm>
            <a:off x="5576526"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矩形 8"/>
          <p:cNvSpPr/>
          <p:nvPr/>
        </p:nvSpPr>
        <p:spPr>
          <a:xfrm>
            <a:off x="5822185"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p:cNvSpPr/>
          <p:nvPr/>
        </p:nvSpPr>
        <p:spPr>
          <a:xfrm>
            <a:off x="6067845" y="1980958"/>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0000"/>
              </a:solidFill>
            </a:endParaRPr>
          </a:p>
        </p:txBody>
      </p:sp>
      <p:sp>
        <p:nvSpPr>
          <p:cNvPr id="11" name="矩形 10"/>
          <p:cNvSpPr/>
          <p:nvPr/>
        </p:nvSpPr>
        <p:spPr>
          <a:xfrm>
            <a:off x="6313504" y="1980958"/>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0000"/>
              </a:solidFill>
            </a:endParaRPr>
          </a:p>
        </p:txBody>
      </p:sp>
      <p:sp>
        <p:nvSpPr>
          <p:cNvPr id="12" name="矩形 11"/>
          <p:cNvSpPr/>
          <p:nvPr/>
        </p:nvSpPr>
        <p:spPr>
          <a:xfrm>
            <a:off x="6559164"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矩形 12"/>
          <p:cNvSpPr/>
          <p:nvPr/>
        </p:nvSpPr>
        <p:spPr>
          <a:xfrm>
            <a:off x="6804823"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矩形 13"/>
          <p:cNvSpPr/>
          <p:nvPr/>
        </p:nvSpPr>
        <p:spPr>
          <a:xfrm>
            <a:off x="7040247"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矩形 14"/>
          <p:cNvSpPr/>
          <p:nvPr/>
        </p:nvSpPr>
        <p:spPr>
          <a:xfrm>
            <a:off x="7288288"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矩形 15"/>
          <p:cNvSpPr/>
          <p:nvPr/>
        </p:nvSpPr>
        <p:spPr>
          <a:xfrm>
            <a:off x="7533947"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矩形 16"/>
          <p:cNvSpPr/>
          <p:nvPr/>
        </p:nvSpPr>
        <p:spPr>
          <a:xfrm>
            <a:off x="7779607"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矩形 19"/>
          <p:cNvSpPr/>
          <p:nvPr/>
        </p:nvSpPr>
        <p:spPr>
          <a:xfrm>
            <a:off x="5330866"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矩形 20"/>
          <p:cNvSpPr/>
          <p:nvPr/>
        </p:nvSpPr>
        <p:spPr>
          <a:xfrm>
            <a:off x="5576526"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矩形 21"/>
          <p:cNvSpPr/>
          <p:nvPr/>
        </p:nvSpPr>
        <p:spPr>
          <a:xfrm>
            <a:off x="5822185" y="2226243"/>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0000"/>
              </a:solidFill>
            </a:endParaRPr>
          </a:p>
        </p:txBody>
      </p:sp>
      <p:sp>
        <p:nvSpPr>
          <p:cNvPr id="23" name="矩形 22"/>
          <p:cNvSpPr/>
          <p:nvPr/>
        </p:nvSpPr>
        <p:spPr>
          <a:xfrm>
            <a:off x="6067845" y="2226243"/>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矩形 23"/>
          <p:cNvSpPr/>
          <p:nvPr/>
        </p:nvSpPr>
        <p:spPr>
          <a:xfrm>
            <a:off x="6313504" y="2226243"/>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矩形 24"/>
          <p:cNvSpPr/>
          <p:nvPr/>
        </p:nvSpPr>
        <p:spPr>
          <a:xfrm>
            <a:off x="6559164" y="2226243"/>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0000"/>
              </a:solidFill>
            </a:endParaRPr>
          </a:p>
        </p:txBody>
      </p:sp>
      <p:sp>
        <p:nvSpPr>
          <p:cNvPr id="26" name="矩形 25"/>
          <p:cNvSpPr/>
          <p:nvPr/>
        </p:nvSpPr>
        <p:spPr>
          <a:xfrm>
            <a:off x="6804823"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矩形 26"/>
          <p:cNvSpPr/>
          <p:nvPr/>
        </p:nvSpPr>
        <p:spPr>
          <a:xfrm>
            <a:off x="7040247"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矩形 27"/>
          <p:cNvSpPr/>
          <p:nvPr/>
        </p:nvSpPr>
        <p:spPr>
          <a:xfrm>
            <a:off x="7288288"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矩形 28"/>
          <p:cNvSpPr/>
          <p:nvPr/>
        </p:nvSpPr>
        <p:spPr>
          <a:xfrm>
            <a:off x="7533947"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矩形 29"/>
          <p:cNvSpPr/>
          <p:nvPr/>
        </p:nvSpPr>
        <p:spPr>
          <a:xfrm>
            <a:off x="7779607"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矩形 32"/>
          <p:cNvSpPr/>
          <p:nvPr/>
        </p:nvSpPr>
        <p:spPr>
          <a:xfrm>
            <a:off x="5330866"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矩形 33"/>
          <p:cNvSpPr/>
          <p:nvPr/>
        </p:nvSpPr>
        <p:spPr>
          <a:xfrm>
            <a:off x="5576526" y="2467810"/>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矩形 34"/>
          <p:cNvSpPr/>
          <p:nvPr/>
        </p:nvSpPr>
        <p:spPr>
          <a:xfrm>
            <a:off x="5822185" y="2467810"/>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 name="矩形 35"/>
          <p:cNvSpPr/>
          <p:nvPr/>
        </p:nvSpPr>
        <p:spPr>
          <a:xfrm>
            <a:off x="6067845" y="2467810"/>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矩形 36"/>
          <p:cNvSpPr/>
          <p:nvPr/>
        </p:nvSpPr>
        <p:spPr>
          <a:xfrm>
            <a:off x="6313504" y="2467810"/>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 name="矩形 37"/>
          <p:cNvSpPr/>
          <p:nvPr/>
        </p:nvSpPr>
        <p:spPr>
          <a:xfrm>
            <a:off x="6559164" y="2467810"/>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 name="矩形 38"/>
          <p:cNvSpPr/>
          <p:nvPr/>
        </p:nvSpPr>
        <p:spPr>
          <a:xfrm>
            <a:off x="6804823" y="2467810"/>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矩形 39"/>
          <p:cNvSpPr/>
          <p:nvPr/>
        </p:nvSpPr>
        <p:spPr>
          <a:xfrm>
            <a:off x="7040247"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1" name="矩形 40"/>
          <p:cNvSpPr/>
          <p:nvPr/>
        </p:nvSpPr>
        <p:spPr>
          <a:xfrm>
            <a:off x="7288288"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2" name="矩形 41"/>
          <p:cNvSpPr/>
          <p:nvPr/>
        </p:nvSpPr>
        <p:spPr>
          <a:xfrm>
            <a:off x="7533947"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 name="矩形 42"/>
          <p:cNvSpPr/>
          <p:nvPr/>
        </p:nvSpPr>
        <p:spPr>
          <a:xfrm>
            <a:off x="7779607"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9" name="矩形 58"/>
          <p:cNvSpPr/>
          <p:nvPr/>
        </p:nvSpPr>
        <p:spPr>
          <a:xfrm>
            <a:off x="5330866"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0" name="矩形 59"/>
          <p:cNvSpPr/>
          <p:nvPr/>
        </p:nvSpPr>
        <p:spPr>
          <a:xfrm>
            <a:off x="5576526" y="2714784"/>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1" name="矩形 60"/>
          <p:cNvSpPr/>
          <p:nvPr/>
        </p:nvSpPr>
        <p:spPr>
          <a:xfrm>
            <a:off x="5822185" y="271478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2" name="矩形 61"/>
          <p:cNvSpPr/>
          <p:nvPr/>
        </p:nvSpPr>
        <p:spPr>
          <a:xfrm>
            <a:off x="6067845" y="271478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3" name="矩形 62"/>
          <p:cNvSpPr/>
          <p:nvPr/>
        </p:nvSpPr>
        <p:spPr>
          <a:xfrm>
            <a:off x="6313504" y="271478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4" name="矩形 63"/>
          <p:cNvSpPr/>
          <p:nvPr/>
        </p:nvSpPr>
        <p:spPr>
          <a:xfrm>
            <a:off x="6559164" y="271478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5" name="矩形 64"/>
          <p:cNvSpPr/>
          <p:nvPr/>
        </p:nvSpPr>
        <p:spPr>
          <a:xfrm>
            <a:off x="6804823" y="2714784"/>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7040247"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7" name="矩形 66"/>
          <p:cNvSpPr/>
          <p:nvPr/>
        </p:nvSpPr>
        <p:spPr>
          <a:xfrm>
            <a:off x="7288288"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7533947"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9" name="矩形 68"/>
          <p:cNvSpPr/>
          <p:nvPr/>
        </p:nvSpPr>
        <p:spPr>
          <a:xfrm>
            <a:off x="7779607"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5330866"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3" name="矩形 72"/>
          <p:cNvSpPr/>
          <p:nvPr/>
        </p:nvSpPr>
        <p:spPr>
          <a:xfrm>
            <a:off x="5576526"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4" name="矩形 73"/>
          <p:cNvSpPr/>
          <p:nvPr/>
        </p:nvSpPr>
        <p:spPr>
          <a:xfrm>
            <a:off x="5822185" y="2962224"/>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6067845" y="296222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6" name="矩形 75"/>
          <p:cNvSpPr/>
          <p:nvPr/>
        </p:nvSpPr>
        <p:spPr>
          <a:xfrm>
            <a:off x="6313504" y="296222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7" name="矩形 76"/>
          <p:cNvSpPr/>
          <p:nvPr/>
        </p:nvSpPr>
        <p:spPr>
          <a:xfrm>
            <a:off x="6559164" y="296222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8" name="矩形 77"/>
          <p:cNvSpPr/>
          <p:nvPr/>
        </p:nvSpPr>
        <p:spPr>
          <a:xfrm>
            <a:off x="6804823" y="2962224"/>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9" name="矩形 78"/>
          <p:cNvSpPr/>
          <p:nvPr/>
        </p:nvSpPr>
        <p:spPr>
          <a:xfrm>
            <a:off x="7040247"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0" name="矩形 79"/>
          <p:cNvSpPr/>
          <p:nvPr/>
        </p:nvSpPr>
        <p:spPr>
          <a:xfrm>
            <a:off x="7288288"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1" name="矩形 80"/>
          <p:cNvSpPr/>
          <p:nvPr/>
        </p:nvSpPr>
        <p:spPr>
          <a:xfrm>
            <a:off x="7533947"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2" name="矩形 81"/>
          <p:cNvSpPr/>
          <p:nvPr/>
        </p:nvSpPr>
        <p:spPr>
          <a:xfrm>
            <a:off x="7779607"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5" name="矩形 84"/>
          <p:cNvSpPr/>
          <p:nvPr/>
        </p:nvSpPr>
        <p:spPr>
          <a:xfrm>
            <a:off x="5330866"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6" name="矩形 85"/>
          <p:cNvSpPr/>
          <p:nvPr/>
        </p:nvSpPr>
        <p:spPr>
          <a:xfrm>
            <a:off x="5576526"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7" name="矩形 86"/>
          <p:cNvSpPr/>
          <p:nvPr/>
        </p:nvSpPr>
        <p:spPr>
          <a:xfrm>
            <a:off x="5822185"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8" name="矩形 87"/>
          <p:cNvSpPr/>
          <p:nvPr/>
        </p:nvSpPr>
        <p:spPr>
          <a:xfrm>
            <a:off x="6067845" y="3210976"/>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9" name="矩形 88"/>
          <p:cNvSpPr/>
          <p:nvPr/>
        </p:nvSpPr>
        <p:spPr>
          <a:xfrm>
            <a:off x="6313504" y="3210976"/>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0" name="矩形 89"/>
          <p:cNvSpPr/>
          <p:nvPr/>
        </p:nvSpPr>
        <p:spPr>
          <a:xfrm>
            <a:off x="6559164" y="3210976"/>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1" name="矩形 90"/>
          <p:cNvSpPr/>
          <p:nvPr/>
        </p:nvSpPr>
        <p:spPr>
          <a:xfrm>
            <a:off x="6804823" y="3210976"/>
            <a:ext cx="245660" cy="245660"/>
          </a:xfrm>
          <a:prstGeom prst="rect">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2" name="矩形 91"/>
          <p:cNvSpPr/>
          <p:nvPr/>
        </p:nvSpPr>
        <p:spPr>
          <a:xfrm>
            <a:off x="7040247"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3" name="矩形 92"/>
          <p:cNvSpPr/>
          <p:nvPr/>
        </p:nvSpPr>
        <p:spPr>
          <a:xfrm>
            <a:off x="7288288"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4" name="矩形 93"/>
          <p:cNvSpPr/>
          <p:nvPr/>
        </p:nvSpPr>
        <p:spPr>
          <a:xfrm>
            <a:off x="7533947"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5" name="矩形 94"/>
          <p:cNvSpPr/>
          <p:nvPr/>
        </p:nvSpPr>
        <p:spPr>
          <a:xfrm>
            <a:off x="7779607"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8" name="矩形 97"/>
          <p:cNvSpPr/>
          <p:nvPr/>
        </p:nvSpPr>
        <p:spPr>
          <a:xfrm>
            <a:off x="5330866"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9" name="矩形 98"/>
          <p:cNvSpPr/>
          <p:nvPr/>
        </p:nvSpPr>
        <p:spPr>
          <a:xfrm>
            <a:off x="5576526"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0" name="矩形 99"/>
          <p:cNvSpPr/>
          <p:nvPr/>
        </p:nvSpPr>
        <p:spPr>
          <a:xfrm>
            <a:off x="5822185"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1" name="矩形 100"/>
          <p:cNvSpPr/>
          <p:nvPr/>
        </p:nvSpPr>
        <p:spPr>
          <a:xfrm>
            <a:off x="6067845"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2" name="矩形 101"/>
          <p:cNvSpPr/>
          <p:nvPr/>
        </p:nvSpPr>
        <p:spPr>
          <a:xfrm>
            <a:off x="6313504"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3" name="矩形 102"/>
          <p:cNvSpPr/>
          <p:nvPr/>
        </p:nvSpPr>
        <p:spPr>
          <a:xfrm>
            <a:off x="6559164"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4" name="矩形 103"/>
          <p:cNvSpPr/>
          <p:nvPr/>
        </p:nvSpPr>
        <p:spPr>
          <a:xfrm>
            <a:off x="6804823"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5" name="矩形 104"/>
          <p:cNvSpPr/>
          <p:nvPr/>
        </p:nvSpPr>
        <p:spPr>
          <a:xfrm>
            <a:off x="7040247"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6" name="矩形 105"/>
          <p:cNvSpPr/>
          <p:nvPr/>
        </p:nvSpPr>
        <p:spPr>
          <a:xfrm>
            <a:off x="7288288"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7" name="矩形 106"/>
          <p:cNvSpPr/>
          <p:nvPr/>
        </p:nvSpPr>
        <p:spPr>
          <a:xfrm>
            <a:off x="7533947"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8" name="矩形 107"/>
          <p:cNvSpPr/>
          <p:nvPr/>
        </p:nvSpPr>
        <p:spPr>
          <a:xfrm>
            <a:off x="7779607"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1" name="矩形 110"/>
          <p:cNvSpPr/>
          <p:nvPr/>
        </p:nvSpPr>
        <p:spPr>
          <a:xfrm>
            <a:off x="5330866"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2" name="矩形 111"/>
          <p:cNvSpPr/>
          <p:nvPr/>
        </p:nvSpPr>
        <p:spPr>
          <a:xfrm>
            <a:off x="5576526"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3" name="矩形 112"/>
          <p:cNvSpPr/>
          <p:nvPr/>
        </p:nvSpPr>
        <p:spPr>
          <a:xfrm>
            <a:off x="5822185"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矩形 113"/>
          <p:cNvSpPr/>
          <p:nvPr/>
        </p:nvSpPr>
        <p:spPr>
          <a:xfrm>
            <a:off x="6067845"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矩形 114"/>
          <p:cNvSpPr/>
          <p:nvPr/>
        </p:nvSpPr>
        <p:spPr>
          <a:xfrm>
            <a:off x="6313504"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6" name="矩形 115"/>
          <p:cNvSpPr/>
          <p:nvPr/>
        </p:nvSpPr>
        <p:spPr>
          <a:xfrm>
            <a:off x="6559164"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7" name="矩形 116"/>
          <p:cNvSpPr/>
          <p:nvPr/>
        </p:nvSpPr>
        <p:spPr>
          <a:xfrm>
            <a:off x="6804823"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8" name="矩形 117"/>
          <p:cNvSpPr/>
          <p:nvPr/>
        </p:nvSpPr>
        <p:spPr>
          <a:xfrm>
            <a:off x="7040247"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9" name="矩形 118"/>
          <p:cNvSpPr/>
          <p:nvPr/>
        </p:nvSpPr>
        <p:spPr>
          <a:xfrm>
            <a:off x="7288288"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0" name="矩形 119"/>
          <p:cNvSpPr/>
          <p:nvPr/>
        </p:nvSpPr>
        <p:spPr>
          <a:xfrm>
            <a:off x="7533947"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1" name="矩形 120"/>
          <p:cNvSpPr/>
          <p:nvPr/>
        </p:nvSpPr>
        <p:spPr>
          <a:xfrm>
            <a:off x="7779607"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4" name="矩形 123"/>
          <p:cNvSpPr/>
          <p:nvPr/>
        </p:nvSpPr>
        <p:spPr>
          <a:xfrm>
            <a:off x="8027647"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5" name="矩形 124"/>
          <p:cNvSpPr/>
          <p:nvPr/>
        </p:nvSpPr>
        <p:spPr>
          <a:xfrm>
            <a:off x="8265452"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6" name="矩形 125"/>
          <p:cNvSpPr/>
          <p:nvPr/>
        </p:nvSpPr>
        <p:spPr>
          <a:xfrm>
            <a:off x="8027647"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7" name="矩形 126"/>
          <p:cNvSpPr/>
          <p:nvPr/>
        </p:nvSpPr>
        <p:spPr>
          <a:xfrm>
            <a:off x="8265452"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8" name="矩形 127"/>
          <p:cNvSpPr/>
          <p:nvPr/>
        </p:nvSpPr>
        <p:spPr>
          <a:xfrm>
            <a:off x="8027647"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9" name="矩形 128"/>
          <p:cNvSpPr/>
          <p:nvPr/>
        </p:nvSpPr>
        <p:spPr>
          <a:xfrm>
            <a:off x="8265452"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0" name="矩形 129"/>
          <p:cNvSpPr/>
          <p:nvPr/>
        </p:nvSpPr>
        <p:spPr>
          <a:xfrm>
            <a:off x="8027647"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1" name="矩形 130"/>
          <p:cNvSpPr/>
          <p:nvPr/>
        </p:nvSpPr>
        <p:spPr>
          <a:xfrm>
            <a:off x="8265452"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2" name="矩形 131"/>
          <p:cNvSpPr/>
          <p:nvPr/>
        </p:nvSpPr>
        <p:spPr>
          <a:xfrm>
            <a:off x="8027647"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3" name="矩形 132"/>
          <p:cNvSpPr/>
          <p:nvPr/>
        </p:nvSpPr>
        <p:spPr>
          <a:xfrm>
            <a:off x="8265452"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4" name="矩形 133"/>
          <p:cNvSpPr/>
          <p:nvPr/>
        </p:nvSpPr>
        <p:spPr>
          <a:xfrm>
            <a:off x="8027647"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5" name="矩形 134"/>
          <p:cNvSpPr/>
          <p:nvPr/>
        </p:nvSpPr>
        <p:spPr>
          <a:xfrm>
            <a:off x="8265452"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6" name="矩形 135"/>
          <p:cNvSpPr/>
          <p:nvPr/>
        </p:nvSpPr>
        <p:spPr>
          <a:xfrm>
            <a:off x="8027647"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7" name="矩形 136"/>
          <p:cNvSpPr/>
          <p:nvPr/>
        </p:nvSpPr>
        <p:spPr>
          <a:xfrm>
            <a:off x="8265452"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8" name="矩形 137"/>
          <p:cNvSpPr/>
          <p:nvPr/>
        </p:nvSpPr>
        <p:spPr>
          <a:xfrm>
            <a:off x="8027647"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9" name="矩形 138"/>
          <p:cNvSpPr/>
          <p:nvPr/>
        </p:nvSpPr>
        <p:spPr>
          <a:xfrm>
            <a:off x="8265452"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3" name="文本框 122"/>
          <p:cNvSpPr txBox="1"/>
          <p:nvPr/>
        </p:nvSpPr>
        <p:spPr>
          <a:xfrm>
            <a:off x="3862383" y="2966454"/>
            <a:ext cx="1536219" cy="300082"/>
          </a:xfrm>
          <a:prstGeom prst="rect">
            <a:avLst/>
          </a:prstGeom>
          <a:noFill/>
        </p:spPr>
        <p:txBody>
          <a:bodyPr wrap="square" rtlCol="0">
            <a:spAutoFit/>
          </a:bodyPr>
          <a:lstStyle/>
          <a:p>
            <a:r>
              <a:rPr lang="en-US" altLang="zh-CN" sz="1350" dirty="0">
                <a:latin typeface="Berlin Sans FB" panose="020E0602020502020306" pitchFamily="34" charset="0"/>
              </a:rPr>
              <a:t> Loop extension</a:t>
            </a:r>
            <a:endParaRPr lang="zh-CN" altLang="en-US" sz="1350" i="1" dirty="0">
              <a:latin typeface="Berlin Sans FB" panose="020E0602020502020306" pitchFamily="34" charset="0"/>
            </a:endParaRPr>
          </a:p>
        </p:txBody>
      </p:sp>
    </p:spTree>
    <p:custDataLst>
      <p:tags r:id="rId1"/>
    </p:custDataLst>
    <p:extLst>
      <p:ext uri="{BB962C8B-B14F-4D97-AF65-F5344CB8AC3E}">
        <p14:creationId xmlns:p14="http://schemas.microsoft.com/office/powerpoint/2010/main" val="2861383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latin typeface="Berlin Sans FB" panose="020E0602020502020306" pitchFamily="34" charset="0"/>
              </a:rPr>
              <a:t>Algorithm</a:t>
            </a:r>
            <a:endParaRPr lang="zh-CN" altLang="en-US" dirty="0">
              <a:latin typeface="Berlin Sans FB" panose="020E0602020502020306" pitchFamily="34" charset="0"/>
            </a:endParaRPr>
          </a:p>
        </p:txBody>
      </p:sp>
      <p:sp>
        <p:nvSpPr>
          <p:cNvPr id="3" name="内容占位符 2"/>
          <p:cNvSpPr>
            <a:spLocks noGrp="1"/>
          </p:cNvSpPr>
          <p:nvPr>
            <p:ph idx="1"/>
          </p:nvPr>
        </p:nvSpPr>
        <p:spPr/>
        <p:txBody>
          <a:bodyPr/>
          <a:lstStyle/>
          <a:p>
            <a:pPr>
              <a:lnSpc>
                <a:spcPct val="150000"/>
              </a:lnSpc>
            </a:pPr>
            <a:r>
              <a:rPr lang="en-US" altLang="zh-CN" dirty="0">
                <a:solidFill>
                  <a:schemeClr val="bg2"/>
                </a:solidFill>
                <a:latin typeface="Berlin Sans FB" panose="020E0602020502020306" pitchFamily="34" charset="0"/>
              </a:rPr>
              <a:t>Boundary Pixel </a:t>
            </a:r>
            <a:r>
              <a:rPr lang="en-US" altLang="zh-CN" dirty="0" smtClean="0">
                <a:solidFill>
                  <a:schemeClr val="bg2"/>
                </a:solidFill>
                <a:latin typeface="Berlin Sans FB" panose="020E0602020502020306" pitchFamily="34" charset="0"/>
              </a:rPr>
              <a:t>Detecting</a:t>
            </a:r>
          </a:p>
          <a:p>
            <a:pPr>
              <a:lnSpc>
                <a:spcPct val="150000"/>
              </a:lnSpc>
            </a:pPr>
            <a:r>
              <a:rPr lang="en-US" altLang="zh-CN" dirty="0" smtClean="0">
                <a:solidFill>
                  <a:schemeClr val="bg2"/>
                </a:solidFill>
                <a:latin typeface="Berlin Sans FB" panose="020E0602020502020306" pitchFamily="34" charset="0"/>
              </a:rPr>
              <a:t>Pre-contouring</a:t>
            </a:r>
          </a:p>
          <a:p>
            <a:pPr>
              <a:lnSpc>
                <a:spcPct val="150000"/>
              </a:lnSpc>
            </a:pPr>
            <a:r>
              <a:rPr lang="en-US" altLang="zh-CN" dirty="0" smtClean="0">
                <a:latin typeface="Berlin Sans FB" panose="020E0602020502020306" pitchFamily="34" charset="0"/>
              </a:rPr>
              <a:t>Contouring</a:t>
            </a:r>
          </a:p>
        </p:txBody>
      </p:sp>
      <p:sp>
        <p:nvSpPr>
          <p:cNvPr id="5" name="矩形 4"/>
          <p:cNvSpPr/>
          <p:nvPr/>
        </p:nvSpPr>
        <p:spPr>
          <a:xfrm>
            <a:off x="5314894" y="1696587"/>
            <a:ext cx="3242246" cy="20562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p:nvSpPr>
        <p:spPr>
          <a:xfrm>
            <a:off x="5330866"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7"/>
          <p:cNvSpPr/>
          <p:nvPr/>
        </p:nvSpPr>
        <p:spPr>
          <a:xfrm>
            <a:off x="5576526"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矩形 8"/>
          <p:cNvSpPr/>
          <p:nvPr/>
        </p:nvSpPr>
        <p:spPr>
          <a:xfrm>
            <a:off x="5822185"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p:cNvSpPr/>
          <p:nvPr/>
        </p:nvSpPr>
        <p:spPr>
          <a:xfrm>
            <a:off x="6067845" y="1980958"/>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0000"/>
              </a:solidFill>
            </a:endParaRPr>
          </a:p>
        </p:txBody>
      </p:sp>
      <p:sp>
        <p:nvSpPr>
          <p:cNvPr id="11" name="矩形 10"/>
          <p:cNvSpPr/>
          <p:nvPr/>
        </p:nvSpPr>
        <p:spPr>
          <a:xfrm>
            <a:off x="6313504" y="1980958"/>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0000"/>
              </a:solidFill>
            </a:endParaRPr>
          </a:p>
        </p:txBody>
      </p:sp>
      <p:sp>
        <p:nvSpPr>
          <p:cNvPr id="12" name="矩形 11"/>
          <p:cNvSpPr/>
          <p:nvPr/>
        </p:nvSpPr>
        <p:spPr>
          <a:xfrm>
            <a:off x="6559164"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矩形 12"/>
          <p:cNvSpPr/>
          <p:nvPr/>
        </p:nvSpPr>
        <p:spPr>
          <a:xfrm>
            <a:off x="6804823"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矩形 13"/>
          <p:cNvSpPr/>
          <p:nvPr/>
        </p:nvSpPr>
        <p:spPr>
          <a:xfrm>
            <a:off x="7040247"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矩形 14"/>
          <p:cNvSpPr/>
          <p:nvPr/>
        </p:nvSpPr>
        <p:spPr>
          <a:xfrm>
            <a:off x="7288288"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矩形 15"/>
          <p:cNvSpPr/>
          <p:nvPr/>
        </p:nvSpPr>
        <p:spPr>
          <a:xfrm>
            <a:off x="7533947"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矩形 16"/>
          <p:cNvSpPr/>
          <p:nvPr/>
        </p:nvSpPr>
        <p:spPr>
          <a:xfrm>
            <a:off x="7779607"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矩形 19"/>
          <p:cNvSpPr/>
          <p:nvPr/>
        </p:nvSpPr>
        <p:spPr>
          <a:xfrm>
            <a:off x="5330866"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矩形 20"/>
          <p:cNvSpPr/>
          <p:nvPr/>
        </p:nvSpPr>
        <p:spPr>
          <a:xfrm>
            <a:off x="5576526"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矩形 21"/>
          <p:cNvSpPr/>
          <p:nvPr/>
        </p:nvSpPr>
        <p:spPr>
          <a:xfrm>
            <a:off x="5822185" y="2226243"/>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0000"/>
              </a:solidFill>
            </a:endParaRPr>
          </a:p>
        </p:txBody>
      </p:sp>
      <p:sp>
        <p:nvSpPr>
          <p:cNvPr id="23" name="矩形 22"/>
          <p:cNvSpPr/>
          <p:nvPr/>
        </p:nvSpPr>
        <p:spPr>
          <a:xfrm>
            <a:off x="6067845" y="2226243"/>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矩形 23"/>
          <p:cNvSpPr/>
          <p:nvPr/>
        </p:nvSpPr>
        <p:spPr>
          <a:xfrm>
            <a:off x="6313504" y="2226243"/>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矩形 24"/>
          <p:cNvSpPr/>
          <p:nvPr/>
        </p:nvSpPr>
        <p:spPr>
          <a:xfrm>
            <a:off x="6559164" y="2226243"/>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0000"/>
              </a:solidFill>
            </a:endParaRPr>
          </a:p>
        </p:txBody>
      </p:sp>
      <p:sp>
        <p:nvSpPr>
          <p:cNvPr id="26" name="矩形 25"/>
          <p:cNvSpPr/>
          <p:nvPr/>
        </p:nvSpPr>
        <p:spPr>
          <a:xfrm>
            <a:off x="6804823"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矩形 26"/>
          <p:cNvSpPr/>
          <p:nvPr/>
        </p:nvSpPr>
        <p:spPr>
          <a:xfrm>
            <a:off x="7040247"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矩形 27"/>
          <p:cNvSpPr/>
          <p:nvPr/>
        </p:nvSpPr>
        <p:spPr>
          <a:xfrm>
            <a:off x="7288288"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矩形 28"/>
          <p:cNvSpPr/>
          <p:nvPr/>
        </p:nvSpPr>
        <p:spPr>
          <a:xfrm>
            <a:off x="7533947"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矩形 29"/>
          <p:cNvSpPr/>
          <p:nvPr/>
        </p:nvSpPr>
        <p:spPr>
          <a:xfrm>
            <a:off x="7779607"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矩形 32"/>
          <p:cNvSpPr/>
          <p:nvPr/>
        </p:nvSpPr>
        <p:spPr>
          <a:xfrm>
            <a:off x="5330866"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矩形 33"/>
          <p:cNvSpPr/>
          <p:nvPr/>
        </p:nvSpPr>
        <p:spPr>
          <a:xfrm>
            <a:off x="5576526" y="2467810"/>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矩形 34"/>
          <p:cNvSpPr/>
          <p:nvPr/>
        </p:nvSpPr>
        <p:spPr>
          <a:xfrm>
            <a:off x="5822185" y="2467810"/>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 name="矩形 35"/>
          <p:cNvSpPr/>
          <p:nvPr/>
        </p:nvSpPr>
        <p:spPr>
          <a:xfrm>
            <a:off x="6067845" y="2467810"/>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矩形 36"/>
          <p:cNvSpPr/>
          <p:nvPr/>
        </p:nvSpPr>
        <p:spPr>
          <a:xfrm>
            <a:off x="6313504" y="2467810"/>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 name="矩形 37"/>
          <p:cNvSpPr/>
          <p:nvPr/>
        </p:nvSpPr>
        <p:spPr>
          <a:xfrm>
            <a:off x="6559164" y="2467810"/>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 name="矩形 38"/>
          <p:cNvSpPr/>
          <p:nvPr/>
        </p:nvSpPr>
        <p:spPr>
          <a:xfrm>
            <a:off x="6804823" y="2467810"/>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矩形 39"/>
          <p:cNvSpPr/>
          <p:nvPr/>
        </p:nvSpPr>
        <p:spPr>
          <a:xfrm>
            <a:off x="7040247"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1" name="矩形 40"/>
          <p:cNvSpPr/>
          <p:nvPr/>
        </p:nvSpPr>
        <p:spPr>
          <a:xfrm>
            <a:off x="7288288"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2" name="矩形 41"/>
          <p:cNvSpPr/>
          <p:nvPr/>
        </p:nvSpPr>
        <p:spPr>
          <a:xfrm>
            <a:off x="7533947"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 name="矩形 42"/>
          <p:cNvSpPr/>
          <p:nvPr/>
        </p:nvSpPr>
        <p:spPr>
          <a:xfrm>
            <a:off x="7779607"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9" name="矩形 58"/>
          <p:cNvSpPr/>
          <p:nvPr/>
        </p:nvSpPr>
        <p:spPr>
          <a:xfrm>
            <a:off x="5330866"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0" name="矩形 59"/>
          <p:cNvSpPr/>
          <p:nvPr/>
        </p:nvSpPr>
        <p:spPr>
          <a:xfrm>
            <a:off x="5576526" y="2714784"/>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1" name="矩形 60"/>
          <p:cNvSpPr/>
          <p:nvPr/>
        </p:nvSpPr>
        <p:spPr>
          <a:xfrm>
            <a:off x="5822185" y="271478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2" name="矩形 61"/>
          <p:cNvSpPr/>
          <p:nvPr/>
        </p:nvSpPr>
        <p:spPr>
          <a:xfrm>
            <a:off x="6067845" y="271478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3" name="矩形 62"/>
          <p:cNvSpPr/>
          <p:nvPr/>
        </p:nvSpPr>
        <p:spPr>
          <a:xfrm>
            <a:off x="6313504" y="271478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4" name="矩形 63"/>
          <p:cNvSpPr/>
          <p:nvPr/>
        </p:nvSpPr>
        <p:spPr>
          <a:xfrm>
            <a:off x="6559164" y="271478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5" name="矩形 64"/>
          <p:cNvSpPr/>
          <p:nvPr/>
        </p:nvSpPr>
        <p:spPr>
          <a:xfrm>
            <a:off x="6804823" y="2714784"/>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7040247"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7" name="矩形 66"/>
          <p:cNvSpPr/>
          <p:nvPr/>
        </p:nvSpPr>
        <p:spPr>
          <a:xfrm>
            <a:off x="7288288"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7533947"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9" name="矩形 68"/>
          <p:cNvSpPr/>
          <p:nvPr/>
        </p:nvSpPr>
        <p:spPr>
          <a:xfrm>
            <a:off x="7779607"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5330866"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3" name="矩形 72"/>
          <p:cNvSpPr/>
          <p:nvPr/>
        </p:nvSpPr>
        <p:spPr>
          <a:xfrm>
            <a:off x="5576526"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4" name="矩形 73"/>
          <p:cNvSpPr/>
          <p:nvPr/>
        </p:nvSpPr>
        <p:spPr>
          <a:xfrm>
            <a:off x="5822185" y="2962224"/>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6067845" y="296222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6" name="矩形 75"/>
          <p:cNvSpPr/>
          <p:nvPr/>
        </p:nvSpPr>
        <p:spPr>
          <a:xfrm>
            <a:off x="6313504" y="296222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7" name="矩形 76"/>
          <p:cNvSpPr/>
          <p:nvPr/>
        </p:nvSpPr>
        <p:spPr>
          <a:xfrm>
            <a:off x="6559164" y="296222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8" name="矩形 77"/>
          <p:cNvSpPr/>
          <p:nvPr/>
        </p:nvSpPr>
        <p:spPr>
          <a:xfrm>
            <a:off x="6804823" y="2962224"/>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9" name="矩形 78"/>
          <p:cNvSpPr/>
          <p:nvPr/>
        </p:nvSpPr>
        <p:spPr>
          <a:xfrm>
            <a:off x="7040247"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0" name="矩形 79"/>
          <p:cNvSpPr/>
          <p:nvPr/>
        </p:nvSpPr>
        <p:spPr>
          <a:xfrm>
            <a:off x="7288288"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1" name="矩形 80"/>
          <p:cNvSpPr/>
          <p:nvPr/>
        </p:nvSpPr>
        <p:spPr>
          <a:xfrm>
            <a:off x="7533947"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2" name="矩形 81"/>
          <p:cNvSpPr/>
          <p:nvPr/>
        </p:nvSpPr>
        <p:spPr>
          <a:xfrm>
            <a:off x="7779607"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5" name="矩形 84"/>
          <p:cNvSpPr/>
          <p:nvPr/>
        </p:nvSpPr>
        <p:spPr>
          <a:xfrm>
            <a:off x="5330866"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6" name="矩形 85"/>
          <p:cNvSpPr/>
          <p:nvPr/>
        </p:nvSpPr>
        <p:spPr>
          <a:xfrm>
            <a:off x="5576526"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7" name="矩形 86"/>
          <p:cNvSpPr/>
          <p:nvPr/>
        </p:nvSpPr>
        <p:spPr>
          <a:xfrm>
            <a:off x="5822185"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8" name="矩形 87"/>
          <p:cNvSpPr/>
          <p:nvPr/>
        </p:nvSpPr>
        <p:spPr>
          <a:xfrm>
            <a:off x="6067845" y="3210976"/>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9" name="矩形 88"/>
          <p:cNvSpPr/>
          <p:nvPr/>
        </p:nvSpPr>
        <p:spPr>
          <a:xfrm>
            <a:off x="6313504" y="3210976"/>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0" name="矩形 89"/>
          <p:cNvSpPr/>
          <p:nvPr/>
        </p:nvSpPr>
        <p:spPr>
          <a:xfrm>
            <a:off x="6559164" y="3210976"/>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1" name="矩形 90"/>
          <p:cNvSpPr/>
          <p:nvPr/>
        </p:nvSpPr>
        <p:spPr>
          <a:xfrm>
            <a:off x="6804823" y="3210976"/>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2" name="矩形 91"/>
          <p:cNvSpPr/>
          <p:nvPr/>
        </p:nvSpPr>
        <p:spPr>
          <a:xfrm>
            <a:off x="7040247"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3" name="矩形 92"/>
          <p:cNvSpPr/>
          <p:nvPr/>
        </p:nvSpPr>
        <p:spPr>
          <a:xfrm>
            <a:off x="7288288"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4" name="矩形 93"/>
          <p:cNvSpPr/>
          <p:nvPr/>
        </p:nvSpPr>
        <p:spPr>
          <a:xfrm>
            <a:off x="7533947"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5" name="矩形 94"/>
          <p:cNvSpPr/>
          <p:nvPr/>
        </p:nvSpPr>
        <p:spPr>
          <a:xfrm>
            <a:off x="7779607"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8" name="矩形 97"/>
          <p:cNvSpPr/>
          <p:nvPr/>
        </p:nvSpPr>
        <p:spPr>
          <a:xfrm>
            <a:off x="5330866"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9" name="矩形 98"/>
          <p:cNvSpPr/>
          <p:nvPr/>
        </p:nvSpPr>
        <p:spPr>
          <a:xfrm>
            <a:off x="5576526"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0" name="矩形 99"/>
          <p:cNvSpPr/>
          <p:nvPr/>
        </p:nvSpPr>
        <p:spPr>
          <a:xfrm>
            <a:off x="5822185"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1" name="矩形 100"/>
          <p:cNvSpPr/>
          <p:nvPr/>
        </p:nvSpPr>
        <p:spPr>
          <a:xfrm>
            <a:off x="6067845"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2" name="矩形 101"/>
          <p:cNvSpPr/>
          <p:nvPr/>
        </p:nvSpPr>
        <p:spPr>
          <a:xfrm>
            <a:off x="6313504"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3" name="矩形 102"/>
          <p:cNvSpPr/>
          <p:nvPr/>
        </p:nvSpPr>
        <p:spPr>
          <a:xfrm>
            <a:off x="6559164"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4" name="矩形 103"/>
          <p:cNvSpPr/>
          <p:nvPr/>
        </p:nvSpPr>
        <p:spPr>
          <a:xfrm>
            <a:off x="6804823"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5" name="矩形 104"/>
          <p:cNvSpPr/>
          <p:nvPr/>
        </p:nvSpPr>
        <p:spPr>
          <a:xfrm>
            <a:off x="7040247"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6" name="矩形 105"/>
          <p:cNvSpPr/>
          <p:nvPr/>
        </p:nvSpPr>
        <p:spPr>
          <a:xfrm>
            <a:off x="7288288"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7" name="矩形 106"/>
          <p:cNvSpPr/>
          <p:nvPr/>
        </p:nvSpPr>
        <p:spPr>
          <a:xfrm>
            <a:off x="7533947"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8" name="矩形 107"/>
          <p:cNvSpPr/>
          <p:nvPr/>
        </p:nvSpPr>
        <p:spPr>
          <a:xfrm>
            <a:off x="7779607"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1" name="矩形 110"/>
          <p:cNvSpPr/>
          <p:nvPr/>
        </p:nvSpPr>
        <p:spPr>
          <a:xfrm>
            <a:off x="5330866"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2" name="矩形 111"/>
          <p:cNvSpPr/>
          <p:nvPr/>
        </p:nvSpPr>
        <p:spPr>
          <a:xfrm>
            <a:off x="5576526"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3" name="矩形 112"/>
          <p:cNvSpPr/>
          <p:nvPr/>
        </p:nvSpPr>
        <p:spPr>
          <a:xfrm>
            <a:off x="5822185"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矩形 113"/>
          <p:cNvSpPr/>
          <p:nvPr/>
        </p:nvSpPr>
        <p:spPr>
          <a:xfrm>
            <a:off x="6067845"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矩形 114"/>
          <p:cNvSpPr/>
          <p:nvPr/>
        </p:nvSpPr>
        <p:spPr>
          <a:xfrm>
            <a:off x="6313504"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6" name="矩形 115"/>
          <p:cNvSpPr/>
          <p:nvPr/>
        </p:nvSpPr>
        <p:spPr>
          <a:xfrm>
            <a:off x="6559164"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7" name="矩形 116"/>
          <p:cNvSpPr/>
          <p:nvPr/>
        </p:nvSpPr>
        <p:spPr>
          <a:xfrm>
            <a:off x="6804823"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8" name="矩形 117"/>
          <p:cNvSpPr/>
          <p:nvPr/>
        </p:nvSpPr>
        <p:spPr>
          <a:xfrm>
            <a:off x="7040247"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9" name="矩形 118"/>
          <p:cNvSpPr/>
          <p:nvPr/>
        </p:nvSpPr>
        <p:spPr>
          <a:xfrm>
            <a:off x="7288288"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0" name="矩形 119"/>
          <p:cNvSpPr/>
          <p:nvPr/>
        </p:nvSpPr>
        <p:spPr>
          <a:xfrm>
            <a:off x="7533947"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1" name="矩形 120"/>
          <p:cNvSpPr/>
          <p:nvPr/>
        </p:nvSpPr>
        <p:spPr>
          <a:xfrm>
            <a:off x="7779607"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4" name="矩形 123"/>
          <p:cNvSpPr/>
          <p:nvPr/>
        </p:nvSpPr>
        <p:spPr>
          <a:xfrm>
            <a:off x="8027647"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5" name="矩形 124"/>
          <p:cNvSpPr/>
          <p:nvPr/>
        </p:nvSpPr>
        <p:spPr>
          <a:xfrm>
            <a:off x="8265452"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6" name="矩形 125"/>
          <p:cNvSpPr/>
          <p:nvPr/>
        </p:nvSpPr>
        <p:spPr>
          <a:xfrm>
            <a:off x="8027647"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7" name="矩形 126"/>
          <p:cNvSpPr/>
          <p:nvPr/>
        </p:nvSpPr>
        <p:spPr>
          <a:xfrm>
            <a:off x="8265452"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8" name="矩形 127"/>
          <p:cNvSpPr/>
          <p:nvPr/>
        </p:nvSpPr>
        <p:spPr>
          <a:xfrm>
            <a:off x="8027647"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9" name="矩形 128"/>
          <p:cNvSpPr/>
          <p:nvPr/>
        </p:nvSpPr>
        <p:spPr>
          <a:xfrm>
            <a:off x="8265452"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0" name="矩形 129"/>
          <p:cNvSpPr/>
          <p:nvPr/>
        </p:nvSpPr>
        <p:spPr>
          <a:xfrm>
            <a:off x="8027647"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1" name="矩形 130"/>
          <p:cNvSpPr/>
          <p:nvPr/>
        </p:nvSpPr>
        <p:spPr>
          <a:xfrm>
            <a:off x="8265452"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2" name="矩形 131"/>
          <p:cNvSpPr/>
          <p:nvPr/>
        </p:nvSpPr>
        <p:spPr>
          <a:xfrm>
            <a:off x="8027647"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3" name="矩形 132"/>
          <p:cNvSpPr/>
          <p:nvPr/>
        </p:nvSpPr>
        <p:spPr>
          <a:xfrm>
            <a:off x="8265452"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4" name="矩形 133"/>
          <p:cNvSpPr/>
          <p:nvPr/>
        </p:nvSpPr>
        <p:spPr>
          <a:xfrm>
            <a:off x="8027647"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5" name="矩形 134"/>
          <p:cNvSpPr/>
          <p:nvPr/>
        </p:nvSpPr>
        <p:spPr>
          <a:xfrm>
            <a:off x="8265452"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6" name="矩形 135"/>
          <p:cNvSpPr/>
          <p:nvPr/>
        </p:nvSpPr>
        <p:spPr>
          <a:xfrm>
            <a:off x="8027647"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7" name="矩形 136"/>
          <p:cNvSpPr/>
          <p:nvPr/>
        </p:nvSpPr>
        <p:spPr>
          <a:xfrm>
            <a:off x="8265452"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8" name="矩形 137"/>
          <p:cNvSpPr/>
          <p:nvPr/>
        </p:nvSpPr>
        <p:spPr>
          <a:xfrm>
            <a:off x="8027647"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9" name="矩形 138"/>
          <p:cNvSpPr/>
          <p:nvPr/>
        </p:nvSpPr>
        <p:spPr>
          <a:xfrm>
            <a:off x="8265452"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0" name="文本框 109"/>
          <p:cNvSpPr txBox="1"/>
          <p:nvPr/>
        </p:nvSpPr>
        <p:spPr>
          <a:xfrm>
            <a:off x="3862383" y="3212826"/>
            <a:ext cx="1536219" cy="300082"/>
          </a:xfrm>
          <a:prstGeom prst="rect">
            <a:avLst/>
          </a:prstGeom>
          <a:noFill/>
        </p:spPr>
        <p:txBody>
          <a:bodyPr wrap="square" rtlCol="0">
            <a:spAutoFit/>
          </a:bodyPr>
          <a:lstStyle/>
          <a:p>
            <a:r>
              <a:rPr lang="en-US" altLang="zh-CN" sz="1350" dirty="0">
                <a:latin typeface="Berlin Sans FB" panose="020E0602020502020306" pitchFamily="34" charset="0"/>
              </a:rPr>
              <a:t> Loop termination</a:t>
            </a:r>
            <a:endParaRPr lang="zh-CN" altLang="en-US" sz="1350" i="1" dirty="0">
              <a:latin typeface="Berlin Sans FB" panose="020E0602020502020306" pitchFamily="34" charset="0"/>
            </a:endParaRPr>
          </a:p>
        </p:txBody>
      </p:sp>
      <p:sp>
        <p:nvSpPr>
          <p:cNvPr id="122" name="文本框 121"/>
          <p:cNvSpPr txBox="1"/>
          <p:nvPr/>
        </p:nvSpPr>
        <p:spPr>
          <a:xfrm>
            <a:off x="4772122" y="4333441"/>
            <a:ext cx="3752753" cy="507831"/>
          </a:xfrm>
          <a:prstGeom prst="rect">
            <a:avLst/>
          </a:prstGeom>
          <a:noFill/>
        </p:spPr>
        <p:txBody>
          <a:bodyPr wrap="square" rtlCol="0">
            <a:spAutoFit/>
          </a:bodyPr>
          <a:lstStyle/>
          <a:p>
            <a:r>
              <a:rPr lang="en-US" altLang="zh-CN" sz="1350" dirty="0">
                <a:latin typeface="Berlin Sans FB" panose="020E0602020502020306" pitchFamily="34" charset="0"/>
              </a:rPr>
              <a:t> Note: Loop branching and merging </a:t>
            </a:r>
            <a:r>
              <a:rPr lang="en-US" altLang="zh-CN" sz="1350" dirty="0" smtClean="0">
                <a:latin typeface="Berlin Sans FB" panose="020E0602020502020306" pitchFamily="34" charset="0"/>
              </a:rPr>
              <a:t>do </a:t>
            </a:r>
            <a:r>
              <a:rPr lang="en-US" altLang="zh-CN" sz="1350" dirty="0">
                <a:latin typeface="Berlin Sans FB" panose="020E0602020502020306" pitchFamily="34" charset="0"/>
              </a:rPr>
              <a:t>not appear in this demo. </a:t>
            </a:r>
            <a:endParaRPr lang="zh-CN" altLang="en-US" sz="1350" i="1" dirty="0">
              <a:latin typeface="Berlin Sans FB" panose="020E0602020502020306" pitchFamily="34" charset="0"/>
            </a:endParaRPr>
          </a:p>
        </p:txBody>
      </p:sp>
    </p:spTree>
    <p:custDataLst>
      <p:tags r:id="rId1"/>
    </p:custDataLst>
    <p:extLst>
      <p:ext uri="{BB962C8B-B14F-4D97-AF65-F5344CB8AC3E}">
        <p14:creationId xmlns:p14="http://schemas.microsoft.com/office/powerpoint/2010/main" val="1720848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latin typeface="Berlin Sans FB" panose="020E0602020502020306" pitchFamily="34" charset="0"/>
              </a:rPr>
              <a:t>Algorithm</a:t>
            </a:r>
            <a:endParaRPr lang="zh-CN" altLang="en-US" dirty="0">
              <a:latin typeface="Berlin Sans FB" panose="020E0602020502020306" pitchFamily="34" charset="0"/>
            </a:endParaRPr>
          </a:p>
        </p:txBody>
      </p:sp>
      <p:sp>
        <p:nvSpPr>
          <p:cNvPr id="3" name="内容占位符 2"/>
          <p:cNvSpPr>
            <a:spLocks noGrp="1"/>
          </p:cNvSpPr>
          <p:nvPr>
            <p:ph idx="1"/>
          </p:nvPr>
        </p:nvSpPr>
        <p:spPr/>
        <p:txBody>
          <a:bodyPr/>
          <a:lstStyle/>
          <a:p>
            <a:pPr>
              <a:lnSpc>
                <a:spcPct val="150000"/>
              </a:lnSpc>
            </a:pPr>
            <a:r>
              <a:rPr lang="en-US" altLang="zh-CN" dirty="0">
                <a:solidFill>
                  <a:schemeClr val="bg2"/>
                </a:solidFill>
                <a:latin typeface="Berlin Sans FB" panose="020E0602020502020306" pitchFamily="34" charset="0"/>
              </a:rPr>
              <a:t>Boundary Pixel </a:t>
            </a:r>
            <a:r>
              <a:rPr lang="en-US" altLang="zh-CN" dirty="0" smtClean="0">
                <a:solidFill>
                  <a:schemeClr val="bg2"/>
                </a:solidFill>
                <a:latin typeface="Berlin Sans FB" panose="020E0602020502020306" pitchFamily="34" charset="0"/>
              </a:rPr>
              <a:t>Detecting</a:t>
            </a:r>
          </a:p>
          <a:p>
            <a:pPr>
              <a:lnSpc>
                <a:spcPct val="150000"/>
              </a:lnSpc>
            </a:pPr>
            <a:r>
              <a:rPr lang="en-US" altLang="zh-CN" dirty="0" smtClean="0">
                <a:solidFill>
                  <a:schemeClr val="bg2"/>
                </a:solidFill>
                <a:latin typeface="Berlin Sans FB" panose="020E0602020502020306" pitchFamily="34" charset="0"/>
              </a:rPr>
              <a:t>Pre-contouring</a:t>
            </a:r>
          </a:p>
          <a:p>
            <a:pPr>
              <a:lnSpc>
                <a:spcPct val="150000"/>
              </a:lnSpc>
            </a:pPr>
            <a:r>
              <a:rPr lang="en-US" altLang="zh-CN" dirty="0" smtClean="0">
                <a:solidFill>
                  <a:schemeClr val="bg2"/>
                </a:solidFill>
                <a:latin typeface="Berlin Sans FB" panose="020E0602020502020306" pitchFamily="34" charset="0"/>
              </a:rPr>
              <a:t>Contouring</a:t>
            </a:r>
          </a:p>
          <a:p>
            <a:pPr>
              <a:lnSpc>
                <a:spcPct val="150000"/>
              </a:lnSpc>
            </a:pPr>
            <a:r>
              <a:rPr lang="en-US" altLang="zh-CN" dirty="0">
                <a:latin typeface="Berlin Sans FB" panose="020E0602020502020306" pitchFamily="34" charset="0"/>
              </a:rPr>
              <a:t>Contour </a:t>
            </a:r>
            <a:r>
              <a:rPr lang="en-US" altLang="zh-CN" dirty="0" err="1" smtClean="0">
                <a:latin typeface="Berlin Sans FB" panose="020E0602020502020306" pitchFamily="34" charset="0"/>
              </a:rPr>
              <a:t>vectorization</a:t>
            </a:r>
            <a:endParaRPr lang="en-US" altLang="zh-CN" dirty="0" smtClean="0">
              <a:latin typeface="Berlin Sans FB" panose="020E0602020502020306" pitchFamily="34" charset="0"/>
            </a:endParaRPr>
          </a:p>
          <a:p>
            <a:pPr lvl="1">
              <a:lnSpc>
                <a:spcPct val="150000"/>
              </a:lnSpc>
            </a:pPr>
            <a:r>
              <a:rPr lang="en-US" altLang="zh-CN" dirty="0" smtClean="0">
                <a:latin typeface="Berlin Sans FB" panose="020E0602020502020306" pitchFamily="34" charset="0"/>
              </a:rPr>
              <a:t>Approximate the contour by line segments</a:t>
            </a:r>
          </a:p>
          <a:p>
            <a:pPr lvl="1">
              <a:lnSpc>
                <a:spcPct val="150000"/>
              </a:lnSpc>
            </a:pPr>
            <a:r>
              <a:rPr lang="en-US" altLang="zh-CN" dirty="0">
                <a:latin typeface="Berlin Sans FB" panose="020E0602020502020306" pitchFamily="34" charset="0"/>
              </a:rPr>
              <a:t>Active Contour Modeling [</a:t>
            </a:r>
            <a:r>
              <a:rPr lang="en-US" altLang="zh-CN" dirty="0" err="1">
                <a:latin typeface="Berlin Sans FB" panose="020E0602020502020306" pitchFamily="34" charset="0"/>
              </a:rPr>
              <a:t>Kass</a:t>
            </a:r>
            <a:r>
              <a:rPr lang="en-US" altLang="zh-CN" dirty="0">
                <a:latin typeface="Berlin Sans FB" panose="020E0602020502020306" pitchFamily="34" charset="0"/>
              </a:rPr>
              <a:t> et al., 1988</a:t>
            </a:r>
            <a:r>
              <a:rPr lang="en-US" altLang="zh-CN" dirty="0" smtClean="0">
                <a:latin typeface="Berlin Sans FB" panose="020E0602020502020306" pitchFamily="34" charset="0"/>
              </a:rPr>
              <a:t>]</a:t>
            </a:r>
            <a:endParaRPr lang="zh-CN" altLang="en-US" dirty="0">
              <a:latin typeface="Berlin Sans FB" panose="020E0602020502020306" pitchFamily="34" charset="0"/>
            </a:endParaRPr>
          </a:p>
          <a:p>
            <a:pPr>
              <a:lnSpc>
                <a:spcPct val="150000"/>
              </a:lnSpc>
            </a:pPr>
            <a:endParaRPr lang="en-US" altLang="zh-CN" dirty="0" smtClean="0">
              <a:solidFill>
                <a:schemeClr val="bg2"/>
              </a:solidFill>
              <a:latin typeface="Berlin Sans FB" panose="020E0602020502020306" pitchFamily="34" charset="0"/>
            </a:endParaRPr>
          </a:p>
        </p:txBody>
      </p:sp>
      <p:sp>
        <p:nvSpPr>
          <p:cNvPr id="5" name="矩形 4"/>
          <p:cNvSpPr/>
          <p:nvPr/>
        </p:nvSpPr>
        <p:spPr>
          <a:xfrm>
            <a:off x="5314894" y="1696587"/>
            <a:ext cx="3242246" cy="20562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p:nvSpPr>
        <p:spPr>
          <a:xfrm>
            <a:off x="5330866"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7"/>
          <p:cNvSpPr/>
          <p:nvPr/>
        </p:nvSpPr>
        <p:spPr>
          <a:xfrm>
            <a:off x="5576526"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矩形 8"/>
          <p:cNvSpPr/>
          <p:nvPr/>
        </p:nvSpPr>
        <p:spPr>
          <a:xfrm>
            <a:off x="5822185"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p:cNvSpPr/>
          <p:nvPr/>
        </p:nvSpPr>
        <p:spPr>
          <a:xfrm>
            <a:off x="6067845" y="1980958"/>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0000"/>
              </a:solidFill>
            </a:endParaRPr>
          </a:p>
        </p:txBody>
      </p:sp>
      <p:sp>
        <p:nvSpPr>
          <p:cNvPr id="11" name="矩形 10"/>
          <p:cNvSpPr/>
          <p:nvPr/>
        </p:nvSpPr>
        <p:spPr>
          <a:xfrm>
            <a:off x="6313504" y="1980958"/>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0000"/>
              </a:solidFill>
            </a:endParaRPr>
          </a:p>
        </p:txBody>
      </p:sp>
      <p:sp>
        <p:nvSpPr>
          <p:cNvPr id="12" name="矩形 11"/>
          <p:cNvSpPr/>
          <p:nvPr/>
        </p:nvSpPr>
        <p:spPr>
          <a:xfrm>
            <a:off x="6559164"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矩形 12"/>
          <p:cNvSpPr/>
          <p:nvPr/>
        </p:nvSpPr>
        <p:spPr>
          <a:xfrm>
            <a:off x="6804823"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矩形 13"/>
          <p:cNvSpPr/>
          <p:nvPr/>
        </p:nvSpPr>
        <p:spPr>
          <a:xfrm>
            <a:off x="7040247"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矩形 14"/>
          <p:cNvSpPr/>
          <p:nvPr/>
        </p:nvSpPr>
        <p:spPr>
          <a:xfrm>
            <a:off x="7288288"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矩形 15"/>
          <p:cNvSpPr/>
          <p:nvPr/>
        </p:nvSpPr>
        <p:spPr>
          <a:xfrm>
            <a:off x="7533947"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矩形 16"/>
          <p:cNvSpPr/>
          <p:nvPr/>
        </p:nvSpPr>
        <p:spPr>
          <a:xfrm>
            <a:off x="7779607"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矩形 19"/>
          <p:cNvSpPr/>
          <p:nvPr/>
        </p:nvSpPr>
        <p:spPr>
          <a:xfrm>
            <a:off x="5330866"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矩形 20"/>
          <p:cNvSpPr/>
          <p:nvPr/>
        </p:nvSpPr>
        <p:spPr>
          <a:xfrm>
            <a:off x="5576526"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矩形 21"/>
          <p:cNvSpPr/>
          <p:nvPr/>
        </p:nvSpPr>
        <p:spPr>
          <a:xfrm>
            <a:off x="5822185" y="2226243"/>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0000"/>
              </a:solidFill>
            </a:endParaRPr>
          </a:p>
        </p:txBody>
      </p:sp>
      <p:sp>
        <p:nvSpPr>
          <p:cNvPr id="23" name="矩形 22"/>
          <p:cNvSpPr/>
          <p:nvPr/>
        </p:nvSpPr>
        <p:spPr>
          <a:xfrm>
            <a:off x="6067845" y="2226243"/>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矩形 23"/>
          <p:cNvSpPr/>
          <p:nvPr/>
        </p:nvSpPr>
        <p:spPr>
          <a:xfrm>
            <a:off x="6313504" y="2226243"/>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矩形 24"/>
          <p:cNvSpPr/>
          <p:nvPr/>
        </p:nvSpPr>
        <p:spPr>
          <a:xfrm>
            <a:off x="6559164" y="2226243"/>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0000"/>
              </a:solidFill>
            </a:endParaRPr>
          </a:p>
        </p:txBody>
      </p:sp>
      <p:sp>
        <p:nvSpPr>
          <p:cNvPr id="26" name="矩形 25"/>
          <p:cNvSpPr/>
          <p:nvPr/>
        </p:nvSpPr>
        <p:spPr>
          <a:xfrm>
            <a:off x="6804823"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矩形 26"/>
          <p:cNvSpPr/>
          <p:nvPr/>
        </p:nvSpPr>
        <p:spPr>
          <a:xfrm>
            <a:off x="7040247"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矩形 27"/>
          <p:cNvSpPr/>
          <p:nvPr/>
        </p:nvSpPr>
        <p:spPr>
          <a:xfrm>
            <a:off x="7288288"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矩形 28"/>
          <p:cNvSpPr/>
          <p:nvPr/>
        </p:nvSpPr>
        <p:spPr>
          <a:xfrm>
            <a:off x="7533947"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矩形 29"/>
          <p:cNvSpPr/>
          <p:nvPr/>
        </p:nvSpPr>
        <p:spPr>
          <a:xfrm>
            <a:off x="7779607"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矩形 32"/>
          <p:cNvSpPr/>
          <p:nvPr/>
        </p:nvSpPr>
        <p:spPr>
          <a:xfrm>
            <a:off x="5330866"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矩形 33"/>
          <p:cNvSpPr/>
          <p:nvPr/>
        </p:nvSpPr>
        <p:spPr>
          <a:xfrm>
            <a:off x="5576526" y="2467810"/>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矩形 34"/>
          <p:cNvSpPr/>
          <p:nvPr/>
        </p:nvSpPr>
        <p:spPr>
          <a:xfrm>
            <a:off x="5822185" y="2467810"/>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 name="矩形 35"/>
          <p:cNvSpPr/>
          <p:nvPr/>
        </p:nvSpPr>
        <p:spPr>
          <a:xfrm>
            <a:off x="6067845" y="2467810"/>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矩形 36"/>
          <p:cNvSpPr/>
          <p:nvPr/>
        </p:nvSpPr>
        <p:spPr>
          <a:xfrm>
            <a:off x="6313504" y="2467810"/>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 name="矩形 37"/>
          <p:cNvSpPr/>
          <p:nvPr/>
        </p:nvSpPr>
        <p:spPr>
          <a:xfrm>
            <a:off x="6559164" y="2467810"/>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 name="矩形 38"/>
          <p:cNvSpPr/>
          <p:nvPr/>
        </p:nvSpPr>
        <p:spPr>
          <a:xfrm>
            <a:off x="6804823" y="2467810"/>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矩形 39"/>
          <p:cNvSpPr/>
          <p:nvPr/>
        </p:nvSpPr>
        <p:spPr>
          <a:xfrm>
            <a:off x="7040247"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1" name="矩形 40"/>
          <p:cNvSpPr/>
          <p:nvPr/>
        </p:nvSpPr>
        <p:spPr>
          <a:xfrm>
            <a:off x="7288288"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2" name="矩形 41"/>
          <p:cNvSpPr/>
          <p:nvPr/>
        </p:nvSpPr>
        <p:spPr>
          <a:xfrm>
            <a:off x="7533947"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 name="矩形 42"/>
          <p:cNvSpPr/>
          <p:nvPr/>
        </p:nvSpPr>
        <p:spPr>
          <a:xfrm>
            <a:off x="7779607"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9" name="矩形 58"/>
          <p:cNvSpPr/>
          <p:nvPr/>
        </p:nvSpPr>
        <p:spPr>
          <a:xfrm>
            <a:off x="5330866"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0" name="矩形 59"/>
          <p:cNvSpPr/>
          <p:nvPr/>
        </p:nvSpPr>
        <p:spPr>
          <a:xfrm>
            <a:off x="5576526" y="2714784"/>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1" name="矩形 60"/>
          <p:cNvSpPr/>
          <p:nvPr/>
        </p:nvSpPr>
        <p:spPr>
          <a:xfrm>
            <a:off x="5822185" y="271478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2" name="矩形 61"/>
          <p:cNvSpPr/>
          <p:nvPr/>
        </p:nvSpPr>
        <p:spPr>
          <a:xfrm>
            <a:off x="6067845" y="271478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3" name="矩形 62"/>
          <p:cNvSpPr/>
          <p:nvPr/>
        </p:nvSpPr>
        <p:spPr>
          <a:xfrm>
            <a:off x="6313504" y="271478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4" name="矩形 63"/>
          <p:cNvSpPr/>
          <p:nvPr/>
        </p:nvSpPr>
        <p:spPr>
          <a:xfrm>
            <a:off x="6559164" y="271478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5" name="矩形 64"/>
          <p:cNvSpPr/>
          <p:nvPr/>
        </p:nvSpPr>
        <p:spPr>
          <a:xfrm>
            <a:off x="6804823" y="2714784"/>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7040247"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7" name="矩形 66"/>
          <p:cNvSpPr/>
          <p:nvPr/>
        </p:nvSpPr>
        <p:spPr>
          <a:xfrm>
            <a:off x="7288288"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7533947"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9" name="矩形 68"/>
          <p:cNvSpPr/>
          <p:nvPr/>
        </p:nvSpPr>
        <p:spPr>
          <a:xfrm>
            <a:off x="7779607"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5330866"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3" name="矩形 72"/>
          <p:cNvSpPr/>
          <p:nvPr/>
        </p:nvSpPr>
        <p:spPr>
          <a:xfrm>
            <a:off x="5576526"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4" name="矩形 73"/>
          <p:cNvSpPr/>
          <p:nvPr/>
        </p:nvSpPr>
        <p:spPr>
          <a:xfrm>
            <a:off x="5822185" y="2962224"/>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6067845" y="296222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6" name="矩形 75"/>
          <p:cNvSpPr/>
          <p:nvPr/>
        </p:nvSpPr>
        <p:spPr>
          <a:xfrm>
            <a:off x="6313504" y="296222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7" name="矩形 76"/>
          <p:cNvSpPr/>
          <p:nvPr/>
        </p:nvSpPr>
        <p:spPr>
          <a:xfrm>
            <a:off x="6559164" y="296222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8" name="矩形 77"/>
          <p:cNvSpPr/>
          <p:nvPr/>
        </p:nvSpPr>
        <p:spPr>
          <a:xfrm>
            <a:off x="6804823" y="2962224"/>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9" name="矩形 78"/>
          <p:cNvSpPr/>
          <p:nvPr/>
        </p:nvSpPr>
        <p:spPr>
          <a:xfrm>
            <a:off x="7040247"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0" name="矩形 79"/>
          <p:cNvSpPr/>
          <p:nvPr/>
        </p:nvSpPr>
        <p:spPr>
          <a:xfrm>
            <a:off x="7288288"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1" name="矩形 80"/>
          <p:cNvSpPr/>
          <p:nvPr/>
        </p:nvSpPr>
        <p:spPr>
          <a:xfrm>
            <a:off x="7533947"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2" name="矩形 81"/>
          <p:cNvSpPr/>
          <p:nvPr/>
        </p:nvSpPr>
        <p:spPr>
          <a:xfrm>
            <a:off x="7779607"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5" name="矩形 84"/>
          <p:cNvSpPr/>
          <p:nvPr/>
        </p:nvSpPr>
        <p:spPr>
          <a:xfrm>
            <a:off x="5330866"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6" name="矩形 85"/>
          <p:cNvSpPr/>
          <p:nvPr/>
        </p:nvSpPr>
        <p:spPr>
          <a:xfrm>
            <a:off x="5576526"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7" name="矩形 86"/>
          <p:cNvSpPr/>
          <p:nvPr/>
        </p:nvSpPr>
        <p:spPr>
          <a:xfrm>
            <a:off x="5822185"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8" name="矩形 87"/>
          <p:cNvSpPr/>
          <p:nvPr/>
        </p:nvSpPr>
        <p:spPr>
          <a:xfrm>
            <a:off x="6067845" y="3210976"/>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9" name="矩形 88"/>
          <p:cNvSpPr/>
          <p:nvPr/>
        </p:nvSpPr>
        <p:spPr>
          <a:xfrm>
            <a:off x="6313504" y="3210976"/>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0" name="矩形 89"/>
          <p:cNvSpPr/>
          <p:nvPr/>
        </p:nvSpPr>
        <p:spPr>
          <a:xfrm>
            <a:off x="6559164" y="3210976"/>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1" name="矩形 90"/>
          <p:cNvSpPr/>
          <p:nvPr/>
        </p:nvSpPr>
        <p:spPr>
          <a:xfrm>
            <a:off x="6804823" y="3210976"/>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2" name="矩形 91"/>
          <p:cNvSpPr/>
          <p:nvPr/>
        </p:nvSpPr>
        <p:spPr>
          <a:xfrm>
            <a:off x="7040247"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3" name="矩形 92"/>
          <p:cNvSpPr/>
          <p:nvPr/>
        </p:nvSpPr>
        <p:spPr>
          <a:xfrm>
            <a:off x="7288288"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4" name="矩形 93"/>
          <p:cNvSpPr/>
          <p:nvPr/>
        </p:nvSpPr>
        <p:spPr>
          <a:xfrm>
            <a:off x="7533947"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5" name="矩形 94"/>
          <p:cNvSpPr/>
          <p:nvPr/>
        </p:nvSpPr>
        <p:spPr>
          <a:xfrm>
            <a:off x="7779607"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8" name="矩形 97"/>
          <p:cNvSpPr/>
          <p:nvPr/>
        </p:nvSpPr>
        <p:spPr>
          <a:xfrm>
            <a:off x="5330866"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9" name="矩形 98"/>
          <p:cNvSpPr/>
          <p:nvPr/>
        </p:nvSpPr>
        <p:spPr>
          <a:xfrm>
            <a:off x="5576526"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0" name="矩形 99"/>
          <p:cNvSpPr/>
          <p:nvPr/>
        </p:nvSpPr>
        <p:spPr>
          <a:xfrm>
            <a:off x="5822185"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1" name="矩形 100"/>
          <p:cNvSpPr/>
          <p:nvPr/>
        </p:nvSpPr>
        <p:spPr>
          <a:xfrm>
            <a:off x="6067845"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2" name="矩形 101"/>
          <p:cNvSpPr/>
          <p:nvPr/>
        </p:nvSpPr>
        <p:spPr>
          <a:xfrm>
            <a:off x="6313504"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3" name="矩形 102"/>
          <p:cNvSpPr/>
          <p:nvPr/>
        </p:nvSpPr>
        <p:spPr>
          <a:xfrm>
            <a:off x="6559164"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4" name="矩形 103"/>
          <p:cNvSpPr/>
          <p:nvPr/>
        </p:nvSpPr>
        <p:spPr>
          <a:xfrm>
            <a:off x="6804823"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5" name="矩形 104"/>
          <p:cNvSpPr/>
          <p:nvPr/>
        </p:nvSpPr>
        <p:spPr>
          <a:xfrm>
            <a:off x="7040247"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6" name="矩形 105"/>
          <p:cNvSpPr/>
          <p:nvPr/>
        </p:nvSpPr>
        <p:spPr>
          <a:xfrm>
            <a:off x="7288288"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7" name="矩形 106"/>
          <p:cNvSpPr/>
          <p:nvPr/>
        </p:nvSpPr>
        <p:spPr>
          <a:xfrm>
            <a:off x="7533947"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8" name="矩形 107"/>
          <p:cNvSpPr/>
          <p:nvPr/>
        </p:nvSpPr>
        <p:spPr>
          <a:xfrm>
            <a:off x="7779607"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1" name="矩形 110"/>
          <p:cNvSpPr/>
          <p:nvPr/>
        </p:nvSpPr>
        <p:spPr>
          <a:xfrm>
            <a:off x="5330866"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2" name="矩形 111"/>
          <p:cNvSpPr/>
          <p:nvPr/>
        </p:nvSpPr>
        <p:spPr>
          <a:xfrm>
            <a:off x="5576526"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3" name="矩形 112"/>
          <p:cNvSpPr/>
          <p:nvPr/>
        </p:nvSpPr>
        <p:spPr>
          <a:xfrm>
            <a:off x="5822185"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矩形 113"/>
          <p:cNvSpPr/>
          <p:nvPr/>
        </p:nvSpPr>
        <p:spPr>
          <a:xfrm>
            <a:off x="6067845"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矩形 114"/>
          <p:cNvSpPr/>
          <p:nvPr/>
        </p:nvSpPr>
        <p:spPr>
          <a:xfrm>
            <a:off x="6313504"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6" name="矩形 115"/>
          <p:cNvSpPr/>
          <p:nvPr/>
        </p:nvSpPr>
        <p:spPr>
          <a:xfrm>
            <a:off x="6559164"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7" name="矩形 116"/>
          <p:cNvSpPr/>
          <p:nvPr/>
        </p:nvSpPr>
        <p:spPr>
          <a:xfrm>
            <a:off x="6804823"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8" name="矩形 117"/>
          <p:cNvSpPr/>
          <p:nvPr/>
        </p:nvSpPr>
        <p:spPr>
          <a:xfrm>
            <a:off x="7040247"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9" name="矩形 118"/>
          <p:cNvSpPr/>
          <p:nvPr/>
        </p:nvSpPr>
        <p:spPr>
          <a:xfrm>
            <a:off x="7288288"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0" name="矩形 119"/>
          <p:cNvSpPr/>
          <p:nvPr/>
        </p:nvSpPr>
        <p:spPr>
          <a:xfrm>
            <a:off x="7533947"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1" name="矩形 120"/>
          <p:cNvSpPr/>
          <p:nvPr/>
        </p:nvSpPr>
        <p:spPr>
          <a:xfrm>
            <a:off x="7779607"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4" name="矩形 123"/>
          <p:cNvSpPr/>
          <p:nvPr/>
        </p:nvSpPr>
        <p:spPr>
          <a:xfrm>
            <a:off x="8027647"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5" name="矩形 124"/>
          <p:cNvSpPr/>
          <p:nvPr/>
        </p:nvSpPr>
        <p:spPr>
          <a:xfrm>
            <a:off x="8265452"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6" name="矩形 125"/>
          <p:cNvSpPr/>
          <p:nvPr/>
        </p:nvSpPr>
        <p:spPr>
          <a:xfrm>
            <a:off x="8027647"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7" name="矩形 126"/>
          <p:cNvSpPr/>
          <p:nvPr/>
        </p:nvSpPr>
        <p:spPr>
          <a:xfrm>
            <a:off x="8265452"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8" name="矩形 127"/>
          <p:cNvSpPr/>
          <p:nvPr/>
        </p:nvSpPr>
        <p:spPr>
          <a:xfrm>
            <a:off x="8027647"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9" name="矩形 128"/>
          <p:cNvSpPr/>
          <p:nvPr/>
        </p:nvSpPr>
        <p:spPr>
          <a:xfrm>
            <a:off x="8265452"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0" name="矩形 129"/>
          <p:cNvSpPr/>
          <p:nvPr/>
        </p:nvSpPr>
        <p:spPr>
          <a:xfrm>
            <a:off x="8027647"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1" name="矩形 130"/>
          <p:cNvSpPr/>
          <p:nvPr/>
        </p:nvSpPr>
        <p:spPr>
          <a:xfrm>
            <a:off x="8265452"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2" name="矩形 131"/>
          <p:cNvSpPr/>
          <p:nvPr/>
        </p:nvSpPr>
        <p:spPr>
          <a:xfrm>
            <a:off x="8027647"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3" name="矩形 132"/>
          <p:cNvSpPr/>
          <p:nvPr/>
        </p:nvSpPr>
        <p:spPr>
          <a:xfrm>
            <a:off x="8265452"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4" name="矩形 133"/>
          <p:cNvSpPr/>
          <p:nvPr/>
        </p:nvSpPr>
        <p:spPr>
          <a:xfrm>
            <a:off x="8027647"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5" name="矩形 134"/>
          <p:cNvSpPr/>
          <p:nvPr/>
        </p:nvSpPr>
        <p:spPr>
          <a:xfrm>
            <a:off x="8265452"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6" name="矩形 135"/>
          <p:cNvSpPr/>
          <p:nvPr/>
        </p:nvSpPr>
        <p:spPr>
          <a:xfrm>
            <a:off x="8027647"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7" name="矩形 136"/>
          <p:cNvSpPr/>
          <p:nvPr/>
        </p:nvSpPr>
        <p:spPr>
          <a:xfrm>
            <a:off x="8265452"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8" name="矩形 137"/>
          <p:cNvSpPr/>
          <p:nvPr/>
        </p:nvSpPr>
        <p:spPr>
          <a:xfrm>
            <a:off x="8027647"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9" name="矩形 138"/>
          <p:cNvSpPr/>
          <p:nvPr/>
        </p:nvSpPr>
        <p:spPr>
          <a:xfrm>
            <a:off x="8265452"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ustDataLst>
      <p:tags r:id="rId1"/>
    </p:custDataLst>
    <p:extLst>
      <p:ext uri="{BB962C8B-B14F-4D97-AF65-F5344CB8AC3E}">
        <p14:creationId xmlns:p14="http://schemas.microsoft.com/office/powerpoint/2010/main" val="1759112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latin typeface="Berlin Sans FB" panose="020E0602020502020306" pitchFamily="34" charset="0"/>
              </a:rPr>
              <a:t>Algorithm</a:t>
            </a:r>
            <a:endParaRPr lang="zh-CN" altLang="en-US" dirty="0">
              <a:latin typeface="Berlin Sans FB" panose="020E0602020502020306" pitchFamily="34" charset="0"/>
            </a:endParaRP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pPr>
                  <a:lnSpc>
                    <a:spcPct val="150000"/>
                  </a:lnSpc>
                </a:pPr>
                <a:r>
                  <a:rPr lang="en-US" altLang="zh-CN" dirty="0" smtClean="0">
                    <a:solidFill>
                      <a:schemeClr val="bg2"/>
                    </a:solidFill>
                    <a:latin typeface="Berlin Sans FB" panose="020E0602020502020306" pitchFamily="34" charset="0"/>
                  </a:rPr>
                  <a:t>Boundary Pixel Detecting</a:t>
                </a:r>
              </a:p>
              <a:p>
                <a:pPr>
                  <a:lnSpc>
                    <a:spcPct val="150000"/>
                  </a:lnSpc>
                </a:pPr>
                <a:r>
                  <a:rPr lang="en-US" altLang="zh-CN" dirty="0" smtClean="0">
                    <a:solidFill>
                      <a:schemeClr val="bg2"/>
                    </a:solidFill>
                    <a:latin typeface="Berlin Sans FB" panose="020E0602020502020306" pitchFamily="34" charset="0"/>
                  </a:rPr>
                  <a:t>Pre-contouring</a:t>
                </a:r>
              </a:p>
              <a:p>
                <a:pPr>
                  <a:lnSpc>
                    <a:spcPct val="150000"/>
                  </a:lnSpc>
                </a:pPr>
                <a:r>
                  <a:rPr lang="en-US" altLang="zh-CN" dirty="0" smtClean="0">
                    <a:solidFill>
                      <a:schemeClr val="bg2"/>
                    </a:solidFill>
                    <a:latin typeface="Berlin Sans FB" panose="020E0602020502020306" pitchFamily="34" charset="0"/>
                  </a:rPr>
                  <a:t>Contouring</a:t>
                </a:r>
              </a:p>
              <a:p>
                <a:pPr>
                  <a:lnSpc>
                    <a:spcPct val="150000"/>
                  </a:lnSpc>
                </a:pPr>
                <a:r>
                  <a:rPr lang="en-US" altLang="zh-CN" dirty="0">
                    <a:latin typeface="Berlin Sans FB" panose="020E0602020502020306" pitchFamily="34" charset="0"/>
                  </a:rPr>
                  <a:t>Contour </a:t>
                </a:r>
                <a:r>
                  <a:rPr lang="en-US" altLang="zh-CN" dirty="0" err="1" smtClean="0">
                    <a:latin typeface="Berlin Sans FB" panose="020E0602020502020306" pitchFamily="34" charset="0"/>
                  </a:rPr>
                  <a:t>vectorization</a:t>
                </a:r>
                <a:endParaRPr lang="en-US" altLang="zh-CN" dirty="0" smtClean="0">
                  <a:latin typeface="Berlin Sans FB" panose="020E0602020502020306" pitchFamily="34" charset="0"/>
                </a:endParaRPr>
              </a:p>
              <a:p>
                <a:pPr marL="457200" lvl="1" indent="0">
                  <a:lnSpc>
                    <a:spcPct val="150000"/>
                  </a:lnSpc>
                  <a:buNone/>
                </a:pPr>
                <a14:m>
                  <m:oMathPara xmlns:m="http://schemas.openxmlformats.org/officeDocument/2006/math">
                    <m:oMathParaPr>
                      <m:jc m:val="left"/>
                    </m:oMathParaPr>
                    <m:oMath xmlns:m="http://schemas.openxmlformats.org/officeDocument/2006/math">
                      <m:r>
                        <a:rPr lang="en-US" altLang="zh-CN" b="0" i="1" smtClean="0">
                          <a:latin typeface="Cambria Math" panose="02040503050406030204" pitchFamily="18" charset="0"/>
                        </a:rPr>
                        <m:t>𝐿</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1</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b="0" i="1" smtClean="0">
                              <a:latin typeface="Cambria Math" panose="02040503050406030204" pitchFamily="18" charset="0"/>
                            </a:rPr>
                            <m:t>𝑖</m:t>
                          </m:r>
                        </m:sub>
                      </m:sSub>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m:t>
                          </m:r>
                          <m:r>
                            <a:rPr lang="en-US" altLang="zh-CN" i="1">
                              <a:latin typeface="Cambria Math" panose="02040503050406030204" pitchFamily="18" charset="0"/>
                            </a:rPr>
                            <m:t>𝑝</m:t>
                          </m:r>
                        </m:e>
                        <m:sub>
                          <m:r>
                            <a:rPr lang="en-US" altLang="zh-CN" b="0" i="1" smtClean="0">
                              <a:latin typeface="Cambria Math" panose="02040503050406030204" pitchFamily="18" charset="0"/>
                            </a:rPr>
                            <m:t>𝑀</m:t>
                          </m:r>
                          <m:r>
                            <a:rPr lang="en-US" altLang="zh-CN" b="0" i="1" smtClean="0">
                              <a:latin typeface="Cambria Math" panose="02040503050406030204" pitchFamily="18" charset="0"/>
                            </a:rPr>
                            <m:t>−1</m:t>
                          </m:r>
                        </m:sub>
                      </m:sSub>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𝑀</m:t>
                          </m:r>
                        </m:sub>
                      </m:sSub>
                    </m:oMath>
                  </m:oMathPara>
                </a14:m>
                <a:endParaRPr lang="en-US" altLang="zh-CN" dirty="0" smtClean="0">
                  <a:solidFill>
                    <a:schemeClr val="bg2"/>
                  </a:solidFill>
                  <a:latin typeface="Berlin Sans FB" panose="020E0602020502020306" pitchFamily="34" charset="0"/>
                </a:endParaRPr>
              </a:p>
              <a:p>
                <a:pPr marL="457200" lvl="1" indent="0">
                  <a:lnSpc>
                    <a:spcPct val="150000"/>
                  </a:lnSpc>
                  <a:buNone/>
                </a:pPr>
                <a14:m>
                  <m:oMathPara xmlns:m="http://schemas.openxmlformats.org/officeDocument/2006/math">
                    <m:oMathParaPr>
                      <m:jc m:val="left"/>
                    </m:oMathParaPr>
                    <m:oMath xmlns:m="http://schemas.openxmlformats.org/officeDocument/2006/math">
                      <m:r>
                        <a:rPr lang="en-US" altLang="zh-CN" b="0" i="1" smtClean="0">
                          <a:solidFill>
                            <a:schemeClr val="tx1"/>
                          </a:solidFill>
                          <a:latin typeface="Cambria Math" panose="02040503050406030204" pitchFamily="18" charset="0"/>
                        </a:rPr>
                        <m:t>𝑑</m:t>
                      </m:r>
                      <m:r>
                        <a:rPr lang="en-US" altLang="zh-CN" b="0" i="1" smtClean="0">
                          <a:solidFill>
                            <a:schemeClr val="tx1"/>
                          </a:solidFill>
                          <a:latin typeface="Cambria Math" panose="02040503050406030204" pitchFamily="18" charset="0"/>
                        </a:rPr>
                        <m:t>=</m:t>
                      </m:r>
                      <m:r>
                        <m:rPr>
                          <m:sty m:val="p"/>
                        </m:rPr>
                        <a:rPr lang="en-US" altLang="zh-CN" b="0" i="0" smtClean="0">
                          <a:solidFill>
                            <a:schemeClr val="tx1"/>
                          </a:solidFill>
                          <a:latin typeface="Cambria Math" panose="02040503050406030204" pitchFamily="18" charset="0"/>
                        </a:rPr>
                        <m:t>max</m:t>
                      </m:r>
                      <m:r>
                        <a:rPr lang="en-US" altLang="zh-CN" b="0" i="1" smtClean="0">
                          <a:solidFill>
                            <a:schemeClr val="tx1"/>
                          </a:solidFill>
                          <a:latin typeface="Cambria Math" panose="02040503050406030204" pitchFamily="18" charset="0"/>
                        </a:rPr>
                        <m:t>⁡{</m:t>
                      </m:r>
                      <m:r>
                        <a:rPr lang="en-US" altLang="zh-CN" b="0" i="1" smtClean="0">
                          <a:solidFill>
                            <a:schemeClr val="tx1"/>
                          </a:solidFill>
                          <a:latin typeface="Cambria Math" panose="02040503050406030204" pitchFamily="18" charset="0"/>
                        </a:rPr>
                        <m:t>𝑑𝑖𝑠𝑡</m:t>
                      </m:r>
                      <m:r>
                        <a:rPr lang="en-US" altLang="zh-CN" b="0" i="1" smtClean="0">
                          <a:solidFill>
                            <a:schemeClr val="tx1"/>
                          </a:solidFill>
                          <a:latin typeface="Cambria Math" panose="02040503050406030204" pitchFamily="18" charset="0"/>
                        </a:rPr>
                        <m:t>(</m:t>
                      </m:r>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𝑝</m:t>
                          </m:r>
                        </m:e>
                        <m:sub>
                          <m:r>
                            <a:rPr lang="en-US" altLang="zh-CN" i="1">
                              <a:solidFill>
                                <a:schemeClr val="tx1"/>
                              </a:solidFill>
                              <a:latin typeface="Cambria Math" panose="02040503050406030204" pitchFamily="18" charset="0"/>
                            </a:rPr>
                            <m:t>𝑖</m:t>
                          </m:r>
                        </m:sub>
                      </m:sSub>
                      <m:r>
                        <a:rPr lang="en-US" altLang="zh-CN" b="0" i="1" smtClean="0">
                          <a:solidFill>
                            <a:schemeClr val="tx1"/>
                          </a:solidFill>
                          <a:latin typeface="Cambria Math" panose="02040503050406030204" pitchFamily="18" charset="0"/>
                        </a:rPr>
                        <m:t>,</m:t>
                      </m:r>
                      <m:acc>
                        <m:accPr>
                          <m:chr m:val="⃗"/>
                          <m:ctrlPr>
                            <a:rPr lang="en-US" altLang="zh-CN" b="0" i="1" smtClean="0">
                              <a:solidFill>
                                <a:schemeClr val="tx1"/>
                              </a:solidFill>
                              <a:latin typeface="Cambria Math" panose="02040503050406030204" pitchFamily="18" charset="0"/>
                            </a:rPr>
                          </m:ctrlPr>
                        </m:accPr>
                        <m:e>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𝑝</m:t>
                              </m:r>
                            </m:e>
                            <m:sub>
                              <m:r>
                                <a:rPr lang="en-US" altLang="zh-CN" b="0" i="1" smtClean="0">
                                  <a:solidFill>
                                    <a:schemeClr val="tx1"/>
                                  </a:solidFill>
                                  <a:latin typeface="Cambria Math" panose="02040503050406030204" pitchFamily="18" charset="0"/>
                                </a:rPr>
                                <m:t>1</m:t>
                              </m:r>
                            </m:sub>
                          </m:sSub>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𝑝</m:t>
                              </m:r>
                            </m:e>
                            <m:sub>
                              <m:r>
                                <a:rPr lang="en-US" altLang="zh-CN" b="0" i="1" smtClean="0">
                                  <a:solidFill>
                                    <a:schemeClr val="tx1"/>
                                  </a:solidFill>
                                  <a:latin typeface="Cambria Math" panose="02040503050406030204" pitchFamily="18" charset="0"/>
                                </a:rPr>
                                <m:t>𝑀</m:t>
                              </m:r>
                            </m:sub>
                          </m:sSub>
                        </m:e>
                      </m:acc>
                      <m:r>
                        <a:rPr lang="en-US" altLang="zh-CN" b="0" i="1" smtClean="0">
                          <a:solidFill>
                            <a:schemeClr val="tx1"/>
                          </a:solidFill>
                          <a:latin typeface="Cambria Math" panose="02040503050406030204" pitchFamily="18" charset="0"/>
                        </a:rPr>
                        <m:t>)}</m:t>
                      </m:r>
                    </m:oMath>
                  </m:oMathPara>
                </a14:m>
                <a:endParaRPr lang="en-US" altLang="zh-CN" dirty="0" smtClean="0">
                  <a:solidFill>
                    <a:schemeClr val="tx1"/>
                  </a:solidFill>
                  <a:latin typeface="Berlin Sans FB" panose="020E0602020502020306" pitchFamily="34" charset="0"/>
                </a:endParaRPr>
              </a:p>
              <a:p>
                <a:pPr marL="457200" lvl="1" indent="0">
                  <a:lnSpc>
                    <a:spcPct val="150000"/>
                  </a:lnSpc>
                  <a:buNone/>
                </a:pPr>
                <a:endParaRPr lang="en-US" altLang="zh-CN" dirty="0">
                  <a:solidFill>
                    <a:schemeClr val="bg2"/>
                  </a:solidFill>
                  <a:latin typeface="Berlin Sans FB" panose="020E0602020502020306" pitchFamily="34" charset="0"/>
                </a:endParaRPr>
              </a:p>
              <a:p>
                <a:pPr lvl="1">
                  <a:lnSpc>
                    <a:spcPct val="150000"/>
                  </a:lnSpc>
                </a:pPr>
                <a:endParaRPr lang="en-US" altLang="zh-CN" dirty="0" smtClean="0">
                  <a:solidFill>
                    <a:schemeClr val="bg2"/>
                  </a:solidFill>
                  <a:latin typeface="Berlin Sans FB" panose="020E0602020502020306" pitchFamily="34"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5"/>
                <a:stretch>
                  <a:fillRect l="-1391"/>
                </a:stretch>
              </a:blipFill>
            </p:spPr>
            <p:txBody>
              <a:bodyPr/>
              <a:lstStyle/>
              <a:p>
                <a:r>
                  <a:rPr lang="zh-CN" altLang="en-US">
                    <a:noFill/>
                  </a:rPr>
                  <a:t> </a:t>
                </a:r>
              </a:p>
            </p:txBody>
          </p:sp>
        </mc:Fallback>
      </mc:AlternateContent>
      <p:sp>
        <p:nvSpPr>
          <p:cNvPr id="5" name="矩形 4"/>
          <p:cNvSpPr/>
          <p:nvPr/>
        </p:nvSpPr>
        <p:spPr>
          <a:xfrm>
            <a:off x="5314894" y="1696587"/>
            <a:ext cx="3242246" cy="20562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p:nvSpPr>
        <p:spPr>
          <a:xfrm>
            <a:off x="5330866"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7"/>
          <p:cNvSpPr/>
          <p:nvPr/>
        </p:nvSpPr>
        <p:spPr>
          <a:xfrm>
            <a:off x="5576526"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矩形 8"/>
          <p:cNvSpPr/>
          <p:nvPr/>
        </p:nvSpPr>
        <p:spPr>
          <a:xfrm>
            <a:off x="5822185"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0" name="矩形 9"/>
          <p:cNvSpPr/>
          <p:nvPr/>
        </p:nvSpPr>
        <p:spPr>
          <a:xfrm>
            <a:off x="6067845" y="1980958"/>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0000"/>
              </a:solidFill>
            </a:endParaRPr>
          </a:p>
        </p:txBody>
      </p:sp>
      <p:sp>
        <p:nvSpPr>
          <p:cNvPr id="11" name="矩形 10"/>
          <p:cNvSpPr/>
          <p:nvPr/>
        </p:nvSpPr>
        <p:spPr>
          <a:xfrm>
            <a:off x="6313504" y="1980958"/>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0000"/>
              </a:solidFill>
            </a:endParaRPr>
          </a:p>
        </p:txBody>
      </p:sp>
      <p:sp>
        <p:nvSpPr>
          <p:cNvPr id="12" name="矩形 11"/>
          <p:cNvSpPr/>
          <p:nvPr/>
        </p:nvSpPr>
        <p:spPr>
          <a:xfrm>
            <a:off x="6559164"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矩形 12"/>
          <p:cNvSpPr/>
          <p:nvPr/>
        </p:nvSpPr>
        <p:spPr>
          <a:xfrm>
            <a:off x="6804823"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矩形 13"/>
          <p:cNvSpPr/>
          <p:nvPr/>
        </p:nvSpPr>
        <p:spPr>
          <a:xfrm>
            <a:off x="7040247"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矩形 14"/>
          <p:cNvSpPr/>
          <p:nvPr/>
        </p:nvSpPr>
        <p:spPr>
          <a:xfrm>
            <a:off x="7288288"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矩形 15"/>
          <p:cNvSpPr/>
          <p:nvPr/>
        </p:nvSpPr>
        <p:spPr>
          <a:xfrm>
            <a:off x="7533947"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矩形 16"/>
          <p:cNvSpPr/>
          <p:nvPr/>
        </p:nvSpPr>
        <p:spPr>
          <a:xfrm>
            <a:off x="7779607"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矩形 19"/>
          <p:cNvSpPr/>
          <p:nvPr/>
        </p:nvSpPr>
        <p:spPr>
          <a:xfrm>
            <a:off x="5330866"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矩形 20"/>
          <p:cNvSpPr/>
          <p:nvPr/>
        </p:nvSpPr>
        <p:spPr>
          <a:xfrm>
            <a:off x="5576526"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矩形 21"/>
          <p:cNvSpPr/>
          <p:nvPr/>
        </p:nvSpPr>
        <p:spPr>
          <a:xfrm>
            <a:off x="5822185" y="2226243"/>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0000"/>
              </a:solidFill>
            </a:endParaRPr>
          </a:p>
        </p:txBody>
      </p:sp>
      <p:sp>
        <p:nvSpPr>
          <p:cNvPr id="23" name="矩形 22"/>
          <p:cNvSpPr/>
          <p:nvPr/>
        </p:nvSpPr>
        <p:spPr>
          <a:xfrm>
            <a:off x="6067845" y="2226243"/>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矩形 23"/>
          <p:cNvSpPr/>
          <p:nvPr/>
        </p:nvSpPr>
        <p:spPr>
          <a:xfrm>
            <a:off x="6313504" y="2226243"/>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矩形 24"/>
          <p:cNvSpPr/>
          <p:nvPr/>
        </p:nvSpPr>
        <p:spPr>
          <a:xfrm>
            <a:off x="6559164" y="2226243"/>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0000"/>
              </a:solidFill>
            </a:endParaRPr>
          </a:p>
        </p:txBody>
      </p:sp>
      <p:sp>
        <p:nvSpPr>
          <p:cNvPr id="26" name="矩形 25"/>
          <p:cNvSpPr/>
          <p:nvPr/>
        </p:nvSpPr>
        <p:spPr>
          <a:xfrm>
            <a:off x="6804823"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矩形 26"/>
          <p:cNvSpPr/>
          <p:nvPr/>
        </p:nvSpPr>
        <p:spPr>
          <a:xfrm>
            <a:off x="7040247"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矩形 27"/>
          <p:cNvSpPr/>
          <p:nvPr/>
        </p:nvSpPr>
        <p:spPr>
          <a:xfrm>
            <a:off x="7288288"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矩形 28"/>
          <p:cNvSpPr/>
          <p:nvPr/>
        </p:nvSpPr>
        <p:spPr>
          <a:xfrm>
            <a:off x="7533947"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矩形 29"/>
          <p:cNvSpPr/>
          <p:nvPr/>
        </p:nvSpPr>
        <p:spPr>
          <a:xfrm>
            <a:off x="7779607"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矩形 32"/>
          <p:cNvSpPr/>
          <p:nvPr/>
        </p:nvSpPr>
        <p:spPr>
          <a:xfrm>
            <a:off x="5330866"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矩形 33"/>
          <p:cNvSpPr/>
          <p:nvPr/>
        </p:nvSpPr>
        <p:spPr>
          <a:xfrm>
            <a:off x="5576526" y="2467810"/>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矩形 34"/>
          <p:cNvSpPr/>
          <p:nvPr/>
        </p:nvSpPr>
        <p:spPr>
          <a:xfrm>
            <a:off x="5822185" y="2467810"/>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 name="矩形 35"/>
          <p:cNvSpPr/>
          <p:nvPr/>
        </p:nvSpPr>
        <p:spPr>
          <a:xfrm>
            <a:off x="6067845" y="2467810"/>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矩形 36"/>
          <p:cNvSpPr/>
          <p:nvPr/>
        </p:nvSpPr>
        <p:spPr>
          <a:xfrm>
            <a:off x="6313504" y="2467810"/>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 name="矩形 37"/>
          <p:cNvSpPr/>
          <p:nvPr/>
        </p:nvSpPr>
        <p:spPr>
          <a:xfrm>
            <a:off x="6559164" y="2467810"/>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 name="矩形 38"/>
          <p:cNvSpPr/>
          <p:nvPr/>
        </p:nvSpPr>
        <p:spPr>
          <a:xfrm>
            <a:off x="6804823" y="2467810"/>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矩形 39"/>
          <p:cNvSpPr/>
          <p:nvPr/>
        </p:nvSpPr>
        <p:spPr>
          <a:xfrm>
            <a:off x="7040247"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1" name="矩形 40"/>
          <p:cNvSpPr/>
          <p:nvPr/>
        </p:nvSpPr>
        <p:spPr>
          <a:xfrm>
            <a:off x="7288288"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2" name="矩形 41"/>
          <p:cNvSpPr/>
          <p:nvPr/>
        </p:nvSpPr>
        <p:spPr>
          <a:xfrm>
            <a:off x="7533947"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 name="矩形 42"/>
          <p:cNvSpPr/>
          <p:nvPr/>
        </p:nvSpPr>
        <p:spPr>
          <a:xfrm>
            <a:off x="7779607"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9" name="矩形 58"/>
          <p:cNvSpPr/>
          <p:nvPr/>
        </p:nvSpPr>
        <p:spPr>
          <a:xfrm>
            <a:off x="5330866"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0" name="矩形 59"/>
          <p:cNvSpPr/>
          <p:nvPr/>
        </p:nvSpPr>
        <p:spPr>
          <a:xfrm>
            <a:off x="5576526" y="2714784"/>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1" name="矩形 60"/>
          <p:cNvSpPr/>
          <p:nvPr/>
        </p:nvSpPr>
        <p:spPr>
          <a:xfrm>
            <a:off x="5822185" y="271478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2" name="矩形 61"/>
          <p:cNvSpPr/>
          <p:nvPr/>
        </p:nvSpPr>
        <p:spPr>
          <a:xfrm>
            <a:off x="6067845" y="271478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3" name="矩形 62"/>
          <p:cNvSpPr/>
          <p:nvPr/>
        </p:nvSpPr>
        <p:spPr>
          <a:xfrm>
            <a:off x="6313504" y="271478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4" name="矩形 63"/>
          <p:cNvSpPr/>
          <p:nvPr/>
        </p:nvSpPr>
        <p:spPr>
          <a:xfrm>
            <a:off x="6559164" y="271478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5" name="矩形 64"/>
          <p:cNvSpPr/>
          <p:nvPr/>
        </p:nvSpPr>
        <p:spPr>
          <a:xfrm>
            <a:off x="6804823" y="2714784"/>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7040247"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7" name="矩形 66"/>
          <p:cNvSpPr/>
          <p:nvPr/>
        </p:nvSpPr>
        <p:spPr>
          <a:xfrm>
            <a:off x="7288288"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7533947"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9" name="矩形 68"/>
          <p:cNvSpPr/>
          <p:nvPr/>
        </p:nvSpPr>
        <p:spPr>
          <a:xfrm>
            <a:off x="7779607"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5330866"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3" name="矩形 72"/>
          <p:cNvSpPr/>
          <p:nvPr/>
        </p:nvSpPr>
        <p:spPr>
          <a:xfrm>
            <a:off x="5576526"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4" name="矩形 73"/>
          <p:cNvSpPr/>
          <p:nvPr/>
        </p:nvSpPr>
        <p:spPr>
          <a:xfrm>
            <a:off x="5822185" y="2962224"/>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6067845" y="296222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6" name="矩形 75"/>
          <p:cNvSpPr/>
          <p:nvPr/>
        </p:nvSpPr>
        <p:spPr>
          <a:xfrm>
            <a:off x="6313504" y="296222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7" name="矩形 76"/>
          <p:cNvSpPr/>
          <p:nvPr/>
        </p:nvSpPr>
        <p:spPr>
          <a:xfrm>
            <a:off x="6559164" y="296222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8" name="矩形 77"/>
          <p:cNvSpPr/>
          <p:nvPr/>
        </p:nvSpPr>
        <p:spPr>
          <a:xfrm>
            <a:off x="6804823" y="2962224"/>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9" name="矩形 78"/>
          <p:cNvSpPr/>
          <p:nvPr/>
        </p:nvSpPr>
        <p:spPr>
          <a:xfrm>
            <a:off x="7040247"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0" name="矩形 79"/>
          <p:cNvSpPr/>
          <p:nvPr/>
        </p:nvSpPr>
        <p:spPr>
          <a:xfrm>
            <a:off x="7288288"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1" name="矩形 80"/>
          <p:cNvSpPr/>
          <p:nvPr/>
        </p:nvSpPr>
        <p:spPr>
          <a:xfrm>
            <a:off x="7533947"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2" name="矩形 81"/>
          <p:cNvSpPr/>
          <p:nvPr/>
        </p:nvSpPr>
        <p:spPr>
          <a:xfrm>
            <a:off x="7779607"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5" name="矩形 84"/>
          <p:cNvSpPr/>
          <p:nvPr/>
        </p:nvSpPr>
        <p:spPr>
          <a:xfrm>
            <a:off x="5330866"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6" name="矩形 85"/>
          <p:cNvSpPr/>
          <p:nvPr/>
        </p:nvSpPr>
        <p:spPr>
          <a:xfrm>
            <a:off x="5576526"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7" name="矩形 86"/>
          <p:cNvSpPr/>
          <p:nvPr/>
        </p:nvSpPr>
        <p:spPr>
          <a:xfrm>
            <a:off x="5822185"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8" name="矩形 87"/>
          <p:cNvSpPr/>
          <p:nvPr/>
        </p:nvSpPr>
        <p:spPr>
          <a:xfrm>
            <a:off x="6067845" y="3210976"/>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9" name="矩形 88"/>
          <p:cNvSpPr/>
          <p:nvPr/>
        </p:nvSpPr>
        <p:spPr>
          <a:xfrm>
            <a:off x="6313504" y="3210976"/>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0" name="矩形 89"/>
          <p:cNvSpPr/>
          <p:nvPr/>
        </p:nvSpPr>
        <p:spPr>
          <a:xfrm>
            <a:off x="6559164" y="3210976"/>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1" name="矩形 90"/>
          <p:cNvSpPr/>
          <p:nvPr/>
        </p:nvSpPr>
        <p:spPr>
          <a:xfrm>
            <a:off x="6804823" y="3210976"/>
            <a:ext cx="245660" cy="245660"/>
          </a:xfrm>
          <a:prstGeom prst="rect">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2" name="矩形 91"/>
          <p:cNvSpPr/>
          <p:nvPr/>
        </p:nvSpPr>
        <p:spPr>
          <a:xfrm>
            <a:off x="7040247"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3" name="矩形 92"/>
          <p:cNvSpPr/>
          <p:nvPr/>
        </p:nvSpPr>
        <p:spPr>
          <a:xfrm>
            <a:off x="7288288"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4" name="矩形 93"/>
          <p:cNvSpPr/>
          <p:nvPr/>
        </p:nvSpPr>
        <p:spPr>
          <a:xfrm>
            <a:off x="7533947"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5" name="矩形 94"/>
          <p:cNvSpPr/>
          <p:nvPr/>
        </p:nvSpPr>
        <p:spPr>
          <a:xfrm>
            <a:off x="7779607"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8" name="矩形 97"/>
          <p:cNvSpPr/>
          <p:nvPr/>
        </p:nvSpPr>
        <p:spPr>
          <a:xfrm>
            <a:off x="5330866"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9" name="矩形 98"/>
          <p:cNvSpPr/>
          <p:nvPr/>
        </p:nvSpPr>
        <p:spPr>
          <a:xfrm>
            <a:off x="5576526"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0" name="矩形 99"/>
          <p:cNvSpPr/>
          <p:nvPr/>
        </p:nvSpPr>
        <p:spPr>
          <a:xfrm>
            <a:off x="5822185"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1" name="矩形 100"/>
          <p:cNvSpPr/>
          <p:nvPr/>
        </p:nvSpPr>
        <p:spPr>
          <a:xfrm>
            <a:off x="6067845"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2" name="矩形 101"/>
          <p:cNvSpPr/>
          <p:nvPr/>
        </p:nvSpPr>
        <p:spPr>
          <a:xfrm>
            <a:off x="6313504"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3" name="矩形 102"/>
          <p:cNvSpPr/>
          <p:nvPr/>
        </p:nvSpPr>
        <p:spPr>
          <a:xfrm>
            <a:off x="6559164"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4" name="矩形 103"/>
          <p:cNvSpPr/>
          <p:nvPr/>
        </p:nvSpPr>
        <p:spPr>
          <a:xfrm>
            <a:off x="6804823"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5" name="矩形 104"/>
          <p:cNvSpPr/>
          <p:nvPr/>
        </p:nvSpPr>
        <p:spPr>
          <a:xfrm>
            <a:off x="7040247"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6" name="矩形 105"/>
          <p:cNvSpPr/>
          <p:nvPr/>
        </p:nvSpPr>
        <p:spPr>
          <a:xfrm>
            <a:off x="7288288"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7" name="矩形 106"/>
          <p:cNvSpPr/>
          <p:nvPr/>
        </p:nvSpPr>
        <p:spPr>
          <a:xfrm>
            <a:off x="7533947"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8" name="矩形 107"/>
          <p:cNvSpPr/>
          <p:nvPr/>
        </p:nvSpPr>
        <p:spPr>
          <a:xfrm>
            <a:off x="7779607"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1" name="矩形 110"/>
          <p:cNvSpPr/>
          <p:nvPr/>
        </p:nvSpPr>
        <p:spPr>
          <a:xfrm>
            <a:off x="5330866"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2" name="矩形 111"/>
          <p:cNvSpPr/>
          <p:nvPr/>
        </p:nvSpPr>
        <p:spPr>
          <a:xfrm>
            <a:off x="5576526"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3" name="矩形 112"/>
          <p:cNvSpPr/>
          <p:nvPr/>
        </p:nvSpPr>
        <p:spPr>
          <a:xfrm>
            <a:off x="5822185"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矩形 113"/>
          <p:cNvSpPr/>
          <p:nvPr/>
        </p:nvSpPr>
        <p:spPr>
          <a:xfrm>
            <a:off x="6067845"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矩形 114"/>
          <p:cNvSpPr/>
          <p:nvPr/>
        </p:nvSpPr>
        <p:spPr>
          <a:xfrm>
            <a:off x="6313504"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6" name="矩形 115"/>
          <p:cNvSpPr/>
          <p:nvPr/>
        </p:nvSpPr>
        <p:spPr>
          <a:xfrm>
            <a:off x="6559164"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7" name="矩形 116"/>
          <p:cNvSpPr/>
          <p:nvPr/>
        </p:nvSpPr>
        <p:spPr>
          <a:xfrm>
            <a:off x="6804823"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8" name="矩形 117"/>
          <p:cNvSpPr/>
          <p:nvPr/>
        </p:nvSpPr>
        <p:spPr>
          <a:xfrm>
            <a:off x="7040247"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9" name="矩形 118"/>
          <p:cNvSpPr/>
          <p:nvPr/>
        </p:nvSpPr>
        <p:spPr>
          <a:xfrm>
            <a:off x="7288288"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0" name="矩形 119"/>
          <p:cNvSpPr/>
          <p:nvPr/>
        </p:nvSpPr>
        <p:spPr>
          <a:xfrm>
            <a:off x="7533947"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1" name="矩形 120"/>
          <p:cNvSpPr/>
          <p:nvPr/>
        </p:nvSpPr>
        <p:spPr>
          <a:xfrm>
            <a:off x="7779607"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4" name="矩形 123"/>
          <p:cNvSpPr/>
          <p:nvPr/>
        </p:nvSpPr>
        <p:spPr>
          <a:xfrm>
            <a:off x="8027647"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5" name="矩形 124"/>
          <p:cNvSpPr/>
          <p:nvPr/>
        </p:nvSpPr>
        <p:spPr>
          <a:xfrm>
            <a:off x="8265452"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6" name="矩形 125"/>
          <p:cNvSpPr/>
          <p:nvPr/>
        </p:nvSpPr>
        <p:spPr>
          <a:xfrm>
            <a:off x="8027647"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7" name="矩形 126"/>
          <p:cNvSpPr/>
          <p:nvPr/>
        </p:nvSpPr>
        <p:spPr>
          <a:xfrm>
            <a:off x="8265452"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8" name="矩形 127"/>
          <p:cNvSpPr/>
          <p:nvPr/>
        </p:nvSpPr>
        <p:spPr>
          <a:xfrm>
            <a:off x="8027647"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9" name="矩形 128"/>
          <p:cNvSpPr/>
          <p:nvPr/>
        </p:nvSpPr>
        <p:spPr>
          <a:xfrm>
            <a:off x="8265452"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0" name="矩形 129"/>
          <p:cNvSpPr/>
          <p:nvPr/>
        </p:nvSpPr>
        <p:spPr>
          <a:xfrm>
            <a:off x="8027647"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1" name="矩形 130"/>
          <p:cNvSpPr/>
          <p:nvPr/>
        </p:nvSpPr>
        <p:spPr>
          <a:xfrm>
            <a:off x="8265452"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2" name="矩形 131"/>
          <p:cNvSpPr/>
          <p:nvPr/>
        </p:nvSpPr>
        <p:spPr>
          <a:xfrm>
            <a:off x="8027647"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3" name="矩形 132"/>
          <p:cNvSpPr/>
          <p:nvPr/>
        </p:nvSpPr>
        <p:spPr>
          <a:xfrm>
            <a:off x="8265452"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4" name="矩形 133"/>
          <p:cNvSpPr/>
          <p:nvPr/>
        </p:nvSpPr>
        <p:spPr>
          <a:xfrm>
            <a:off x="8027647"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5" name="矩形 134"/>
          <p:cNvSpPr/>
          <p:nvPr/>
        </p:nvSpPr>
        <p:spPr>
          <a:xfrm>
            <a:off x="8265452"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6" name="矩形 135"/>
          <p:cNvSpPr/>
          <p:nvPr/>
        </p:nvSpPr>
        <p:spPr>
          <a:xfrm>
            <a:off x="8027647"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7" name="矩形 136"/>
          <p:cNvSpPr/>
          <p:nvPr/>
        </p:nvSpPr>
        <p:spPr>
          <a:xfrm>
            <a:off x="8265452"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8" name="矩形 137"/>
          <p:cNvSpPr/>
          <p:nvPr/>
        </p:nvSpPr>
        <p:spPr>
          <a:xfrm>
            <a:off x="8027647"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9" name="矩形 138"/>
          <p:cNvSpPr/>
          <p:nvPr/>
        </p:nvSpPr>
        <p:spPr>
          <a:xfrm>
            <a:off x="8265452"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文本框 5"/>
          <p:cNvSpPr txBox="1"/>
          <p:nvPr/>
        </p:nvSpPr>
        <p:spPr>
          <a:xfrm>
            <a:off x="5996858" y="1639159"/>
            <a:ext cx="434898" cy="338554"/>
          </a:xfrm>
          <a:prstGeom prst="rect">
            <a:avLst/>
          </a:prstGeom>
          <a:noFill/>
        </p:spPr>
        <p:txBody>
          <a:bodyPr wrap="square" rtlCol="0">
            <a:spAutoFit/>
          </a:bodyPr>
          <a:lstStyle/>
          <a:p>
            <a:r>
              <a:rPr lang="en-US" altLang="zh-CN" sz="1600" i="1" dirty="0" smtClean="0">
                <a:solidFill>
                  <a:schemeClr val="bg1"/>
                </a:solidFill>
              </a:rPr>
              <a:t>p</a:t>
            </a:r>
            <a:r>
              <a:rPr lang="en-US" altLang="zh-CN" sz="1600" i="1" baseline="-25000" dirty="0" smtClean="0">
                <a:solidFill>
                  <a:schemeClr val="bg1"/>
                </a:solidFill>
              </a:rPr>
              <a:t>1</a:t>
            </a:r>
            <a:endParaRPr lang="zh-CN" altLang="en-US" sz="1600" i="1" baseline="-25000" dirty="0">
              <a:solidFill>
                <a:schemeClr val="bg1"/>
              </a:solidFill>
            </a:endParaRPr>
          </a:p>
        </p:txBody>
      </p:sp>
      <p:sp>
        <p:nvSpPr>
          <p:cNvPr id="122" name="文本框 121"/>
          <p:cNvSpPr txBox="1"/>
          <p:nvPr/>
        </p:nvSpPr>
        <p:spPr>
          <a:xfrm>
            <a:off x="5758514" y="1899493"/>
            <a:ext cx="434898" cy="338554"/>
          </a:xfrm>
          <a:prstGeom prst="rect">
            <a:avLst/>
          </a:prstGeom>
          <a:noFill/>
        </p:spPr>
        <p:txBody>
          <a:bodyPr wrap="square" rtlCol="0">
            <a:spAutoFit/>
          </a:bodyPr>
          <a:lstStyle/>
          <a:p>
            <a:r>
              <a:rPr lang="en-US" altLang="zh-CN" sz="1600" i="1" dirty="0" smtClean="0">
                <a:solidFill>
                  <a:schemeClr val="bg1"/>
                </a:solidFill>
              </a:rPr>
              <a:t>p</a:t>
            </a:r>
            <a:r>
              <a:rPr lang="en-US" altLang="zh-CN" sz="1600" i="1" baseline="-25000" dirty="0" smtClean="0">
                <a:solidFill>
                  <a:schemeClr val="bg1"/>
                </a:solidFill>
              </a:rPr>
              <a:t>2</a:t>
            </a:r>
            <a:endParaRPr lang="zh-CN" altLang="en-US" sz="1600" i="1" baseline="-25000" dirty="0">
              <a:solidFill>
                <a:schemeClr val="bg1"/>
              </a:solidFill>
            </a:endParaRPr>
          </a:p>
        </p:txBody>
      </p:sp>
      <p:sp>
        <p:nvSpPr>
          <p:cNvPr id="123" name="文本框 122"/>
          <p:cNvSpPr txBox="1"/>
          <p:nvPr/>
        </p:nvSpPr>
        <p:spPr>
          <a:xfrm>
            <a:off x="6001436" y="3373576"/>
            <a:ext cx="434898" cy="338554"/>
          </a:xfrm>
          <a:prstGeom prst="rect">
            <a:avLst/>
          </a:prstGeom>
          <a:noFill/>
        </p:spPr>
        <p:txBody>
          <a:bodyPr wrap="square" rtlCol="0">
            <a:spAutoFit/>
          </a:bodyPr>
          <a:lstStyle/>
          <a:p>
            <a:r>
              <a:rPr lang="en-US" altLang="zh-CN" sz="1600" i="1" dirty="0" smtClean="0">
                <a:solidFill>
                  <a:schemeClr val="bg1"/>
                </a:solidFill>
              </a:rPr>
              <a:t>p</a:t>
            </a:r>
            <a:r>
              <a:rPr lang="en-US" altLang="zh-CN" sz="1600" i="1" baseline="-25000" dirty="0" smtClean="0">
                <a:solidFill>
                  <a:schemeClr val="bg1"/>
                </a:solidFill>
              </a:rPr>
              <a:t>i</a:t>
            </a:r>
            <a:endParaRPr lang="zh-CN" altLang="en-US" sz="1600" i="1" baseline="-25000" dirty="0">
              <a:solidFill>
                <a:schemeClr val="bg1"/>
              </a:solidFill>
            </a:endParaRPr>
          </a:p>
        </p:txBody>
      </p:sp>
      <p:sp>
        <p:nvSpPr>
          <p:cNvPr id="140" name="文本框 139"/>
          <p:cNvSpPr txBox="1"/>
          <p:nvPr/>
        </p:nvSpPr>
        <p:spPr>
          <a:xfrm>
            <a:off x="6248342" y="1643154"/>
            <a:ext cx="614148" cy="338554"/>
          </a:xfrm>
          <a:prstGeom prst="rect">
            <a:avLst/>
          </a:prstGeom>
          <a:noFill/>
        </p:spPr>
        <p:txBody>
          <a:bodyPr wrap="square" rtlCol="0">
            <a:spAutoFit/>
          </a:bodyPr>
          <a:lstStyle/>
          <a:p>
            <a:r>
              <a:rPr lang="en-US" altLang="zh-CN" sz="1600" i="1" dirty="0" err="1" smtClean="0">
                <a:solidFill>
                  <a:schemeClr val="bg1"/>
                </a:solidFill>
              </a:rPr>
              <a:t>p</a:t>
            </a:r>
            <a:r>
              <a:rPr lang="en-US" altLang="zh-CN" sz="1600" i="1" baseline="-25000" dirty="0" err="1">
                <a:solidFill>
                  <a:schemeClr val="bg1"/>
                </a:solidFill>
              </a:rPr>
              <a:t>M</a:t>
            </a:r>
            <a:endParaRPr lang="zh-CN" altLang="en-US" sz="1600" i="1" baseline="-25000" dirty="0">
              <a:solidFill>
                <a:schemeClr val="bg1"/>
              </a:solidFill>
            </a:endParaRPr>
          </a:p>
        </p:txBody>
      </p:sp>
    </p:spTree>
    <p:custDataLst>
      <p:tags r:id="rId1"/>
    </p:custDataLst>
    <p:extLst>
      <p:ext uri="{BB962C8B-B14F-4D97-AF65-F5344CB8AC3E}">
        <p14:creationId xmlns:p14="http://schemas.microsoft.com/office/powerpoint/2010/main" val="3051677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latin typeface="Berlin Sans FB" panose="020E0602020502020306" pitchFamily="34" charset="0"/>
              </a:rPr>
              <a:t>Algorithm</a:t>
            </a:r>
            <a:endParaRPr lang="zh-CN" altLang="en-US" dirty="0">
              <a:latin typeface="Berlin Sans FB" panose="020E0602020502020306" pitchFamily="34" charset="0"/>
            </a:endParaRPr>
          </a:p>
        </p:txBody>
      </p:sp>
      <p:sp>
        <p:nvSpPr>
          <p:cNvPr id="3" name="内容占位符 2"/>
          <p:cNvSpPr>
            <a:spLocks noGrp="1"/>
          </p:cNvSpPr>
          <p:nvPr>
            <p:ph idx="1"/>
          </p:nvPr>
        </p:nvSpPr>
        <p:spPr/>
        <p:txBody>
          <a:bodyPr/>
          <a:lstStyle/>
          <a:p>
            <a:pPr>
              <a:lnSpc>
                <a:spcPct val="150000"/>
              </a:lnSpc>
            </a:pPr>
            <a:r>
              <a:rPr lang="en-US" altLang="zh-CN" dirty="0">
                <a:solidFill>
                  <a:schemeClr val="bg2"/>
                </a:solidFill>
                <a:latin typeface="Berlin Sans FB" panose="020E0602020502020306" pitchFamily="34" charset="0"/>
              </a:rPr>
              <a:t>Boundary Pixel </a:t>
            </a:r>
            <a:r>
              <a:rPr lang="en-US" altLang="zh-CN" dirty="0" smtClean="0">
                <a:solidFill>
                  <a:schemeClr val="bg2"/>
                </a:solidFill>
                <a:latin typeface="Berlin Sans FB" panose="020E0602020502020306" pitchFamily="34" charset="0"/>
              </a:rPr>
              <a:t>Detecting</a:t>
            </a:r>
          </a:p>
          <a:p>
            <a:pPr>
              <a:lnSpc>
                <a:spcPct val="150000"/>
              </a:lnSpc>
            </a:pPr>
            <a:r>
              <a:rPr lang="en-US" altLang="zh-CN" dirty="0" smtClean="0">
                <a:solidFill>
                  <a:schemeClr val="bg2"/>
                </a:solidFill>
                <a:latin typeface="Berlin Sans FB" panose="020E0602020502020306" pitchFamily="34" charset="0"/>
              </a:rPr>
              <a:t>Pre-contouring</a:t>
            </a:r>
          </a:p>
          <a:p>
            <a:pPr>
              <a:lnSpc>
                <a:spcPct val="150000"/>
              </a:lnSpc>
            </a:pPr>
            <a:r>
              <a:rPr lang="en-US" altLang="zh-CN" dirty="0" smtClean="0">
                <a:solidFill>
                  <a:schemeClr val="bg2"/>
                </a:solidFill>
                <a:latin typeface="Berlin Sans FB" panose="020E0602020502020306" pitchFamily="34" charset="0"/>
              </a:rPr>
              <a:t>Contouring</a:t>
            </a:r>
          </a:p>
          <a:p>
            <a:pPr>
              <a:lnSpc>
                <a:spcPct val="150000"/>
              </a:lnSpc>
            </a:pPr>
            <a:r>
              <a:rPr lang="en-US" altLang="zh-CN" dirty="0">
                <a:latin typeface="Berlin Sans FB" panose="020E0602020502020306" pitchFamily="34" charset="0"/>
              </a:rPr>
              <a:t>Contour </a:t>
            </a:r>
            <a:r>
              <a:rPr lang="en-US" altLang="zh-CN" dirty="0" err="1" smtClean="0">
                <a:latin typeface="Berlin Sans FB" panose="020E0602020502020306" pitchFamily="34" charset="0"/>
              </a:rPr>
              <a:t>vectorization</a:t>
            </a:r>
            <a:endParaRPr lang="en-US" altLang="zh-CN" dirty="0" smtClean="0">
              <a:latin typeface="Berlin Sans FB" panose="020E0602020502020306" pitchFamily="34" charset="0"/>
            </a:endParaRPr>
          </a:p>
        </p:txBody>
      </p:sp>
      <p:sp>
        <p:nvSpPr>
          <p:cNvPr id="5" name="矩形 4"/>
          <p:cNvSpPr/>
          <p:nvPr/>
        </p:nvSpPr>
        <p:spPr>
          <a:xfrm>
            <a:off x="5314894" y="1696587"/>
            <a:ext cx="3242246" cy="20562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p:nvSpPr>
        <p:spPr>
          <a:xfrm>
            <a:off x="5330866"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7"/>
          <p:cNvSpPr/>
          <p:nvPr/>
        </p:nvSpPr>
        <p:spPr>
          <a:xfrm>
            <a:off x="5576526"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矩形 8"/>
          <p:cNvSpPr/>
          <p:nvPr/>
        </p:nvSpPr>
        <p:spPr>
          <a:xfrm>
            <a:off x="5822185"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p:cNvSpPr/>
          <p:nvPr/>
        </p:nvSpPr>
        <p:spPr>
          <a:xfrm>
            <a:off x="6067845" y="1980958"/>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矩形 10"/>
          <p:cNvSpPr/>
          <p:nvPr/>
        </p:nvSpPr>
        <p:spPr>
          <a:xfrm>
            <a:off x="6313504" y="1980958"/>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矩形 11"/>
          <p:cNvSpPr/>
          <p:nvPr/>
        </p:nvSpPr>
        <p:spPr>
          <a:xfrm>
            <a:off x="6559164"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矩形 12"/>
          <p:cNvSpPr/>
          <p:nvPr/>
        </p:nvSpPr>
        <p:spPr>
          <a:xfrm>
            <a:off x="6804823"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矩形 13"/>
          <p:cNvSpPr/>
          <p:nvPr/>
        </p:nvSpPr>
        <p:spPr>
          <a:xfrm>
            <a:off x="7040247"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矩形 14"/>
          <p:cNvSpPr/>
          <p:nvPr/>
        </p:nvSpPr>
        <p:spPr>
          <a:xfrm>
            <a:off x="7288288"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矩形 15"/>
          <p:cNvSpPr/>
          <p:nvPr/>
        </p:nvSpPr>
        <p:spPr>
          <a:xfrm>
            <a:off x="7533947"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矩形 16"/>
          <p:cNvSpPr/>
          <p:nvPr/>
        </p:nvSpPr>
        <p:spPr>
          <a:xfrm>
            <a:off x="7779607"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矩形 19"/>
          <p:cNvSpPr/>
          <p:nvPr/>
        </p:nvSpPr>
        <p:spPr>
          <a:xfrm>
            <a:off x="5330866"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矩形 20"/>
          <p:cNvSpPr/>
          <p:nvPr/>
        </p:nvSpPr>
        <p:spPr>
          <a:xfrm>
            <a:off x="5576526"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矩形 21"/>
          <p:cNvSpPr/>
          <p:nvPr/>
        </p:nvSpPr>
        <p:spPr>
          <a:xfrm>
            <a:off x="5822185" y="2226243"/>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矩形 22"/>
          <p:cNvSpPr/>
          <p:nvPr/>
        </p:nvSpPr>
        <p:spPr>
          <a:xfrm>
            <a:off x="6067845" y="2226243"/>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矩形 23"/>
          <p:cNvSpPr/>
          <p:nvPr/>
        </p:nvSpPr>
        <p:spPr>
          <a:xfrm>
            <a:off x="6313504" y="2226243"/>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矩形 24"/>
          <p:cNvSpPr/>
          <p:nvPr/>
        </p:nvSpPr>
        <p:spPr>
          <a:xfrm>
            <a:off x="6559164" y="2226243"/>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 name="矩形 25"/>
          <p:cNvSpPr/>
          <p:nvPr/>
        </p:nvSpPr>
        <p:spPr>
          <a:xfrm>
            <a:off x="6804823"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矩形 26"/>
          <p:cNvSpPr/>
          <p:nvPr/>
        </p:nvSpPr>
        <p:spPr>
          <a:xfrm>
            <a:off x="7040247"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矩形 27"/>
          <p:cNvSpPr/>
          <p:nvPr/>
        </p:nvSpPr>
        <p:spPr>
          <a:xfrm>
            <a:off x="7288288"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矩形 28"/>
          <p:cNvSpPr/>
          <p:nvPr/>
        </p:nvSpPr>
        <p:spPr>
          <a:xfrm>
            <a:off x="7533947"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矩形 29"/>
          <p:cNvSpPr/>
          <p:nvPr/>
        </p:nvSpPr>
        <p:spPr>
          <a:xfrm>
            <a:off x="7779607"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矩形 32"/>
          <p:cNvSpPr/>
          <p:nvPr/>
        </p:nvSpPr>
        <p:spPr>
          <a:xfrm>
            <a:off x="5330866"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矩形 33"/>
          <p:cNvSpPr/>
          <p:nvPr/>
        </p:nvSpPr>
        <p:spPr>
          <a:xfrm>
            <a:off x="5576526" y="2467810"/>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矩形 34"/>
          <p:cNvSpPr/>
          <p:nvPr/>
        </p:nvSpPr>
        <p:spPr>
          <a:xfrm>
            <a:off x="5822185" y="2467810"/>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 name="矩形 35"/>
          <p:cNvSpPr/>
          <p:nvPr/>
        </p:nvSpPr>
        <p:spPr>
          <a:xfrm>
            <a:off x="6067845" y="2467810"/>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矩形 36"/>
          <p:cNvSpPr/>
          <p:nvPr/>
        </p:nvSpPr>
        <p:spPr>
          <a:xfrm>
            <a:off x="6313504" y="2467810"/>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 name="矩形 37"/>
          <p:cNvSpPr/>
          <p:nvPr/>
        </p:nvSpPr>
        <p:spPr>
          <a:xfrm>
            <a:off x="6559164" y="2467810"/>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 name="矩形 38"/>
          <p:cNvSpPr/>
          <p:nvPr/>
        </p:nvSpPr>
        <p:spPr>
          <a:xfrm>
            <a:off x="6804823" y="2467810"/>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矩形 39"/>
          <p:cNvSpPr/>
          <p:nvPr/>
        </p:nvSpPr>
        <p:spPr>
          <a:xfrm>
            <a:off x="7040247"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1" name="矩形 40"/>
          <p:cNvSpPr/>
          <p:nvPr/>
        </p:nvSpPr>
        <p:spPr>
          <a:xfrm>
            <a:off x="7288288"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2" name="矩形 41"/>
          <p:cNvSpPr/>
          <p:nvPr/>
        </p:nvSpPr>
        <p:spPr>
          <a:xfrm>
            <a:off x="7533947"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 name="矩形 42"/>
          <p:cNvSpPr/>
          <p:nvPr/>
        </p:nvSpPr>
        <p:spPr>
          <a:xfrm>
            <a:off x="7779607"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9" name="矩形 58"/>
          <p:cNvSpPr/>
          <p:nvPr/>
        </p:nvSpPr>
        <p:spPr>
          <a:xfrm>
            <a:off x="5330866"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0" name="矩形 59"/>
          <p:cNvSpPr/>
          <p:nvPr/>
        </p:nvSpPr>
        <p:spPr>
          <a:xfrm>
            <a:off x="5576526" y="271478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1" name="矩形 60"/>
          <p:cNvSpPr/>
          <p:nvPr/>
        </p:nvSpPr>
        <p:spPr>
          <a:xfrm>
            <a:off x="5822185" y="271478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2" name="矩形 61"/>
          <p:cNvSpPr/>
          <p:nvPr/>
        </p:nvSpPr>
        <p:spPr>
          <a:xfrm>
            <a:off x="6067845" y="271478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3" name="矩形 62"/>
          <p:cNvSpPr/>
          <p:nvPr/>
        </p:nvSpPr>
        <p:spPr>
          <a:xfrm>
            <a:off x="6313504" y="271478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4" name="矩形 63"/>
          <p:cNvSpPr/>
          <p:nvPr/>
        </p:nvSpPr>
        <p:spPr>
          <a:xfrm>
            <a:off x="6559164" y="271478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5" name="矩形 64"/>
          <p:cNvSpPr/>
          <p:nvPr/>
        </p:nvSpPr>
        <p:spPr>
          <a:xfrm>
            <a:off x="6804823" y="271478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7040247"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7" name="矩形 66"/>
          <p:cNvSpPr/>
          <p:nvPr/>
        </p:nvSpPr>
        <p:spPr>
          <a:xfrm>
            <a:off x="7288288"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7533947"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9" name="矩形 68"/>
          <p:cNvSpPr/>
          <p:nvPr/>
        </p:nvSpPr>
        <p:spPr>
          <a:xfrm>
            <a:off x="7779607"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5330866"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3" name="矩形 72"/>
          <p:cNvSpPr/>
          <p:nvPr/>
        </p:nvSpPr>
        <p:spPr>
          <a:xfrm>
            <a:off x="5576526"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4" name="矩形 73"/>
          <p:cNvSpPr/>
          <p:nvPr/>
        </p:nvSpPr>
        <p:spPr>
          <a:xfrm>
            <a:off x="5822185" y="296222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6067845" y="296222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6" name="矩形 75"/>
          <p:cNvSpPr/>
          <p:nvPr/>
        </p:nvSpPr>
        <p:spPr>
          <a:xfrm>
            <a:off x="6313504" y="296222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7" name="矩形 76"/>
          <p:cNvSpPr/>
          <p:nvPr/>
        </p:nvSpPr>
        <p:spPr>
          <a:xfrm>
            <a:off x="6559164" y="296222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8" name="矩形 77"/>
          <p:cNvSpPr/>
          <p:nvPr/>
        </p:nvSpPr>
        <p:spPr>
          <a:xfrm>
            <a:off x="6804823" y="2962224"/>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9" name="矩形 78"/>
          <p:cNvSpPr/>
          <p:nvPr/>
        </p:nvSpPr>
        <p:spPr>
          <a:xfrm>
            <a:off x="7040247"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0" name="矩形 79"/>
          <p:cNvSpPr/>
          <p:nvPr/>
        </p:nvSpPr>
        <p:spPr>
          <a:xfrm>
            <a:off x="7288288"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1" name="矩形 80"/>
          <p:cNvSpPr/>
          <p:nvPr/>
        </p:nvSpPr>
        <p:spPr>
          <a:xfrm>
            <a:off x="7533947"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2" name="矩形 81"/>
          <p:cNvSpPr/>
          <p:nvPr/>
        </p:nvSpPr>
        <p:spPr>
          <a:xfrm>
            <a:off x="7779607"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5" name="矩形 84"/>
          <p:cNvSpPr/>
          <p:nvPr/>
        </p:nvSpPr>
        <p:spPr>
          <a:xfrm>
            <a:off x="5330866"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6" name="矩形 85"/>
          <p:cNvSpPr/>
          <p:nvPr/>
        </p:nvSpPr>
        <p:spPr>
          <a:xfrm>
            <a:off x="5576526"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7" name="矩形 86"/>
          <p:cNvSpPr/>
          <p:nvPr/>
        </p:nvSpPr>
        <p:spPr>
          <a:xfrm>
            <a:off x="5822185"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8" name="矩形 87"/>
          <p:cNvSpPr/>
          <p:nvPr/>
        </p:nvSpPr>
        <p:spPr>
          <a:xfrm>
            <a:off x="6067845" y="3210976"/>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9" name="矩形 88"/>
          <p:cNvSpPr/>
          <p:nvPr/>
        </p:nvSpPr>
        <p:spPr>
          <a:xfrm>
            <a:off x="6313504" y="3210976"/>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0" name="矩形 89"/>
          <p:cNvSpPr/>
          <p:nvPr/>
        </p:nvSpPr>
        <p:spPr>
          <a:xfrm>
            <a:off x="6559164" y="3210976"/>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1" name="矩形 90"/>
          <p:cNvSpPr/>
          <p:nvPr/>
        </p:nvSpPr>
        <p:spPr>
          <a:xfrm>
            <a:off x="6804823" y="3210976"/>
            <a:ext cx="245660" cy="245660"/>
          </a:xfrm>
          <a:prstGeom prst="rect">
            <a:avLst/>
          </a:prstGeom>
          <a:solidFill>
            <a:schemeClr val="bg1">
              <a:lumMod val="7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2" name="矩形 91"/>
          <p:cNvSpPr/>
          <p:nvPr/>
        </p:nvSpPr>
        <p:spPr>
          <a:xfrm>
            <a:off x="7040247"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3" name="矩形 92"/>
          <p:cNvSpPr/>
          <p:nvPr/>
        </p:nvSpPr>
        <p:spPr>
          <a:xfrm>
            <a:off x="7288288"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4" name="矩形 93"/>
          <p:cNvSpPr/>
          <p:nvPr/>
        </p:nvSpPr>
        <p:spPr>
          <a:xfrm>
            <a:off x="7533947"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5" name="矩形 94"/>
          <p:cNvSpPr/>
          <p:nvPr/>
        </p:nvSpPr>
        <p:spPr>
          <a:xfrm>
            <a:off x="7779607"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8" name="矩形 97"/>
          <p:cNvSpPr/>
          <p:nvPr/>
        </p:nvSpPr>
        <p:spPr>
          <a:xfrm>
            <a:off x="5330866"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9" name="矩形 98"/>
          <p:cNvSpPr/>
          <p:nvPr/>
        </p:nvSpPr>
        <p:spPr>
          <a:xfrm>
            <a:off x="5576526"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0" name="矩形 99"/>
          <p:cNvSpPr/>
          <p:nvPr/>
        </p:nvSpPr>
        <p:spPr>
          <a:xfrm>
            <a:off x="5822185"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1" name="矩形 100"/>
          <p:cNvSpPr/>
          <p:nvPr/>
        </p:nvSpPr>
        <p:spPr>
          <a:xfrm>
            <a:off x="6067845"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2" name="矩形 101"/>
          <p:cNvSpPr/>
          <p:nvPr/>
        </p:nvSpPr>
        <p:spPr>
          <a:xfrm>
            <a:off x="6313504"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3" name="矩形 102"/>
          <p:cNvSpPr/>
          <p:nvPr/>
        </p:nvSpPr>
        <p:spPr>
          <a:xfrm>
            <a:off x="6559164"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4" name="矩形 103"/>
          <p:cNvSpPr/>
          <p:nvPr/>
        </p:nvSpPr>
        <p:spPr>
          <a:xfrm>
            <a:off x="6804823"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5" name="矩形 104"/>
          <p:cNvSpPr/>
          <p:nvPr/>
        </p:nvSpPr>
        <p:spPr>
          <a:xfrm>
            <a:off x="7040247"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6" name="矩形 105"/>
          <p:cNvSpPr/>
          <p:nvPr/>
        </p:nvSpPr>
        <p:spPr>
          <a:xfrm>
            <a:off x="7288288"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7" name="矩形 106"/>
          <p:cNvSpPr/>
          <p:nvPr/>
        </p:nvSpPr>
        <p:spPr>
          <a:xfrm>
            <a:off x="7533947"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8" name="矩形 107"/>
          <p:cNvSpPr/>
          <p:nvPr/>
        </p:nvSpPr>
        <p:spPr>
          <a:xfrm>
            <a:off x="7779607"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1" name="矩形 110"/>
          <p:cNvSpPr/>
          <p:nvPr/>
        </p:nvSpPr>
        <p:spPr>
          <a:xfrm>
            <a:off x="5330866"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2" name="矩形 111"/>
          <p:cNvSpPr/>
          <p:nvPr/>
        </p:nvSpPr>
        <p:spPr>
          <a:xfrm>
            <a:off x="5576526"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3" name="矩形 112"/>
          <p:cNvSpPr/>
          <p:nvPr/>
        </p:nvSpPr>
        <p:spPr>
          <a:xfrm>
            <a:off x="5822185"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矩形 113"/>
          <p:cNvSpPr/>
          <p:nvPr/>
        </p:nvSpPr>
        <p:spPr>
          <a:xfrm>
            <a:off x="6067845"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5" name="矩形 114"/>
          <p:cNvSpPr/>
          <p:nvPr/>
        </p:nvSpPr>
        <p:spPr>
          <a:xfrm>
            <a:off x="6313504"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6" name="矩形 115"/>
          <p:cNvSpPr/>
          <p:nvPr/>
        </p:nvSpPr>
        <p:spPr>
          <a:xfrm>
            <a:off x="6559164"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7" name="矩形 116"/>
          <p:cNvSpPr/>
          <p:nvPr/>
        </p:nvSpPr>
        <p:spPr>
          <a:xfrm>
            <a:off x="6804823"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8" name="矩形 117"/>
          <p:cNvSpPr/>
          <p:nvPr/>
        </p:nvSpPr>
        <p:spPr>
          <a:xfrm>
            <a:off x="7040247"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9" name="矩形 118"/>
          <p:cNvSpPr/>
          <p:nvPr/>
        </p:nvSpPr>
        <p:spPr>
          <a:xfrm>
            <a:off x="7288288"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0" name="矩形 119"/>
          <p:cNvSpPr/>
          <p:nvPr/>
        </p:nvSpPr>
        <p:spPr>
          <a:xfrm>
            <a:off x="7533947"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1" name="矩形 120"/>
          <p:cNvSpPr/>
          <p:nvPr/>
        </p:nvSpPr>
        <p:spPr>
          <a:xfrm>
            <a:off x="7779607"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4" name="矩形 123"/>
          <p:cNvSpPr/>
          <p:nvPr/>
        </p:nvSpPr>
        <p:spPr>
          <a:xfrm>
            <a:off x="8027647"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5" name="矩形 124"/>
          <p:cNvSpPr/>
          <p:nvPr/>
        </p:nvSpPr>
        <p:spPr>
          <a:xfrm>
            <a:off x="8265452" y="1980958"/>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6" name="矩形 125"/>
          <p:cNvSpPr/>
          <p:nvPr/>
        </p:nvSpPr>
        <p:spPr>
          <a:xfrm>
            <a:off x="8027647"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7" name="矩形 126"/>
          <p:cNvSpPr/>
          <p:nvPr/>
        </p:nvSpPr>
        <p:spPr>
          <a:xfrm>
            <a:off x="8265452" y="2226243"/>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8" name="矩形 127"/>
          <p:cNvSpPr/>
          <p:nvPr/>
        </p:nvSpPr>
        <p:spPr>
          <a:xfrm>
            <a:off x="8027647"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9" name="矩形 128"/>
          <p:cNvSpPr/>
          <p:nvPr/>
        </p:nvSpPr>
        <p:spPr>
          <a:xfrm>
            <a:off x="8265452" y="2467810"/>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0" name="矩形 129"/>
          <p:cNvSpPr/>
          <p:nvPr/>
        </p:nvSpPr>
        <p:spPr>
          <a:xfrm>
            <a:off x="8027647"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1" name="矩形 130"/>
          <p:cNvSpPr/>
          <p:nvPr/>
        </p:nvSpPr>
        <p:spPr>
          <a:xfrm>
            <a:off x="8265452" y="271478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2" name="矩形 131"/>
          <p:cNvSpPr/>
          <p:nvPr/>
        </p:nvSpPr>
        <p:spPr>
          <a:xfrm>
            <a:off x="8027647"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3" name="矩形 132"/>
          <p:cNvSpPr/>
          <p:nvPr/>
        </p:nvSpPr>
        <p:spPr>
          <a:xfrm>
            <a:off x="8265452" y="2962224"/>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4" name="矩形 133"/>
          <p:cNvSpPr/>
          <p:nvPr/>
        </p:nvSpPr>
        <p:spPr>
          <a:xfrm>
            <a:off x="8027647"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5" name="矩形 134"/>
          <p:cNvSpPr/>
          <p:nvPr/>
        </p:nvSpPr>
        <p:spPr>
          <a:xfrm>
            <a:off x="8265452" y="321097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6" name="矩形 135"/>
          <p:cNvSpPr/>
          <p:nvPr/>
        </p:nvSpPr>
        <p:spPr>
          <a:xfrm>
            <a:off x="8027647"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7" name="矩形 136"/>
          <p:cNvSpPr/>
          <p:nvPr/>
        </p:nvSpPr>
        <p:spPr>
          <a:xfrm>
            <a:off x="8265452" y="3457486"/>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8" name="矩形 137"/>
          <p:cNvSpPr/>
          <p:nvPr/>
        </p:nvSpPr>
        <p:spPr>
          <a:xfrm>
            <a:off x="8027647"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9" name="矩形 138"/>
          <p:cNvSpPr/>
          <p:nvPr/>
        </p:nvSpPr>
        <p:spPr>
          <a:xfrm>
            <a:off x="8265452" y="1737342"/>
            <a:ext cx="245660" cy="245660"/>
          </a:xfrm>
          <a:prstGeom prst="rect">
            <a:avLst/>
          </a:prstGeom>
          <a:solidFill>
            <a:schemeClr val="tx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6391085" y="2062208"/>
            <a:ext cx="80262" cy="8026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2" name="椭圆 121"/>
          <p:cNvSpPr/>
          <p:nvPr/>
        </p:nvSpPr>
        <p:spPr>
          <a:xfrm>
            <a:off x="6155662" y="2058838"/>
            <a:ext cx="80262" cy="8026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3" name="椭圆 122"/>
          <p:cNvSpPr/>
          <p:nvPr/>
        </p:nvSpPr>
        <p:spPr>
          <a:xfrm>
            <a:off x="5656357" y="2531862"/>
            <a:ext cx="80262" cy="8026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0" name="椭圆 139"/>
          <p:cNvSpPr/>
          <p:nvPr/>
        </p:nvSpPr>
        <p:spPr>
          <a:xfrm>
            <a:off x="5656357" y="2796203"/>
            <a:ext cx="80262" cy="8026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1" name="椭圆 140"/>
          <p:cNvSpPr/>
          <p:nvPr/>
        </p:nvSpPr>
        <p:spPr>
          <a:xfrm>
            <a:off x="6136736" y="3293675"/>
            <a:ext cx="80262" cy="8026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2" name="椭圆 141"/>
          <p:cNvSpPr/>
          <p:nvPr/>
        </p:nvSpPr>
        <p:spPr>
          <a:xfrm>
            <a:off x="6891095" y="3283055"/>
            <a:ext cx="80262" cy="8026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3" name="椭圆 142"/>
          <p:cNvSpPr/>
          <p:nvPr/>
        </p:nvSpPr>
        <p:spPr>
          <a:xfrm>
            <a:off x="6893685" y="2533497"/>
            <a:ext cx="80262" cy="8026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31" name="直接连接符 30"/>
          <p:cNvCxnSpPr>
            <a:endCxn id="143" idx="1"/>
          </p:cNvCxnSpPr>
          <p:nvPr/>
        </p:nvCxnSpPr>
        <p:spPr>
          <a:xfrm>
            <a:off x="6471348" y="2114338"/>
            <a:ext cx="434092" cy="43091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endCxn id="141" idx="1"/>
          </p:cNvCxnSpPr>
          <p:nvPr/>
        </p:nvCxnSpPr>
        <p:spPr>
          <a:xfrm>
            <a:off x="5722586" y="2864227"/>
            <a:ext cx="425904" cy="44120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a:stCxn id="122" idx="3"/>
          </p:cNvCxnSpPr>
          <p:nvPr/>
        </p:nvCxnSpPr>
        <p:spPr>
          <a:xfrm flipH="1">
            <a:off x="5744605" y="2127346"/>
            <a:ext cx="422811" cy="42135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a:endCxn id="142" idx="2"/>
          </p:cNvCxnSpPr>
          <p:nvPr/>
        </p:nvCxnSpPr>
        <p:spPr>
          <a:xfrm flipV="1">
            <a:off x="6226044" y="3323185"/>
            <a:ext cx="665051" cy="586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a:endCxn id="142" idx="0"/>
          </p:cNvCxnSpPr>
          <p:nvPr/>
        </p:nvCxnSpPr>
        <p:spPr>
          <a:xfrm flipH="1">
            <a:off x="6931226" y="2614032"/>
            <a:ext cx="3449" cy="66902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a:endCxn id="140" idx="0"/>
          </p:cNvCxnSpPr>
          <p:nvPr/>
        </p:nvCxnSpPr>
        <p:spPr>
          <a:xfrm flipH="1">
            <a:off x="5696488" y="2614031"/>
            <a:ext cx="4679" cy="18217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a:off x="6224170" y="2095693"/>
            <a:ext cx="178670" cy="337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0648590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rmAutofit/>
          </a:bodyPr>
          <a:lstStyle/>
          <a:p>
            <a:r>
              <a:rPr lang="en-US" altLang="zh-CN" dirty="0" smtClean="0">
                <a:latin typeface="Berlin Sans FB" panose="020E0602020502020306" pitchFamily="34" charset="0"/>
              </a:rPr>
              <a:t>Experiment &amp; Result</a:t>
            </a:r>
            <a:endParaRPr lang="zh-CN" altLang="en-US" dirty="0">
              <a:latin typeface="Berlin Sans FB" panose="020E0602020502020306" pitchFamily="34" charset="0"/>
            </a:endParaRPr>
          </a:p>
        </p:txBody>
      </p:sp>
      <p:sp>
        <p:nvSpPr>
          <p:cNvPr id="20" name="内容占位符 2"/>
          <p:cNvSpPr>
            <a:spLocks noGrp="1"/>
          </p:cNvSpPr>
          <p:nvPr>
            <p:ph idx="1"/>
          </p:nvPr>
        </p:nvSpPr>
        <p:spPr>
          <a:xfrm>
            <a:off x="628650" y="1825625"/>
            <a:ext cx="7886700" cy="4351338"/>
          </a:xfrm>
        </p:spPr>
        <p:txBody>
          <a:bodyPr/>
          <a:lstStyle/>
          <a:p>
            <a:r>
              <a:rPr lang="en-US" altLang="zh-CN" dirty="0">
                <a:latin typeface="Berlin Sans FB" panose="020E0602020502020306" pitchFamily="34" charset="0"/>
              </a:rPr>
              <a:t>I</a:t>
            </a:r>
            <a:r>
              <a:rPr lang="en-US" altLang="zh-CN" dirty="0" smtClean="0">
                <a:latin typeface="Berlin Sans FB" panose="020E0602020502020306" pitchFamily="34" charset="0"/>
              </a:rPr>
              <a:t>mplement </a:t>
            </a:r>
            <a:r>
              <a:rPr lang="en-US" altLang="zh-CN" dirty="0">
                <a:latin typeface="Berlin Sans FB" panose="020E0602020502020306" pitchFamily="34" charset="0"/>
              </a:rPr>
              <a:t>our algorithm using CUDA </a:t>
            </a:r>
            <a:endParaRPr lang="en-US" altLang="zh-CN" dirty="0" smtClean="0">
              <a:latin typeface="Berlin Sans FB" panose="020E0602020502020306" pitchFamily="34" charset="0"/>
            </a:endParaRPr>
          </a:p>
          <a:p>
            <a:r>
              <a:rPr lang="en-US" altLang="zh-CN" dirty="0" smtClean="0">
                <a:latin typeface="Berlin Sans FB" panose="020E0602020502020306" pitchFamily="34" charset="0"/>
              </a:rPr>
              <a:t>Common </a:t>
            </a:r>
            <a:r>
              <a:rPr lang="en-US" altLang="zh-CN" dirty="0">
                <a:latin typeface="Berlin Sans FB" panose="020E0602020502020306" pitchFamily="34" charset="0"/>
              </a:rPr>
              <a:t>PC with Quad CPU 2.5GHz, </a:t>
            </a:r>
            <a:r>
              <a:rPr lang="en-US" altLang="zh-CN" dirty="0" smtClean="0">
                <a:latin typeface="Berlin Sans FB" panose="020E0602020502020306" pitchFamily="34" charset="0"/>
              </a:rPr>
              <a:t>2.75GB RAM</a:t>
            </a:r>
          </a:p>
          <a:p>
            <a:r>
              <a:rPr lang="en-US" altLang="zh-CN" dirty="0" smtClean="0">
                <a:latin typeface="Berlin Sans FB" panose="020E0602020502020306" pitchFamily="34" charset="0"/>
              </a:rPr>
              <a:t>GeForce </a:t>
            </a:r>
            <a:r>
              <a:rPr lang="en-US" altLang="zh-CN" dirty="0">
                <a:latin typeface="Berlin Sans FB" panose="020E0602020502020306" pitchFamily="34" charset="0"/>
              </a:rPr>
              <a:t>GTX260+ graphic </a:t>
            </a:r>
            <a:r>
              <a:rPr lang="en-US" altLang="zh-CN" dirty="0" smtClean="0">
                <a:latin typeface="Berlin Sans FB" panose="020E0602020502020306" pitchFamily="34" charset="0"/>
              </a:rPr>
              <a:t>card</a:t>
            </a:r>
          </a:p>
          <a:p>
            <a:r>
              <a:rPr lang="en-US" altLang="zh-CN" dirty="0">
                <a:latin typeface="Berlin Sans FB" panose="020E0602020502020306" pitchFamily="34" charset="0"/>
              </a:rPr>
              <a:t>Boundary </a:t>
            </a:r>
            <a:r>
              <a:rPr lang="en-US" altLang="zh-CN" dirty="0" smtClean="0">
                <a:latin typeface="Berlin Sans FB" panose="020E0602020502020306" pitchFamily="34" charset="0"/>
              </a:rPr>
              <a:t>Detection, Pre-contouring, Contour </a:t>
            </a:r>
            <a:r>
              <a:rPr lang="en-US" altLang="zh-CN" dirty="0" err="1" smtClean="0">
                <a:latin typeface="Berlin Sans FB" panose="020E0602020502020306" pitchFamily="34" charset="0"/>
              </a:rPr>
              <a:t>Vectorization</a:t>
            </a:r>
            <a:r>
              <a:rPr lang="en-US" altLang="zh-CN" dirty="0" smtClean="0">
                <a:latin typeface="Berlin Sans FB" panose="020E0602020502020306" pitchFamily="34" charset="0"/>
              </a:rPr>
              <a:t> are parallelized onto GPU </a:t>
            </a:r>
          </a:p>
        </p:txBody>
      </p:sp>
    </p:spTree>
    <p:extLst>
      <p:ext uri="{BB962C8B-B14F-4D97-AF65-F5344CB8AC3E}">
        <p14:creationId xmlns:p14="http://schemas.microsoft.com/office/powerpoint/2010/main" val="33582180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8651" y="1501377"/>
            <a:ext cx="1034935" cy="1034935"/>
          </a:xfrm>
          <a:prstGeom prst="rect">
            <a:avLst/>
          </a:prstGeom>
        </p:spPr>
      </p:pic>
      <p:sp>
        <p:nvSpPr>
          <p:cNvPr id="6" name="标题 5"/>
          <p:cNvSpPr>
            <a:spLocks noGrp="1"/>
          </p:cNvSpPr>
          <p:nvPr>
            <p:ph type="title"/>
          </p:nvPr>
        </p:nvSpPr>
        <p:spPr/>
        <p:txBody>
          <a:bodyPr>
            <a:normAutofit/>
          </a:bodyPr>
          <a:lstStyle/>
          <a:p>
            <a:r>
              <a:rPr lang="en-US" altLang="zh-CN" dirty="0" smtClean="0">
                <a:latin typeface="Berlin Sans FB" panose="020E0602020502020306" pitchFamily="34" charset="0"/>
              </a:rPr>
              <a:t>Result</a:t>
            </a:r>
            <a:endParaRPr lang="zh-CN" altLang="en-US" dirty="0">
              <a:latin typeface="Berlin Sans FB" panose="020E0602020502020306" pitchFamily="34" charset="0"/>
            </a:endParaRPr>
          </a:p>
        </p:txBody>
      </p:sp>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3183" y="1501377"/>
            <a:ext cx="1032355" cy="1034935"/>
          </a:xfrm>
          <a:prstGeom prst="rect">
            <a:avLst/>
          </a:prstGeom>
        </p:spPr>
      </p:pic>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46425" y="1501377"/>
            <a:ext cx="1034935" cy="1034935"/>
          </a:xfrm>
          <a:prstGeom prst="rect">
            <a:avLst/>
          </a:prstGeom>
        </p:spPr>
      </p:pic>
      <p:pic>
        <p:nvPicPr>
          <p:cNvPr id="16" name="图片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8650" y="2580705"/>
            <a:ext cx="1034935" cy="1034935"/>
          </a:xfrm>
          <a:prstGeom prst="rect">
            <a:avLst/>
          </a:prstGeom>
        </p:spPr>
      </p:pic>
      <p:pic>
        <p:nvPicPr>
          <p:cNvPr id="19" name="图片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84763" y="2580706"/>
            <a:ext cx="1047315" cy="1034935"/>
          </a:xfrm>
          <a:prstGeom prst="rect">
            <a:avLst/>
          </a:prstGeom>
        </p:spPr>
      </p:pic>
      <p:pic>
        <p:nvPicPr>
          <p:cNvPr id="18" name="图片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46425" y="2580705"/>
            <a:ext cx="1034935" cy="1034935"/>
          </a:xfrm>
          <a:prstGeom prst="rect">
            <a:avLst/>
          </a:prstGeom>
        </p:spPr>
      </p:pic>
      <p:pic>
        <p:nvPicPr>
          <p:cNvPr id="3" name="图片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9580" y="4755754"/>
            <a:ext cx="1034935" cy="1034935"/>
          </a:xfrm>
          <a:prstGeom prst="rect">
            <a:avLst/>
          </a:prstGeom>
        </p:spPr>
      </p:pic>
      <p:pic>
        <p:nvPicPr>
          <p:cNvPr id="4" name="图片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32078" y="4755754"/>
            <a:ext cx="1049118" cy="1036240"/>
          </a:xfrm>
          <a:prstGeom prst="rect">
            <a:avLst/>
          </a:prstGeom>
        </p:spPr>
      </p:pic>
      <p:pic>
        <p:nvPicPr>
          <p:cNvPr id="8" name="图片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84351" y="4755754"/>
            <a:ext cx="1036240" cy="1036240"/>
          </a:xfrm>
          <a:prstGeom prst="rect">
            <a:avLst/>
          </a:prstGeom>
        </p:spPr>
      </p:pic>
      <p:pic>
        <p:nvPicPr>
          <p:cNvPr id="9" name="图片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6493" y="3719514"/>
            <a:ext cx="1036240" cy="1036240"/>
          </a:xfrm>
          <a:prstGeom prst="rect">
            <a:avLst/>
          </a:prstGeom>
          <a:ln>
            <a:solidFill>
              <a:schemeClr val="bg1">
                <a:lumMod val="75000"/>
              </a:schemeClr>
            </a:solidFill>
          </a:ln>
        </p:spPr>
      </p:pic>
      <p:pic>
        <p:nvPicPr>
          <p:cNvPr id="11" name="图片 1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682733" y="3719514"/>
            <a:ext cx="1036240" cy="1036240"/>
          </a:xfrm>
          <a:prstGeom prst="rect">
            <a:avLst/>
          </a:prstGeom>
          <a:ln>
            <a:solidFill>
              <a:schemeClr val="bg1">
                <a:lumMod val="75000"/>
              </a:schemeClr>
            </a:solidFill>
          </a:ln>
        </p:spPr>
      </p:pic>
      <p:pic>
        <p:nvPicPr>
          <p:cNvPr id="12" name="图片 1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744956" y="3719514"/>
            <a:ext cx="1036240" cy="1036240"/>
          </a:xfrm>
          <a:prstGeom prst="rect">
            <a:avLst/>
          </a:prstGeom>
          <a:ln>
            <a:solidFill>
              <a:schemeClr val="bg1">
                <a:lumMod val="85000"/>
              </a:schemeClr>
            </a:solidFill>
          </a:ln>
        </p:spPr>
      </p:pic>
      <p:pic>
        <p:nvPicPr>
          <p:cNvPr id="17" name="character_output">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7"/>
          <a:stretch>
            <a:fillRect/>
          </a:stretch>
        </p:blipFill>
        <p:spPr>
          <a:xfrm>
            <a:off x="4143374" y="1501377"/>
            <a:ext cx="4289312" cy="4289312"/>
          </a:xfrm>
          <a:prstGeom prst="rect">
            <a:avLst/>
          </a:prstGeom>
        </p:spPr>
      </p:pic>
      <p:sp>
        <p:nvSpPr>
          <p:cNvPr id="14" name="矩形 13"/>
          <p:cNvSpPr/>
          <p:nvPr/>
        </p:nvSpPr>
        <p:spPr>
          <a:xfrm>
            <a:off x="4002030" y="1132045"/>
            <a:ext cx="4572000" cy="369332"/>
          </a:xfrm>
          <a:prstGeom prst="rect">
            <a:avLst/>
          </a:prstGeom>
        </p:spPr>
        <p:txBody>
          <a:bodyPr>
            <a:spAutoFit/>
          </a:bodyPr>
          <a:lstStyle/>
          <a:p>
            <a:r>
              <a:rPr lang="en-US" altLang="zh-CN" dirty="0">
                <a:latin typeface="Berlin Sans FB" panose="020E0602020502020306" pitchFamily="34" charset="0"/>
              </a:rPr>
              <a:t>Character </a:t>
            </a:r>
            <a:r>
              <a:rPr lang="en-US" altLang="zh-CN" dirty="0" err="1" smtClean="0">
                <a:latin typeface="Berlin Sans FB" panose="020E0602020502020306" pitchFamily="34" charset="0"/>
              </a:rPr>
              <a:t>Vectorization</a:t>
            </a:r>
            <a:endParaRPr lang="zh-CN" altLang="en-US" dirty="0">
              <a:latin typeface="Berlin Sans FB" panose="020E0602020502020306" pitchFamily="34" charset="0"/>
            </a:endParaRPr>
          </a:p>
        </p:txBody>
      </p:sp>
    </p:spTree>
    <p:extLst>
      <p:ext uri="{BB962C8B-B14F-4D97-AF65-F5344CB8AC3E}">
        <p14:creationId xmlns:p14="http://schemas.microsoft.com/office/powerpoint/2010/main" val="18276909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7"/>
                                        </p:tgtEl>
                                      </p:cBhvr>
                                    </p:cmd>
                                  </p:childTnLst>
                                </p:cTn>
                              </p:par>
                            </p:childTnLst>
                          </p:cTn>
                        </p:par>
                      </p:childTnLst>
                    </p:cTn>
                  </p:par>
                </p:childTnLst>
              </p:cTn>
              <p:nextCondLst>
                <p:cond evt="onClick" delay="0">
                  <p:tgtEl>
                    <p:spTgt spid="17"/>
                  </p:tgtEl>
                </p:cond>
              </p:nextCondLst>
            </p:seq>
            <p:video>
              <p:cMediaNode vol="80000">
                <p:cTn id="7" fill="hold" display="0">
                  <p:stCondLst>
                    <p:cond delay="indefinite"/>
                  </p:stCondLst>
                </p:cTn>
                <p:tgtEl>
                  <p:spTgt spid="17"/>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Berlin Sans FB" panose="020E0602020502020306" pitchFamily="34" charset="0"/>
              </a:rPr>
              <a:t>Evaluation</a:t>
            </a:r>
            <a:endParaRPr lang="zh-CN" altLang="en-US" dirty="0"/>
          </a:p>
        </p:txBody>
      </p:sp>
      <p:graphicFrame>
        <p:nvGraphicFramePr>
          <p:cNvPr id="3" name="内容占位符 2"/>
          <p:cNvGraphicFramePr>
            <a:graphicFrameLocks noGrp="1"/>
          </p:cNvGraphicFramePr>
          <p:nvPr>
            <p:ph idx="1"/>
            <p:extLst>
              <p:ext uri="{D42A27DB-BD31-4B8C-83A1-F6EECF244321}">
                <p14:modId xmlns:p14="http://schemas.microsoft.com/office/powerpoint/2010/main" val="2022562021"/>
              </p:ext>
            </p:extLst>
          </p:nvPr>
        </p:nvGraphicFramePr>
        <p:xfrm>
          <a:off x="628650" y="1825625"/>
          <a:ext cx="7886700" cy="2966720"/>
        </p:xfrm>
        <a:graphic>
          <a:graphicData uri="http://schemas.openxmlformats.org/drawingml/2006/table">
            <a:tbl>
              <a:tblPr firstRow="1" bandRow="1">
                <a:tableStyleId>{5C22544A-7EE6-4342-B048-85BDC9FD1C3A}</a:tableStyleId>
              </a:tblPr>
              <a:tblGrid>
                <a:gridCol w="1314450"/>
                <a:gridCol w="1314450"/>
                <a:gridCol w="1314450"/>
                <a:gridCol w="1314450"/>
                <a:gridCol w="1314450"/>
                <a:gridCol w="1314450"/>
              </a:tblGrid>
              <a:tr h="370840">
                <a:tc>
                  <a:txBody>
                    <a:bodyPr/>
                    <a:lstStyle/>
                    <a:p>
                      <a:r>
                        <a:rPr lang="en-US" altLang="zh-CN" dirty="0" smtClean="0"/>
                        <a:t>Image</a:t>
                      </a:r>
                      <a:endParaRPr lang="zh-CN" alt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dirty="0" smtClean="0"/>
                        <a:t>Resolution</a:t>
                      </a:r>
                      <a:endParaRPr lang="zh-CN" alt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dirty="0" smtClean="0"/>
                        <a:t>#Points</a:t>
                      </a:r>
                      <a:endParaRPr lang="zh-CN" alt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dirty="0" smtClean="0"/>
                        <a:t>#edges</a:t>
                      </a:r>
                      <a:endParaRPr lang="zh-CN" alt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dirty="0" smtClean="0"/>
                        <a:t>#loops</a:t>
                      </a:r>
                      <a:endParaRPr lang="zh-CN" alt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dirty="0" smtClean="0"/>
                        <a:t>Time(</a:t>
                      </a:r>
                      <a:r>
                        <a:rPr lang="en-US" altLang="zh-CN" dirty="0" err="1" smtClean="0"/>
                        <a:t>ms</a:t>
                      </a:r>
                      <a:r>
                        <a:rPr lang="en-US" altLang="zh-CN" dirty="0" smtClean="0"/>
                        <a:t>)</a:t>
                      </a:r>
                      <a:endParaRPr lang="zh-CN" alt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altLang="zh-CN" dirty="0" err="1" smtClean="0"/>
                        <a:t>CharB</a:t>
                      </a:r>
                      <a:endParaRPr lang="zh-CN" altLang="en-US" dirty="0"/>
                    </a:p>
                  </a:txBody>
                  <a:tcPr>
                    <a:lnT w="12700" cap="flat" cmpd="sng" algn="ctr">
                      <a:solidFill>
                        <a:schemeClr val="tx1"/>
                      </a:solidFill>
                      <a:prstDash val="solid"/>
                      <a:round/>
                      <a:headEnd type="none" w="med" len="med"/>
                      <a:tailEnd type="none" w="med" len="med"/>
                    </a:lnT>
                  </a:tcPr>
                </a:tc>
                <a:tc>
                  <a:txBody>
                    <a:bodyPr/>
                    <a:lstStyle/>
                    <a:p>
                      <a:r>
                        <a:rPr lang="en-US" altLang="zh-CN" dirty="0" smtClean="0"/>
                        <a:t>600x600</a:t>
                      </a:r>
                      <a:endParaRPr lang="zh-CN" altLang="en-US" dirty="0"/>
                    </a:p>
                  </a:txBody>
                  <a:tcPr>
                    <a:lnT w="12700" cap="flat" cmpd="sng" algn="ctr">
                      <a:solidFill>
                        <a:schemeClr val="tx1"/>
                      </a:solidFill>
                      <a:prstDash val="solid"/>
                      <a:round/>
                      <a:headEnd type="none" w="med" len="med"/>
                      <a:tailEnd type="none" w="med" len="med"/>
                    </a:lnT>
                  </a:tcPr>
                </a:tc>
                <a:tc>
                  <a:txBody>
                    <a:bodyPr/>
                    <a:lstStyle/>
                    <a:p>
                      <a:r>
                        <a:rPr lang="en-US" altLang="zh-CN" dirty="0" smtClean="0"/>
                        <a:t>626</a:t>
                      </a:r>
                      <a:endParaRPr lang="zh-CN" altLang="en-US" dirty="0"/>
                    </a:p>
                  </a:txBody>
                  <a:tcPr>
                    <a:lnT w="12700" cap="flat" cmpd="sng" algn="ctr">
                      <a:solidFill>
                        <a:schemeClr val="tx1"/>
                      </a:solidFill>
                      <a:prstDash val="solid"/>
                      <a:round/>
                      <a:headEnd type="none" w="med" len="med"/>
                      <a:tailEnd type="none" w="med" len="med"/>
                    </a:lnT>
                  </a:tcPr>
                </a:tc>
                <a:tc>
                  <a:txBody>
                    <a:bodyPr/>
                    <a:lstStyle/>
                    <a:p>
                      <a:r>
                        <a:rPr lang="en-US" altLang="zh-CN" dirty="0" smtClean="0"/>
                        <a:t>84</a:t>
                      </a:r>
                      <a:endParaRPr lang="zh-CN" altLang="en-US" dirty="0"/>
                    </a:p>
                  </a:txBody>
                  <a:tcPr>
                    <a:lnT w="12700" cap="flat" cmpd="sng" algn="ctr">
                      <a:solidFill>
                        <a:schemeClr val="tx1"/>
                      </a:solidFill>
                      <a:prstDash val="solid"/>
                      <a:round/>
                      <a:headEnd type="none" w="med" len="med"/>
                      <a:tailEnd type="none" w="med" len="med"/>
                    </a:lnT>
                  </a:tcPr>
                </a:tc>
                <a:tc>
                  <a:txBody>
                    <a:bodyPr/>
                    <a:lstStyle/>
                    <a:p>
                      <a:r>
                        <a:rPr lang="en-US" altLang="zh-CN" dirty="0" smtClean="0"/>
                        <a:t>3</a:t>
                      </a:r>
                      <a:endParaRPr lang="zh-CN" altLang="en-US" dirty="0"/>
                    </a:p>
                  </a:txBody>
                  <a:tcPr>
                    <a:lnT w="12700" cap="flat" cmpd="sng" algn="ctr">
                      <a:solidFill>
                        <a:schemeClr val="tx1"/>
                      </a:solidFill>
                      <a:prstDash val="solid"/>
                      <a:round/>
                      <a:headEnd type="none" w="med" len="med"/>
                      <a:tailEnd type="none" w="med" len="med"/>
                    </a:lnT>
                  </a:tcPr>
                </a:tc>
                <a:tc>
                  <a:txBody>
                    <a:bodyPr/>
                    <a:lstStyle/>
                    <a:p>
                      <a:r>
                        <a:rPr lang="en-US" altLang="zh-CN" dirty="0" smtClean="0"/>
                        <a:t>6.51</a:t>
                      </a:r>
                      <a:endParaRPr lang="zh-CN" altLang="en-US" dirty="0"/>
                    </a:p>
                  </a:txBody>
                  <a:tcPr>
                    <a:lnT w="12700" cap="flat" cmpd="sng" algn="ctr">
                      <a:solidFill>
                        <a:schemeClr val="tx1"/>
                      </a:solidFill>
                      <a:prstDash val="solid"/>
                      <a:round/>
                      <a:headEnd type="none" w="med" len="med"/>
                      <a:tailEnd type="none" w="med" len="med"/>
                    </a:lnT>
                  </a:tcPr>
                </a:tc>
              </a:tr>
              <a:tr h="370840">
                <a:tc>
                  <a:txBody>
                    <a:bodyPr/>
                    <a:lstStyle/>
                    <a:p>
                      <a:r>
                        <a:rPr lang="en-US" altLang="zh-CN" dirty="0" smtClean="0"/>
                        <a:t>Digit4</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600x600</a:t>
                      </a:r>
                      <a:endParaRPr lang="zh-CN" altLang="en-US" dirty="0" smtClean="0"/>
                    </a:p>
                  </a:txBody>
                  <a:tcPr/>
                </a:tc>
                <a:tc>
                  <a:txBody>
                    <a:bodyPr/>
                    <a:lstStyle/>
                    <a:p>
                      <a:r>
                        <a:rPr lang="en-US" altLang="zh-CN" dirty="0" smtClean="0"/>
                        <a:t>414</a:t>
                      </a:r>
                      <a:endParaRPr lang="zh-CN" altLang="en-US" dirty="0"/>
                    </a:p>
                  </a:txBody>
                  <a:tcPr/>
                </a:tc>
                <a:tc>
                  <a:txBody>
                    <a:bodyPr/>
                    <a:lstStyle/>
                    <a:p>
                      <a:r>
                        <a:rPr lang="en-US" altLang="zh-CN" dirty="0" smtClean="0"/>
                        <a:t>24</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5.93</a:t>
                      </a:r>
                      <a:endParaRPr lang="zh-CN" altLang="en-US" dirty="0"/>
                    </a:p>
                  </a:txBody>
                  <a:tcPr/>
                </a:tc>
              </a:tr>
              <a:tr h="370840">
                <a:tc>
                  <a:txBody>
                    <a:bodyPr/>
                    <a:lstStyle/>
                    <a:p>
                      <a:r>
                        <a:rPr lang="en-US" altLang="zh-CN" dirty="0" err="1" smtClean="0"/>
                        <a:t>Pegion</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400x400</a:t>
                      </a:r>
                      <a:endParaRPr lang="zh-CN" altLang="en-US" dirty="0" smtClean="0"/>
                    </a:p>
                  </a:txBody>
                  <a:tcPr/>
                </a:tc>
                <a:tc>
                  <a:txBody>
                    <a:bodyPr/>
                    <a:lstStyle/>
                    <a:p>
                      <a:r>
                        <a:rPr lang="en-US" altLang="zh-CN" dirty="0" smtClean="0"/>
                        <a:t>439</a:t>
                      </a:r>
                      <a:endParaRPr lang="zh-CN" altLang="en-US" dirty="0"/>
                    </a:p>
                  </a:txBody>
                  <a:tcPr/>
                </a:tc>
                <a:tc>
                  <a:txBody>
                    <a:bodyPr/>
                    <a:lstStyle/>
                    <a:p>
                      <a:r>
                        <a:rPr lang="en-US" altLang="zh-CN" dirty="0" smtClean="0"/>
                        <a:t>86</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5.89</a:t>
                      </a:r>
                      <a:endParaRPr lang="zh-CN" altLang="en-US" dirty="0"/>
                    </a:p>
                  </a:txBody>
                  <a:tcPr/>
                </a:tc>
              </a:tr>
              <a:tr h="370840">
                <a:tc>
                  <a:txBody>
                    <a:bodyPr/>
                    <a:lstStyle/>
                    <a:p>
                      <a:r>
                        <a:rPr lang="en-US" altLang="zh-CN" dirty="0" smtClean="0"/>
                        <a:t>Skater</a:t>
                      </a:r>
                      <a:endParaRPr lang="zh-CN" altLang="en-US" dirty="0"/>
                    </a:p>
                  </a:txBody>
                  <a:tcPr/>
                </a:tc>
                <a:tc>
                  <a:txBody>
                    <a:bodyPr/>
                    <a:lstStyle/>
                    <a:p>
                      <a:r>
                        <a:rPr lang="en-US" altLang="zh-CN" dirty="0" smtClean="0"/>
                        <a:t>400x400</a:t>
                      </a:r>
                      <a:endParaRPr lang="zh-CN" altLang="en-US" dirty="0"/>
                    </a:p>
                  </a:txBody>
                  <a:tcPr/>
                </a:tc>
                <a:tc>
                  <a:txBody>
                    <a:bodyPr/>
                    <a:lstStyle/>
                    <a:p>
                      <a:r>
                        <a:rPr lang="en-US" altLang="zh-CN" dirty="0" smtClean="0"/>
                        <a:t>596</a:t>
                      </a:r>
                      <a:endParaRPr lang="zh-CN" altLang="en-US" dirty="0"/>
                    </a:p>
                  </a:txBody>
                  <a:tcPr/>
                </a:tc>
                <a:tc>
                  <a:txBody>
                    <a:bodyPr/>
                    <a:lstStyle/>
                    <a:p>
                      <a:r>
                        <a:rPr lang="en-US" altLang="zh-CN" dirty="0" smtClean="0"/>
                        <a:t>104</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6.56</a:t>
                      </a:r>
                      <a:endParaRPr lang="zh-CN" altLang="en-US" dirty="0"/>
                    </a:p>
                  </a:txBody>
                  <a:tcPr/>
                </a:tc>
              </a:tr>
              <a:tr h="370840">
                <a:tc>
                  <a:txBody>
                    <a:bodyPr/>
                    <a:lstStyle/>
                    <a:p>
                      <a:r>
                        <a:rPr lang="en-US" altLang="zh-CN" dirty="0" smtClean="0"/>
                        <a:t>Bird</a:t>
                      </a:r>
                      <a:endParaRPr lang="zh-CN" altLang="en-US" dirty="0"/>
                    </a:p>
                  </a:txBody>
                  <a:tcPr/>
                </a:tc>
                <a:tc>
                  <a:txBody>
                    <a:bodyPr/>
                    <a:lstStyle/>
                    <a:p>
                      <a:r>
                        <a:rPr lang="en-US" altLang="zh-CN" dirty="0" smtClean="0"/>
                        <a:t>600x480</a:t>
                      </a:r>
                      <a:endParaRPr lang="zh-CN" altLang="en-US" dirty="0"/>
                    </a:p>
                  </a:txBody>
                  <a:tcPr/>
                </a:tc>
                <a:tc>
                  <a:txBody>
                    <a:bodyPr/>
                    <a:lstStyle/>
                    <a:p>
                      <a:r>
                        <a:rPr lang="en-US" altLang="zh-CN" dirty="0" smtClean="0"/>
                        <a:t>833</a:t>
                      </a:r>
                      <a:endParaRPr lang="zh-CN" altLang="en-US" dirty="0"/>
                    </a:p>
                  </a:txBody>
                  <a:tcPr/>
                </a:tc>
                <a:tc>
                  <a:txBody>
                    <a:bodyPr/>
                    <a:lstStyle/>
                    <a:p>
                      <a:r>
                        <a:rPr lang="en-US" altLang="zh-CN" dirty="0" smtClean="0"/>
                        <a:t>83</a:t>
                      </a:r>
                      <a:endParaRPr lang="zh-CN" altLang="en-US" dirty="0"/>
                    </a:p>
                  </a:txBody>
                  <a:tcPr/>
                </a:tc>
                <a:tc>
                  <a:txBody>
                    <a:bodyPr/>
                    <a:lstStyle/>
                    <a:p>
                      <a:r>
                        <a:rPr lang="en-US" altLang="zh-CN" dirty="0" smtClean="0"/>
                        <a:t>1</a:t>
                      </a:r>
                      <a:endParaRPr lang="zh-CN" altLang="en-US" dirty="0"/>
                    </a:p>
                  </a:txBody>
                  <a:tcPr/>
                </a:tc>
                <a:tc>
                  <a:txBody>
                    <a:bodyPr/>
                    <a:lstStyle/>
                    <a:p>
                      <a:r>
                        <a:rPr lang="en-US" altLang="zh-CN" dirty="0" smtClean="0"/>
                        <a:t>8.92</a:t>
                      </a:r>
                      <a:endParaRPr lang="zh-CN" altLang="en-US" dirty="0"/>
                    </a:p>
                  </a:txBody>
                  <a:tcPr/>
                </a:tc>
              </a:tr>
              <a:tr h="370840">
                <a:tc>
                  <a:txBody>
                    <a:bodyPr/>
                    <a:lstStyle/>
                    <a:p>
                      <a:r>
                        <a:rPr lang="en-US" altLang="zh-CN" dirty="0" smtClean="0"/>
                        <a:t>Yang</a:t>
                      </a:r>
                      <a:endParaRPr lang="zh-CN" altLang="en-US" dirty="0"/>
                    </a:p>
                  </a:txBody>
                  <a:tcPr/>
                </a:tc>
                <a:tc>
                  <a:txBody>
                    <a:bodyPr/>
                    <a:lstStyle/>
                    <a:p>
                      <a:r>
                        <a:rPr lang="en-US" altLang="zh-CN" dirty="0" smtClean="0"/>
                        <a:t>600x480</a:t>
                      </a:r>
                      <a:endParaRPr lang="zh-CN" altLang="en-US" dirty="0"/>
                    </a:p>
                  </a:txBody>
                  <a:tcPr/>
                </a:tc>
                <a:tc>
                  <a:txBody>
                    <a:bodyPr/>
                    <a:lstStyle/>
                    <a:p>
                      <a:r>
                        <a:rPr lang="en-US" altLang="zh-CN" dirty="0" smtClean="0"/>
                        <a:t>982</a:t>
                      </a:r>
                      <a:endParaRPr lang="zh-CN" altLang="en-US" dirty="0"/>
                    </a:p>
                  </a:txBody>
                  <a:tcPr/>
                </a:tc>
                <a:tc>
                  <a:txBody>
                    <a:bodyPr/>
                    <a:lstStyle/>
                    <a:p>
                      <a:r>
                        <a:rPr lang="en-US" altLang="zh-CN" dirty="0" smtClean="0"/>
                        <a:t>203</a:t>
                      </a:r>
                      <a:endParaRPr lang="zh-CN" altLang="en-US" dirty="0"/>
                    </a:p>
                  </a:txBody>
                  <a:tcPr/>
                </a:tc>
                <a:tc>
                  <a:txBody>
                    <a:bodyPr/>
                    <a:lstStyle/>
                    <a:p>
                      <a:r>
                        <a:rPr lang="en-US" altLang="zh-CN" dirty="0" smtClean="0"/>
                        <a:t>2</a:t>
                      </a:r>
                      <a:endParaRPr lang="zh-CN" altLang="en-US" dirty="0"/>
                    </a:p>
                  </a:txBody>
                  <a:tcPr/>
                </a:tc>
                <a:tc>
                  <a:txBody>
                    <a:bodyPr/>
                    <a:lstStyle/>
                    <a:p>
                      <a:r>
                        <a:rPr lang="en-US" altLang="zh-CN" dirty="0" smtClean="0"/>
                        <a:t>9.75</a:t>
                      </a:r>
                      <a:endParaRPr lang="zh-CN" altLang="en-US" dirty="0"/>
                    </a:p>
                  </a:txBody>
                  <a:tcPr/>
                </a:tc>
              </a:tr>
              <a:tr h="370840">
                <a:tc>
                  <a:txBody>
                    <a:bodyPr/>
                    <a:lstStyle/>
                    <a:p>
                      <a:r>
                        <a:rPr lang="en-US" altLang="zh-CN" dirty="0" smtClean="0"/>
                        <a:t>Winnie</a:t>
                      </a:r>
                      <a:endParaRPr lang="zh-CN" altLang="en-US" dirty="0"/>
                    </a:p>
                  </a:txBody>
                  <a:tcPr>
                    <a:lnB w="12700" cap="flat" cmpd="sng" algn="ctr">
                      <a:solidFill>
                        <a:schemeClr val="tx1"/>
                      </a:solidFill>
                      <a:prstDash val="solid"/>
                      <a:round/>
                      <a:headEnd type="none" w="med" len="med"/>
                      <a:tailEnd type="none" w="med" len="med"/>
                    </a:lnB>
                  </a:tcPr>
                </a:tc>
                <a:tc>
                  <a:txBody>
                    <a:bodyPr/>
                    <a:lstStyle/>
                    <a:p>
                      <a:r>
                        <a:rPr lang="en-US" altLang="zh-CN" dirty="0" smtClean="0"/>
                        <a:t>500x500</a:t>
                      </a:r>
                      <a:endParaRPr lang="zh-CN" altLang="en-US" dirty="0"/>
                    </a:p>
                  </a:txBody>
                  <a:tcPr>
                    <a:lnB w="12700" cap="flat" cmpd="sng" algn="ctr">
                      <a:solidFill>
                        <a:schemeClr val="tx1"/>
                      </a:solidFill>
                      <a:prstDash val="solid"/>
                      <a:round/>
                      <a:headEnd type="none" w="med" len="med"/>
                      <a:tailEnd type="none" w="med" len="med"/>
                    </a:lnB>
                  </a:tcPr>
                </a:tc>
                <a:tc>
                  <a:txBody>
                    <a:bodyPr/>
                    <a:lstStyle/>
                    <a:p>
                      <a:r>
                        <a:rPr lang="en-US" altLang="zh-CN" dirty="0" smtClean="0"/>
                        <a:t>2761</a:t>
                      </a:r>
                      <a:endParaRPr lang="zh-CN" altLang="en-US" dirty="0"/>
                    </a:p>
                  </a:txBody>
                  <a:tcPr>
                    <a:lnB w="12700" cap="flat" cmpd="sng" algn="ctr">
                      <a:solidFill>
                        <a:schemeClr val="tx1"/>
                      </a:solidFill>
                      <a:prstDash val="solid"/>
                      <a:round/>
                      <a:headEnd type="none" w="med" len="med"/>
                      <a:tailEnd type="none" w="med" len="med"/>
                    </a:lnB>
                  </a:tcPr>
                </a:tc>
                <a:tc>
                  <a:txBody>
                    <a:bodyPr/>
                    <a:lstStyle/>
                    <a:p>
                      <a:r>
                        <a:rPr lang="en-US" altLang="zh-CN" dirty="0" smtClean="0"/>
                        <a:t>432</a:t>
                      </a:r>
                      <a:endParaRPr lang="zh-CN" altLang="en-US" dirty="0"/>
                    </a:p>
                  </a:txBody>
                  <a:tcPr>
                    <a:lnB w="12700" cap="flat" cmpd="sng" algn="ctr">
                      <a:solidFill>
                        <a:schemeClr val="tx1"/>
                      </a:solidFill>
                      <a:prstDash val="solid"/>
                      <a:round/>
                      <a:headEnd type="none" w="med" len="med"/>
                      <a:tailEnd type="none" w="med" len="med"/>
                    </a:lnB>
                  </a:tcPr>
                </a:tc>
                <a:tc>
                  <a:txBody>
                    <a:bodyPr/>
                    <a:lstStyle/>
                    <a:p>
                      <a:r>
                        <a:rPr lang="en-US" altLang="zh-CN" dirty="0" smtClean="0"/>
                        <a:t>26</a:t>
                      </a:r>
                      <a:endParaRPr lang="zh-CN" altLang="en-US" dirty="0"/>
                    </a:p>
                  </a:txBody>
                  <a:tcPr>
                    <a:lnB w="12700" cap="flat" cmpd="sng" algn="ctr">
                      <a:solidFill>
                        <a:schemeClr val="tx1"/>
                      </a:solidFill>
                      <a:prstDash val="solid"/>
                      <a:round/>
                      <a:headEnd type="none" w="med" len="med"/>
                      <a:tailEnd type="none" w="med" len="med"/>
                    </a:lnB>
                  </a:tcPr>
                </a:tc>
                <a:tc>
                  <a:txBody>
                    <a:bodyPr/>
                    <a:lstStyle/>
                    <a:p>
                      <a:r>
                        <a:rPr lang="en-US" altLang="zh-CN" dirty="0" smtClean="0"/>
                        <a:t>8.54</a:t>
                      </a:r>
                      <a:endParaRPr lang="zh-CN" altLang="en-US" dirty="0"/>
                    </a:p>
                  </a:txBody>
                  <a:tcPr>
                    <a:lnB w="12700" cap="flat" cmpd="sng" algn="ctr">
                      <a:solidFill>
                        <a:schemeClr val="tx1"/>
                      </a:solidFill>
                      <a:prstDash val="solid"/>
                      <a:round/>
                      <a:headEnd type="none" w="med" len="med"/>
                      <a:tailEnd type="none" w="med" len="med"/>
                    </a:lnB>
                  </a:tcPr>
                </a:tc>
              </a:tr>
            </a:tbl>
          </a:graphicData>
        </a:graphic>
      </p:graphicFrame>
    </p:spTree>
    <p:custDataLst>
      <p:tags r:id="rId1"/>
    </p:custDataLst>
    <p:extLst>
      <p:ext uri="{BB962C8B-B14F-4D97-AF65-F5344CB8AC3E}">
        <p14:creationId xmlns:p14="http://schemas.microsoft.com/office/powerpoint/2010/main" val="25665615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extLst mod="1">
    <p:ext uri="{E180D4A7-C9FB-4DFB-919C-405C955672EB}">
      <p14:showEvtLst xmlns:p14="http://schemas.microsoft.com/office/powerpoint/2010/main">
        <p14:playEvt time="2724" objId="4"/>
        <p14:stopEvt time="5627" objId="4"/>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5864" y="3707886"/>
            <a:ext cx="2554245" cy="1772989"/>
          </a:xfrm>
          <a:prstGeom prst="rect">
            <a:avLst/>
          </a:prstGeom>
        </p:spPr>
      </p:pic>
      <p:sp>
        <p:nvSpPr>
          <p:cNvPr id="2" name="标题 1"/>
          <p:cNvSpPr>
            <a:spLocks noGrp="1"/>
          </p:cNvSpPr>
          <p:nvPr>
            <p:ph type="title"/>
          </p:nvPr>
        </p:nvSpPr>
        <p:spPr/>
        <p:txBody>
          <a:bodyPr/>
          <a:lstStyle/>
          <a:p>
            <a:r>
              <a:rPr lang="en-US" altLang="zh-CN" dirty="0" smtClean="0">
                <a:latin typeface="Berlin Sans FB" panose="020E0602020502020306" pitchFamily="34" charset="0"/>
              </a:rPr>
              <a:t>Introduction</a:t>
            </a:r>
            <a:endParaRPr lang="zh-CN" altLang="en-US" dirty="0">
              <a:latin typeface="Berlin Sans FB" panose="020E0602020502020306" pitchFamily="34" charset="0"/>
            </a:endParaRPr>
          </a:p>
        </p:txBody>
      </p:sp>
      <p:pic>
        <p:nvPicPr>
          <p:cNvPr id="7" name="内容占位符 6"/>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831920" y="3821046"/>
            <a:ext cx="1950724" cy="1560579"/>
          </a:xfrm>
        </p:spPr>
      </p:pic>
      <p:grpSp>
        <p:nvGrpSpPr>
          <p:cNvPr id="20" name="Group 15"/>
          <p:cNvGrpSpPr>
            <a:grpSpLocks/>
          </p:cNvGrpSpPr>
          <p:nvPr/>
        </p:nvGrpSpPr>
        <p:grpSpPr bwMode="auto">
          <a:xfrm>
            <a:off x="610144" y="1890885"/>
            <a:ext cx="2417684" cy="3687370"/>
            <a:chOff x="576" y="1756"/>
            <a:chExt cx="1446" cy="3097"/>
          </a:xfrm>
        </p:grpSpPr>
        <p:sp>
          <p:nvSpPr>
            <p:cNvPr id="21" name="AutoShape 16"/>
            <p:cNvSpPr>
              <a:spLocks noChangeArrowheads="1"/>
            </p:cNvSpPr>
            <p:nvPr/>
          </p:nvSpPr>
          <p:spPr bwMode="auto">
            <a:xfrm>
              <a:off x="576" y="1942"/>
              <a:ext cx="1446" cy="2911"/>
            </a:xfrm>
            <a:prstGeom prst="roundRect">
              <a:avLst>
                <a:gd name="adj" fmla="val 4690"/>
              </a:avLst>
            </a:prstGeom>
            <a:noFill/>
            <a:ln w="57150">
              <a:solidFill>
                <a:schemeClr val="folHlink"/>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350"/>
            </a:p>
          </p:txBody>
        </p:sp>
        <p:sp>
          <p:nvSpPr>
            <p:cNvPr id="22" name="AutoShape 17"/>
            <p:cNvSpPr>
              <a:spLocks noChangeArrowheads="1"/>
            </p:cNvSpPr>
            <p:nvPr/>
          </p:nvSpPr>
          <p:spPr bwMode="gray">
            <a:xfrm>
              <a:off x="694" y="1756"/>
              <a:ext cx="1196" cy="407"/>
            </a:xfrm>
            <a:prstGeom prst="roundRect">
              <a:avLst>
                <a:gd name="adj" fmla="val 50000"/>
              </a:avLst>
            </a:prstGeom>
            <a:gradFill rotWithShape="1">
              <a:gsLst>
                <a:gs pos="0">
                  <a:schemeClr val="folHlink">
                    <a:gamma/>
                    <a:shade val="38824"/>
                    <a:invGamma/>
                  </a:schemeClr>
                </a:gs>
                <a:gs pos="50000">
                  <a:schemeClr val="folHlink"/>
                </a:gs>
                <a:gs pos="100000">
                  <a:schemeClr val="folHlink">
                    <a:gamma/>
                    <a:shade val="38824"/>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350"/>
            </a:p>
          </p:txBody>
        </p:sp>
        <p:sp>
          <p:nvSpPr>
            <p:cNvPr id="23" name="AutoShape 18"/>
            <p:cNvSpPr>
              <a:spLocks noChangeArrowheads="1"/>
            </p:cNvSpPr>
            <p:nvPr/>
          </p:nvSpPr>
          <p:spPr bwMode="auto">
            <a:xfrm flipH="1">
              <a:off x="1833" y="1912"/>
              <a:ext cx="34" cy="86"/>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350"/>
            </a:p>
          </p:txBody>
        </p:sp>
        <p:sp>
          <p:nvSpPr>
            <p:cNvPr id="24" name="AutoShape 19"/>
            <p:cNvSpPr>
              <a:spLocks noChangeArrowheads="1"/>
            </p:cNvSpPr>
            <p:nvPr/>
          </p:nvSpPr>
          <p:spPr bwMode="auto">
            <a:xfrm flipH="1">
              <a:off x="714" y="1906"/>
              <a:ext cx="31" cy="82"/>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350"/>
            </a:p>
          </p:txBody>
        </p:sp>
        <p:sp>
          <p:nvSpPr>
            <p:cNvPr id="25" name="Text Box 20"/>
            <p:cNvSpPr txBox="1">
              <a:spLocks noChangeArrowheads="1"/>
            </p:cNvSpPr>
            <p:nvPr/>
          </p:nvSpPr>
          <p:spPr bwMode="gray">
            <a:xfrm>
              <a:off x="754" y="1804"/>
              <a:ext cx="1081"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1600" b="1" dirty="0">
                  <a:solidFill>
                    <a:schemeClr val="bg1"/>
                  </a:solidFill>
                  <a:ea typeface="宋体" panose="02010600030101010101" pitchFamily="2" charset="-122"/>
                </a:rPr>
                <a:t>Cartoon Animation</a:t>
              </a:r>
            </a:p>
          </p:txBody>
        </p:sp>
        <p:sp>
          <p:nvSpPr>
            <p:cNvPr id="26" name="Text Box 21"/>
            <p:cNvSpPr txBox="1">
              <a:spLocks noChangeArrowheads="1"/>
            </p:cNvSpPr>
            <p:nvPr/>
          </p:nvSpPr>
          <p:spPr bwMode="auto">
            <a:xfrm>
              <a:off x="624" y="2106"/>
              <a:ext cx="134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en-US" altLang="zh-CN" sz="1350" dirty="0">
                <a:solidFill>
                  <a:srgbClr val="000000"/>
                </a:solidFill>
                <a:ea typeface="宋体" panose="02010600030101010101" pitchFamily="2" charset="-122"/>
              </a:endParaRPr>
            </a:p>
          </p:txBody>
        </p:sp>
      </p:grpSp>
      <p:sp>
        <p:nvSpPr>
          <p:cNvPr id="29" name="AutoShape 4"/>
          <p:cNvSpPr>
            <a:spLocks noChangeArrowheads="1"/>
          </p:cNvSpPr>
          <p:nvPr/>
        </p:nvSpPr>
        <p:spPr bwMode="auto">
          <a:xfrm>
            <a:off x="3263036" y="2112342"/>
            <a:ext cx="2417684" cy="3476928"/>
          </a:xfrm>
          <a:prstGeom prst="roundRect">
            <a:avLst>
              <a:gd name="adj" fmla="val 4690"/>
            </a:avLst>
          </a:prstGeom>
          <a:noFill/>
          <a:ln w="57150">
            <a:solidFill>
              <a:schemeClr val="accent2"/>
            </a:solidFill>
            <a:round/>
            <a:headEnd/>
            <a:tailEnd/>
          </a:ln>
          <a:effectLst/>
          <a:extLst>
            <a:ext uri="{909E8E84-426E-40DD-AFC4-6F175D3DCCD1}">
              <a14:hiddenFill xmlns:a14="http://schemas.microsoft.com/office/drawing/2010/main">
                <a:solidFill>
                  <a:srgbClr val="F1D08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350"/>
          </a:p>
        </p:txBody>
      </p:sp>
      <p:sp>
        <p:nvSpPr>
          <p:cNvPr id="32" name="AutoShape 5"/>
          <p:cNvSpPr>
            <a:spLocks noChangeArrowheads="1"/>
          </p:cNvSpPr>
          <p:nvPr/>
        </p:nvSpPr>
        <p:spPr bwMode="gray">
          <a:xfrm>
            <a:off x="3419827" y="1891562"/>
            <a:ext cx="2165961" cy="459620"/>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350"/>
          </a:p>
        </p:txBody>
      </p:sp>
      <p:sp>
        <p:nvSpPr>
          <p:cNvPr id="40" name="AutoShape 6"/>
          <p:cNvSpPr>
            <a:spLocks noChangeArrowheads="1"/>
          </p:cNvSpPr>
          <p:nvPr/>
        </p:nvSpPr>
        <p:spPr bwMode="auto">
          <a:xfrm flipH="1">
            <a:off x="5480752" y="2058050"/>
            <a:ext cx="60312" cy="113456"/>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350"/>
          </a:p>
        </p:txBody>
      </p:sp>
      <p:sp>
        <p:nvSpPr>
          <p:cNvPr id="46" name="AutoShape 7"/>
          <p:cNvSpPr>
            <a:spLocks noChangeArrowheads="1"/>
          </p:cNvSpPr>
          <p:nvPr/>
        </p:nvSpPr>
        <p:spPr bwMode="auto">
          <a:xfrm flipH="1">
            <a:off x="3459038" y="2058050"/>
            <a:ext cx="57151" cy="106772"/>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350"/>
          </a:p>
        </p:txBody>
      </p:sp>
      <p:sp>
        <p:nvSpPr>
          <p:cNvPr id="47" name="Text Box 13"/>
          <p:cNvSpPr txBox="1">
            <a:spLocks noChangeArrowheads="1"/>
          </p:cNvSpPr>
          <p:nvPr/>
        </p:nvSpPr>
        <p:spPr bwMode="gray">
          <a:xfrm>
            <a:off x="3459038" y="1934246"/>
            <a:ext cx="211751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zh-CN" sz="1600" b="1" dirty="0">
                <a:solidFill>
                  <a:schemeClr val="bg1"/>
                </a:solidFill>
                <a:ea typeface="宋体" panose="02010600030101010101" pitchFamily="2" charset="-122"/>
              </a:rPr>
              <a:t>Shape From Silhouette</a:t>
            </a:r>
          </a:p>
        </p:txBody>
      </p:sp>
      <p:sp>
        <p:nvSpPr>
          <p:cNvPr id="49" name="AutoShape 8"/>
          <p:cNvSpPr>
            <a:spLocks noChangeArrowheads="1"/>
          </p:cNvSpPr>
          <p:nvPr/>
        </p:nvSpPr>
        <p:spPr bwMode="auto">
          <a:xfrm>
            <a:off x="6018225" y="2124009"/>
            <a:ext cx="2417684" cy="3454246"/>
          </a:xfrm>
          <a:prstGeom prst="roundRect">
            <a:avLst>
              <a:gd name="adj" fmla="val 4690"/>
            </a:avLst>
          </a:prstGeom>
          <a:noFill/>
          <a:ln w="57150">
            <a:solidFill>
              <a:schemeClr val="hlink"/>
            </a:solidFill>
            <a:round/>
            <a:headEnd/>
            <a:tailEnd/>
          </a:ln>
          <a:effectLst/>
          <a:extLst>
            <a:ext uri="{909E8E84-426E-40DD-AFC4-6F175D3DCCD1}">
              <a14:hiddenFill xmlns:a14="http://schemas.microsoft.com/office/drawing/2010/main">
                <a:solidFill>
                  <a:srgbClr val="6FC5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350"/>
          </a:p>
        </p:txBody>
      </p:sp>
      <p:sp>
        <p:nvSpPr>
          <p:cNvPr id="50" name="AutoShape 9"/>
          <p:cNvSpPr>
            <a:spLocks noChangeArrowheads="1"/>
          </p:cNvSpPr>
          <p:nvPr/>
        </p:nvSpPr>
        <p:spPr bwMode="gray">
          <a:xfrm>
            <a:off x="6163006" y="1903744"/>
            <a:ext cx="2109258" cy="447437"/>
          </a:xfrm>
          <a:prstGeom prst="roundRect">
            <a:avLst>
              <a:gd name="adj" fmla="val 50000"/>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350"/>
          </a:p>
        </p:txBody>
      </p:sp>
      <p:sp>
        <p:nvSpPr>
          <p:cNvPr id="51" name="AutoShape 10"/>
          <p:cNvSpPr>
            <a:spLocks noChangeArrowheads="1"/>
          </p:cNvSpPr>
          <p:nvPr/>
        </p:nvSpPr>
        <p:spPr bwMode="auto">
          <a:xfrm flipH="1">
            <a:off x="8179447" y="2069420"/>
            <a:ext cx="53579" cy="107156"/>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350"/>
          </a:p>
        </p:txBody>
      </p:sp>
      <p:sp>
        <p:nvSpPr>
          <p:cNvPr id="52" name="AutoShape 11"/>
          <p:cNvSpPr>
            <a:spLocks noChangeArrowheads="1"/>
          </p:cNvSpPr>
          <p:nvPr/>
        </p:nvSpPr>
        <p:spPr bwMode="auto">
          <a:xfrm flipH="1">
            <a:off x="6240397" y="2070431"/>
            <a:ext cx="53578" cy="107156"/>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350"/>
          </a:p>
        </p:txBody>
      </p:sp>
      <p:sp>
        <p:nvSpPr>
          <p:cNvPr id="53" name="Text Box 14"/>
          <p:cNvSpPr txBox="1">
            <a:spLocks noChangeArrowheads="1"/>
          </p:cNvSpPr>
          <p:nvPr/>
        </p:nvSpPr>
        <p:spPr bwMode="gray">
          <a:xfrm>
            <a:off x="6163006" y="1895086"/>
            <a:ext cx="2070020" cy="50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lnSpc>
                <a:spcPts val="1600"/>
              </a:lnSpc>
            </a:pPr>
            <a:r>
              <a:rPr lang="en-US" altLang="zh-CN" sz="1600" b="1" dirty="0">
                <a:solidFill>
                  <a:srgbClr val="FFFFFF"/>
                </a:solidFill>
                <a:ea typeface="宋体" panose="02010600030101010101" pitchFamily="2" charset="-122"/>
              </a:rPr>
              <a:t>Document </a:t>
            </a:r>
            <a:r>
              <a:rPr lang="en-US" altLang="zh-CN" sz="1600" b="1" dirty="0" smtClean="0">
                <a:solidFill>
                  <a:srgbClr val="FFFFFF"/>
                </a:solidFill>
                <a:ea typeface="宋体" panose="02010600030101010101" pitchFamily="2" charset="-122"/>
              </a:rPr>
              <a:t>Image</a:t>
            </a:r>
          </a:p>
          <a:p>
            <a:pPr algn="ctr" eaLnBrk="0" hangingPunct="0">
              <a:lnSpc>
                <a:spcPts val="1600"/>
              </a:lnSpc>
            </a:pPr>
            <a:r>
              <a:rPr lang="en-US" altLang="zh-CN" sz="1600" b="1" dirty="0" smtClean="0">
                <a:solidFill>
                  <a:srgbClr val="FFFFFF"/>
                </a:solidFill>
                <a:ea typeface="宋体" panose="02010600030101010101" pitchFamily="2" charset="-122"/>
              </a:rPr>
              <a:t> </a:t>
            </a:r>
            <a:r>
              <a:rPr lang="en-US" altLang="zh-CN" sz="1600" b="1" dirty="0">
                <a:solidFill>
                  <a:srgbClr val="FFFFFF"/>
                </a:solidFill>
                <a:ea typeface="宋体" panose="02010600030101010101" pitchFamily="2" charset="-122"/>
              </a:rPr>
              <a:t>Processing</a:t>
            </a:r>
          </a:p>
        </p:txBody>
      </p:sp>
      <p:sp>
        <p:nvSpPr>
          <p:cNvPr id="3" name="文本框 2"/>
          <p:cNvSpPr txBox="1"/>
          <p:nvPr/>
        </p:nvSpPr>
        <p:spPr>
          <a:xfrm>
            <a:off x="771945" y="5621118"/>
            <a:ext cx="2130104" cy="507831"/>
          </a:xfrm>
          <a:prstGeom prst="rect">
            <a:avLst/>
          </a:prstGeom>
          <a:noFill/>
        </p:spPr>
        <p:txBody>
          <a:bodyPr wrap="square" rtlCol="0">
            <a:spAutoFit/>
          </a:bodyPr>
          <a:lstStyle/>
          <a:p>
            <a:pPr algn="ctr"/>
            <a:r>
              <a:rPr lang="en-US" altLang="zh-CN" sz="1350" dirty="0"/>
              <a:t>[</a:t>
            </a:r>
            <a:r>
              <a:rPr lang="en-US" altLang="zh-CN" sz="1350" dirty="0" err="1"/>
              <a:t>Zou</a:t>
            </a:r>
            <a:r>
              <a:rPr lang="en-US" altLang="zh-CN" sz="1350" dirty="0"/>
              <a:t> and Yan, 2001]</a:t>
            </a:r>
          </a:p>
          <a:p>
            <a:pPr algn="ctr"/>
            <a:r>
              <a:rPr lang="en-US" altLang="zh-CN" sz="1350" dirty="0"/>
              <a:t>[Zhang et al., 2009]</a:t>
            </a:r>
            <a:endParaRPr lang="zh-CN" altLang="en-US" sz="1350" dirty="0"/>
          </a:p>
        </p:txBody>
      </p:sp>
      <p:sp>
        <p:nvSpPr>
          <p:cNvPr id="4" name="矩形 3"/>
          <p:cNvSpPr/>
          <p:nvPr/>
        </p:nvSpPr>
        <p:spPr>
          <a:xfrm>
            <a:off x="3263036" y="5607874"/>
            <a:ext cx="2409761" cy="507831"/>
          </a:xfrm>
          <a:prstGeom prst="rect">
            <a:avLst/>
          </a:prstGeom>
        </p:spPr>
        <p:txBody>
          <a:bodyPr wrap="square">
            <a:spAutoFit/>
          </a:bodyPr>
          <a:lstStyle/>
          <a:p>
            <a:pPr algn="ctr"/>
            <a:r>
              <a:rPr lang="en-US" altLang="zh-CN" sz="1350" dirty="0"/>
              <a:t>[</a:t>
            </a:r>
            <a:r>
              <a:rPr lang="en-US" altLang="zh-CN" sz="1350" dirty="0" err="1"/>
              <a:t>Laurentini</a:t>
            </a:r>
            <a:r>
              <a:rPr lang="en-US" altLang="zh-CN" sz="1350" dirty="0"/>
              <a:t>, 1994]</a:t>
            </a:r>
          </a:p>
          <a:p>
            <a:pPr algn="ctr"/>
            <a:r>
              <a:rPr lang="en-US" altLang="zh-CN" sz="1350" dirty="0"/>
              <a:t>[</a:t>
            </a:r>
            <a:r>
              <a:rPr lang="en-US" altLang="zh-CN" sz="1350" dirty="0" err="1"/>
              <a:t>Matusik</a:t>
            </a:r>
            <a:r>
              <a:rPr lang="en-US" altLang="zh-CN" sz="1350" dirty="0"/>
              <a:t> et al., 2000]</a:t>
            </a:r>
            <a:endParaRPr lang="zh-CN" altLang="en-US" sz="1350" dirty="0"/>
          </a:p>
        </p:txBody>
      </p:sp>
      <p:sp>
        <p:nvSpPr>
          <p:cNvPr id="5" name="矩形 4"/>
          <p:cNvSpPr/>
          <p:nvPr/>
        </p:nvSpPr>
        <p:spPr>
          <a:xfrm>
            <a:off x="6471418" y="5621118"/>
            <a:ext cx="1552669" cy="507831"/>
          </a:xfrm>
          <a:prstGeom prst="rect">
            <a:avLst/>
          </a:prstGeom>
        </p:spPr>
        <p:txBody>
          <a:bodyPr wrap="none">
            <a:spAutoFit/>
          </a:bodyPr>
          <a:lstStyle/>
          <a:p>
            <a:pPr algn="ctr"/>
            <a:r>
              <a:rPr lang="en-US" altLang="zh-CN" sz="1350" dirty="0"/>
              <a:t>[Chang et al., 1999]</a:t>
            </a:r>
          </a:p>
          <a:p>
            <a:pPr algn="ctr"/>
            <a:r>
              <a:rPr lang="en-US" altLang="zh-CN" sz="1350" dirty="0"/>
              <a:t>[Smith, 1987]</a:t>
            </a:r>
            <a:endParaRPr lang="zh-CN" altLang="en-US" sz="1350" dirty="0"/>
          </a:p>
        </p:txBody>
      </p:sp>
      <p:sp>
        <p:nvSpPr>
          <p:cNvPr id="8" name="矩形 7"/>
          <p:cNvSpPr/>
          <p:nvPr/>
        </p:nvSpPr>
        <p:spPr>
          <a:xfrm>
            <a:off x="692360" y="2397788"/>
            <a:ext cx="2251592" cy="1154162"/>
          </a:xfrm>
          <a:prstGeom prst="rect">
            <a:avLst/>
          </a:prstGeom>
        </p:spPr>
        <p:txBody>
          <a:bodyPr wrap="square">
            <a:spAutoFit/>
          </a:bodyPr>
          <a:lstStyle/>
          <a:p>
            <a:pPr marL="285750" indent="-285750">
              <a:buFont typeface="Arial" panose="020B0604020202020204" pitchFamily="34" charset="0"/>
              <a:buChar char="•"/>
            </a:pPr>
            <a:r>
              <a:rPr lang="en-US" altLang="zh-CN" sz="1350" dirty="0" smtClean="0"/>
              <a:t>Convert </a:t>
            </a:r>
            <a:r>
              <a:rPr lang="en-US" altLang="zh-CN" sz="1350" dirty="0"/>
              <a:t>a raster key frame into </a:t>
            </a:r>
            <a:r>
              <a:rPr lang="en-US" altLang="zh-CN" sz="1350" dirty="0" smtClean="0"/>
              <a:t>its vector form</a:t>
            </a:r>
          </a:p>
          <a:p>
            <a:pPr marL="285750" indent="-285750">
              <a:buFont typeface="Arial" panose="020B0604020202020204" pitchFamily="34" charset="0"/>
              <a:buChar char="•"/>
            </a:pPr>
            <a:r>
              <a:rPr lang="en-US" altLang="zh-CN" sz="1400" dirty="0" smtClean="0"/>
              <a:t>Generate in-betweens by </a:t>
            </a:r>
            <a:r>
              <a:rPr lang="en-US" altLang="zh-CN" sz="1400" dirty="0"/>
              <a:t>shape matching </a:t>
            </a:r>
            <a:r>
              <a:rPr lang="en-US" altLang="zh-CN" sz="1400" dirty="0" smtClean="0"/>
              <a:t>and interpolation</a:t>
            </a:r>
            <a:endParaRPr lang="zh-CN" altLang="en-US" sz="1350" dirty="0"/>
          </a:p>
        </p:txBody>
      </p:sp>
      <p:sp>
        <p:nvSpPr>
          <p:cNvPr id="9" name="矩形 8"/>
          <p:cNvSpPr/>
          <p:nvPr/>
        </p:nvSpPr>
        <p:spPr>
          <a:xfrm>
            <a:off x="3281015" y="2420871"/>
            <a:ext cx="2286000" cy="1131079"/>
          </a:xfrm>
          <a:prstGeom prst="rect">
            <a:avLst/>
          </a:prstGeom>
        </p:spPr>
        <p:txBody>
          <a:bodyPr wrap="square">
            <a:spAutoFit/>
          </a:bodyPr>
          <a:lstStyle/>
          <a:p>
            <a:pPr marL="285750" indent="-285750">
              <a:buFont typeface="Arial" panose="020B0604020202020204" pitchFamily="34" charset="0"/>
              <a:buChar char="•"/>
            </a:pPr>
            <a:r>
              <a:rPr lang="en-US" altLang="zh-CN" sz="1350" dirty="0" smtClean="0"/>
              <a:t>Estimating </a:t>
            </a:r>
            <a:r>
              <a:rPr lang="en-US" altLang="zh-CN" sz="1350" dirty="0"/>
              <a:t>3D shape of an </a:t>
            </a:r>
            <a:r>
              <a:rPr lang="en-US" altLang="zh-CN" sz="1350" dirty="0" smtClean="0"/>
              <a:t>object from </a:t>
            </a:r>
            <a:r>
              <a:rPr lang="en-US" altLang="zh-CN" sz="1350" dirty="0"/>
              <a:t>its silhouette </a:t>
            </a:r>
            <a:r>
              <a:rPr lang="en-US" altLang="zh-CN" sz="1350" dirty="0" smtClean="0"/>
              <a:t>images</a:t>
            </a:r>
          </a:p>
          <a:p>
            <a:pPr marL="285750" indent="-285750">
              <a:buFont typeface="Arial" panose="020B0604020202020204" pitchFamily="34" charset="0"/>
              <a:buChar char="•"/>
            </a:pPr>
            <a:r>
              <a:rPr lang="en-US" altLang="zh-CN" sz="1350" dirty="0" smtClean="0"/>
              <a:t>Visual Hull</a:t>
            </a:r>
          </a:p>
          <a:p>
            <a:pPr marL="285750" indent="-285750">
              <a:buFont typeface="Arial" panose="020B0604020202020204" pitchFamily="34" charset="0"/>
              <a:buChar char="•"/>
            </a:pPr>
            <a:r>
              <a:rPr lang="en-US" altLang="zh-CN" sz="1350" dirty="0" smtClean="0"/>
              <a:t>Visual cones intersection</a:t>
            </a:r>
            <a:endParaRPr lang="zh-CN" altLang="en-US" sz="1350" dirty="0"/>
          </a:p>
        </p:txBody>
      </p:sp>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1418" y="3967220"/>
            <a:ext cx="1513655" cy="1513655"/>
          </a:xfrm>
          <a:prstGeom prst="rect">
            <a:avLst/>
          </a:prstGeom>
        </p:spPr>
      </p:pic>
      <p:sp>
        <p:nvSpPr>
          <p:cNvPr id="12" name="矩形 11"/>
          <p:cNvSpPr/>
          <p:nvPr/>
        </p:nvSpPr>
        <p:spPr>
          <a:xfrm>
            <a:off x="6075914" y="2405482"/>
            <a:ext cx="2238567" cy="1138773"/>
          </a:xfrm>
          <a:prstGeom prst="rect">
            <a:avLst/>
          </a:prstGeom>
        </p:spPr>
        <p:txBody>
          <a:bodyPr wrap="square">
            <a:spAutoFit/>
          </a:bodyPr>
          <a:lstStyle/>
          <a:p>
            <a:pPr marL="285750" indent="-285750">
              <a:buFont typeface="Arial" panose="020B0604020202020204" pitchFamily="34" charset="0"/>
              <a:buChar char="•"/>
            </a:pPr>
            <a:r>
              <a:rPr lang="en-US" altLang="zh-CN" sz="1350" dirty="0" smtClean="0"/>
              <a:t>Converting the </a:t>
            </a:r>
            <a:r>
              <a:rPr lang="en-US" altLang="zh-CN" sz="1350" dirty="0"/>
              <a:t>text on </a:t>
            </a:r>
            <a:r>
              <a:rPr lang="en-US" altLang="zh-CN" sz="1350" dirty="0" smtClean="0"/>
              <a:t>image into features the </a:t>
            </a:r>
            <a:r>
              <a:rPr lang="en-US" altLang="zh-CN" sz="1350" dirty="0"/>
              <a:t>computer can </a:t>
            </a:r>
            <a:r>
              <a:rPr lang="en-US" altLang="zh-CN" sz="1350" dirty="0" smtClean="0"/>
              <a:t>recognize</a:t>
            </a:r>
          </a:p>
          <a:p>
            <a:pPr marL="285750" indent="-285750">
              <a:buFont typeface="Arial" panose="020B0604020202020204" pitchFamily="34" charset="0"/>
              <a:buChar char="•"/>
            </a:pPr>
            <a:r>
              <a:rPr lang="en-US" altLang="zh-CN" sz="1400" dirty="0" smtClean="0"/>
              <a:t>Skeletons</a:t>
            </a:r>
          </a:p>
          <a:p>
            <a:pPr marL="285750" indent="-285750">
              <a:buFont typeface="Arial" panose="020B0604020202020204" pitchFamily="34" charset="0"/>
              <a:buChar char="•"/>
            </a:pPr>
            <a:r>
              <a:rPr lang="en-US" altLang="zh-CN" sz="1400" dirty="0" smtClean="0"/>
              <a:t>Contours</a:t>
            </a:r>
            <a:endParaRPr lang="zh-CN" altLang="en-US" sz="1350" dirty="0"/>
          </a:p>
        </p:txBody>
      </p:sp>
    </p:spTree>
    <p:custDataLst>
      <p:tags r:id="rId1"/>
    </p:custDataLst>
    <p:extLst>
      <p:ext uri="{BB962C8B-B14F-4D97-AF65-F5344CB8AC3E}">
        <p14:creationId xmlns:p14="http://schemas.microsoft.com/office/powerpoint/2010/main" val="68473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Berlin Sans FB" panose="020E0602020502020306" pitchFamily="34" charset="0"/>
              </a:rPr>
              <a:t>Comparison</a:t>
            </a:r>
            <a:endParaRPr lang="zh-CN" altLang="en-US" dirty="0"/>
          </a:p>
        </p:txBody>
      </p:sp>
      <p:pic>
        <p:nvPicPr>
          <p:cNvPr id="6" name="内容占位符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59481" y="2482056"/>
            <a:ext cx="3922594" cy="2737644"/>
          </a:xfrm>
        </p:spPr>
      </p:pic>
      <p:graphicFrame>
        <p:nvGraphicFramePr>
          <p:cNvPr id="7" name="表格 6"/>
          <p:cNvGraphicFramePr>
            <a:graphicFrameLocks noGrp="1"/>
          </p:cNvGraphicFramePr>
          <p:nvPr>
            <p:extLst>
              <p:ext uri="{D42A27DB-BD31-4B8C-83A1-F6EECF244321}">
                <p14:modId xmlns:p14="http://schemas.microsoft.com/office/powerpoint/2010/main" val="2056505272"/>
              </p:ext>
            </p:extLst>
          </p:nvPr>
        </p:nvGraphicFramePr>
        <p:xfrm>
          <a:off x="347781" y="2552938"/>
          <a:ext cx="4592520" cy="2595880"/>
        </p:xfrm>
        <a:graphic>
          <a:graphicData uri="http://schemas.openxmlformats.org/drawingml/2006/table">
            <a:tbl>
              <a:tblPr firstRow="1" bandRow="1">
                <a:tableStyleId>{5C22544A-7EE6-4342-B048-85BDC9FD1C3A}</a:tableStyleId>
              </a:tblPr>
              <a:tblGrid>
                <a:gridCol w="788902"/>
                <a:gridCol w="682387"/>
                <a:gridCol w="599023"/>
                <a:gridCol w="578006"/>
                <a:gridCol w="609533"/>
                <a:gridCol w="578006"/>
                <a:gridCol w="756663"/>
              </a:tblGrid>
              <a:tr h="370840">
                <a:tc>
                  <a:txBody>
                    <a:bodyPr/>
                    <a:lstStyle/>
                    <a:p>
                      <a:endParaRPr lang="zh-CN" altLang="en-US" sz="1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200" baseline="30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t>200</a:t>
                      </a:r>
                      <a:r>
                        <a:rPr lang="en-US" altLang="zh-CN" sz="1400" baseline="30000" dirty="0" smtClean="0"/>
                        <a:t>2</a:t>
                      </a:r>
                      <a:endParaRPr lang="zh-CN" altLang="en-US"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t>400</a:t>
                      </a:r>
                      <a:r>
                        <a:rPr lang="en-US" altLang="zh-CN" sz="1400" baseline="30000" dirty="0" smtClean="0"/>
                        <a:t>2</a:t>
                      </a:r>
                      <a:endParaRPr lang="zh-CN" altLang="en-US"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t>600</a:t>
                      </a:r>
                      <a:r>
                        <a:rPr lang="en-US" altLang="zh-CN" sz="1400" baseline="30000" dirty="0" smtClean="0"/>
                        <a:t>2</a:t>
                      </a:r>
                      <a:endParaRPr lang="zh-CN" altLang="en-US"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t>800</a:t>
                      </a:r>
                      <a:r>
                        <a:rPr lang="en-US" altLang="zh-CN" sz="1400" baseline="30000" dirty="0" smtClean="0"/>
                        <a:t>2</a:t>
                      </a:r>
                      <a:endParaRPr lang="zh-CN" altLang="en-US"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t>1000</a:t>
                      </a:r>
                      <a:r>
                        <a:rPr lang="en-US" altLang="zh-CN" sz="1400" baseline="30000" dirty="0" smtClean="0"/>
                        <a:t>2</a:t>
                      </a:r>
                      <a:endParaRPr lang="zh-CN" altLang="en-US" sz="1400" baseline="30000" dirty="0" smtClean="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altLang="zh-CN" sz="1400" b="1" dirty="0" smtClean="0"/>
                        <a:t>Pigeon</a:t>
                      </a:r>
                      <a:endParaRPr lang="zh-CN" altLang="en-US" sz="1400" b="1" dirty="0"/>
                    </a:p>
                  </a:txBody>
                  <a:tcPr>
                    <a:lnT w="12700" cap="flat" cmpd="sng" algn="ctr">
                      <a:solidFill>
                        <a:schemeClr val="tx1"/>
                      </a:solidFill>
                      <a:prstDash val="solid"/>
                      <a:round/>
                      <a:headEnd type="none" w="med" len="med"/>
                      <a:tailEnd type="none" w="med" len="med"/>
                    </a:lnT>
                  </a:tcPr>
                </a:tc>
                <a:tc>
                  <a:txBody>
                    <a:bodyPr/>
                    <a:lstStyle/>
                    <a:p>
                      <a:r>
                        <a:rPr lang="en-US" altLang="zh-CN" sz="1200" dirty="0" smtClean="0"/>
                        <a:t>FBM</a:t>
                      </a:r>
                      <a:endParaRPr lang="zh-CN" altLang="en-US" sz="1200" dirty="0"/>
                    </a:p>
                  </a:txBody>
                  <a:tcPr>
                    <a:lnT w="12700" cap="flat" cmpd="sng" algn="ctr">
                      <a:solidFill>
                        <a:schemeClr val="tx1"/>
                      </a:solidFill>
                      <a:prstDash val="solid"/>
                      <a:round/>
                      <a:headEnd type="none" w="med" len="med"/>
                      <a:tailEnd type="none" w="med" len="med"/>
                    </a:lnT>
                  </a:tcPr>
                </a:tc>
                <a:tc>
                  <a:txBody>
                    <a:bodyPr/>
                    <a:lstStyle/>
                    <a:p>
                      <a:r>
                        <a:rPr lang="en-US" altLang="zh-CN" sz="1200" dirty="0" smtClean="0"/>
                        <a:t>29.9</a:t>
                      </a:r>
                      <a:endParaRPr lang="zh-CN" altLang="en-US" sz="1200" dirty="0"/>
                    </a:p>
                  </a:txBody>
                  <a:tcPr>
                    <a:lnT w="12700" cap="flat" cmpd="sng" algn="ctr">
                      <a:solidFill>
                        <a:schemeClr val="tx1"/>
                      </a:solidFill>
                      <a:prstDash val="solid"/>
                      <a:round/>
                      <a:headEnd type="none" w="med" len="med"/>
                      <a:tailEnd type="none" w="med" len="med"/>
                    </a:lnT>
                  </a:tcPr>
                </a:tc>
                <a:tc>
                  <a:txBody>
                    <a:bodyPr/>
                    <a:lstStyle/>
                    <a:p>
                      <a:r>
                        <a:rPr lang="en-US" altLang="zh-CN" sz="1200" dirty="0" smtClean="0"/>
                        <a:t>105.4</a:t>
                      </a:r>
                      <a:endParaRPr lang="zh-CN" altLang="en-US" sz="1200" dirty="0"/>
                    </a:p>
                  </a:txBody>
                  <a:tcPr>
                    <a:lnT w="12700" cap="flat" cmpd="sng" algn="ctr">
                      <a:solidFill>
                        <a:schemeClr val="tx1"/>
                      </a:solidFill>
                      <a:prstDash val="solid"/>
                      <a:round/>
                      <a:headEnd type="none" w="med" len="med"/>
                      <a:tailEnd type="none" w="med" len="med"/>
                    </a:lnT>
                  </a:tcPr>
                </a:tc>
                <a:tc>
                  <a:txBody>
                    <a:bodyPr/>
                    <a:lstStyle/>
                    <a:p>
                      <a:r>
                        <a:rPr lang="en-US" altLang="zh-CN" sz="1200" dirty="0" smtClean="0"/>
                        <a:t>306.4</a:t>
                      </a:r>
                      <a:endParaRPr lang="zh-CN" altLang="en-US" sz="1200" dirty="0"/>
                    </a:p>
                  </a:txBody>
                  <a:tcPr>
                    <a:lnT w="12700" cap="flat" cmpd="sng" algn="ctr">
                      <a:solidFill>
                        <a:schemeClr val="tx1"/>
                      </a:solidFill>
                      <a:prstDash val="solid"/>
                      <a:round/>
                      <a:headEnd type="none" w="med" len="med"/>
                      <a:tailEnd type="none" w="med" len="med"/>
                    </a:lnT>
                  </a:tcPr>
                </a:tc>
                <a:tc>
                  <a:txBody>
                    <a:bodyPr/>
                    <a:lstStyle/>
                    <a:p>
                      <a:r>
                        <a:rPr lang="en-US" altLang="zh-CN" sz="1200" dirty="0" smtClean="0"/>
                        <a:t>510.1</a:t>
                      </a:r>
                      <a:endParaRPr lang="zh-CN" altLang="en-US" sz="1200" dirty="0"/>
                    </a:p>
                  </a:txBody>
                  <a:tcPr>
                    <a:lnT w="12700" cap="flat" cmpd="sng" algn="ctr">
                      <a:solidFill>
                        <a:schemeClr val="tx1"/>
                      </a:solidFill>
                      <a:prstDash val="solid"/>
                      <a:round/>
                      <a:headEnd type="none" w="med" len="med"/>
                      <a:tailEnd type="none" w="med" len="med"/>
                    </a:lnT>
                  </a:tcPr>
                </a:tc>
                <a:tc>
                  <a:txBody>
                    <a:bodyPr/>
                    <a:lstStyle/>
                    <a:p>
                      <a:r>
                        <a:rPr lang="en-US" altLang="zh-CN" sz="1200" dirty="0" smtClean="0"/>
                        <a:t>799.8</a:t>
                      </a:r>
                      <a:endParaRPr lang="zh-CN" altLang="en-US" sz="1200" dirty="0"/>
                    </a:p>
                  </a:txBody>
                  <a:tcPr>
                    <a:lnT w="12700" cap="flat" cmpd="sng" algn="ctr">
                      <a:solidFill>
                        <a:schemeClr val="tx1"/>
                      </a:solidFill>
                      <a:prstDash val="solid"/>
                      <a:round/>
                      <a:headEnd type="none" w="med" len="med"/>
                      <a:tailEnd type="none" w="med" len="med"/>
                    </a:lnT>
                  </a:tcPr>
                </a:tc>
              </a:tr>
              <a:tr h="370840">
                <a:tc>
                  <a:txBody>
                    <a:bodyPr/>
                    <a:lstStyle/>
                    <a:p>
                      <a:endParaRPr lang="zh-CN" altLang="en-US" sz="1400" b="1"/>
                    </a:p>
                  </a:txBody>
                  <a:tcPr/>
                </a:tc>
                <a:tc>
                  <a:txBody>
                    <a:bodyPr/>
                    <a:lstStyle/>
                    <a:p>
                      <a:r>
                        <a:rPr lang="en-US" altLang="zh-CN" sz="1200" dirty="0" smtClean="0"/>
                        <a:t>Ours</a:t>
                      </a:r>
                      <a:endParaRPr lang="zh-CN" altLang="en-US" sz="1200" dirty="0"/>
                    </a:p>
                  </a:txBody>
                  <a:tcPr/>
                </a:tc>
                <a:tc>
                  <a:txBody>
                    <a:bodyPr/>
                    <a:lstStyle/>
                    <a:p>
                      <a:r>
                        <a:rPr lang="en-US" altLang="zh-CN" sz="1200" dirty="0" smtClean="0"/>
                        <a:t>4.6</a:t>
                      </a:r>
                      <a:endParaRPr lang="zh-CN" altLang="en-US" sz="1200" dirty="0"/>
                    </a:p>
                  </a:txBody>
                  <a:tcPr/>
                </a:tc>
                <a:tc>
                  <a:txBody>
                    <a:bodyPr/>
                    <a:lstStyle/>
                    <a:p>
                      <a:r>
                        <a:rPr lang="en-US" altLang="zh-CN" sz="1200" dirty="0" smtClean="0"/>
                        <a:t>7.6</a:t>
                      </a:r>
                      <a:endParaRPr lang="zh-CN" altLang="en-US" sz="1200" dirty="0"/>
                    </a:p>
                  </a:txBody>
                  <a:tcPr/>
                </a:tc>
                <a:tc>
                  <a:txBody>
                    <a:bodyPr/>
                    <a:lstStyle/>
                    <a:p>
                      <a:r>
                        <a:rPr lang="en-US" altLang="zh-CN" sz="1200" dirty="0" smtClean="0"/>
                        <a:t>7.8</a:t>
                      </a:r>
                      <a:endParaRPr lang="zh-CN" altLang="en-US" sz="1200" dirty="0"/>
                    </a:p>
                  </a:txBody>
                  <a:tcPr/>
                </a:tc>
                <a:tc>
                  <a:txBody>
                    <a:bodyPr/>
                    <a:lstStyle/>
                    <a:p>
                      <a:r>
                        <a:rPr lang="en-US" altLang="zh-CN" sz="1200" dirty="0" smtClean="0"/>
                        <a:t>9.7</a:t>
                      </a:r>
                      <a:endParaRPr lang="zh-CN" altLang="en-US" sz="1200" dirty="0"/>
                    </a:p>
                  </a:txBody>
                  <a:tcPr/>
                </a:tc>
                <a:tc>
                  <a:txBody>
                    <a:bodyPr/>
                    <a:lstStyle/>
                    <a:p>
                      <a:r>
                        <a:rPr lang="en-US" altLang="zh-CN" sz="1200" dirty="0" smtClean="0"/>
                        <a:t>13.1</a:t>
                      </a:r>
                      <a:endParaRPr lang="zh-CN" altLang="en-US" sz="1200" dirty="0"/>
                    </a:p>
                  </a:txBody>
                  <a:tcPr/>
                </a:tc>
              </a:tr>
              <a:tr h="370840">
                <a:tc>
                  <a:txBody>
                    <a:bodyPr/>
                    <a:lstStyle/>
                    <a:p>
                      <a:r>
                        <a:rPr lang="en-US" altLang="zh-CN" sz="1400" b="1" dirty="0" smtClean="0"/>
                        <a:t>Skater</a:t>
                      </a:r>
                      <a:endParaRPr lang="zh-CN" altLang="en-US" sz="1400" b="1" dirty="0"/>
                    </a:p>
                  </a:txBody>
                  <a:tcPr/>
                </a:tc>
                <a:tc>
                  <a:txBody>
                    <a:bodyPr/>
                    <a:lstStyle/>
                    <a:p>
                      <a:r>
                        <a:rPr lang="en-US" altLang="zh-CN" sz="1200" dirty="0" smtClean="0"/>
                        <a:t>FBM</a:t>
                      </a:r>
                      <a:endParaRPr lang="zh-CN" altLang="en-US" sz="1200" dirty="0"/>
                    </a:p>
                  </a:txBody>
                  <a:tcPr/>
                </a:tc>
                <a:tc>
                  <a:txBody>
                    <a:bodyPr/>
                    <a:lstStyle/>
                    <a:p>
                      <a:r>
                        <a:rPr lang="en-US" altLang="zh-CN" sz="1200" dirty="0" smtClean="0"/>
                        <a:t>18.8</a:t>
                      </a:r>
                      <a:endParaRPr lang="zh-CN" altLang="en-US" sz="1200" dirty="0"/>
                    </a:p>
                  </a:txBody>
                  <a:tcPr/>
                </a:tc>
                <a:tc>
                  <a:txBody>
                    <a:bodyPr/>
                    <a:lstStyle/>
                    <a:p>
                      <a:r>
                        <a:rPr lang="en-US" altLang="zh-CN" sz="1200" dirty="0" smtClean="0"/>
                        <a:t>67.6</a:t>
                      </a:r>
                      <a:endParaRPr lang="zh-CN" altLang="en-US" sz="1200" dirty="0"/>
                    </a:p>
                  </a:txBody>
                  <a:tcPr/>
                </a:tc>
                <a:tc>
                  <a:txBody>
                    <a:bodyPr/>
                    <a:lstStyle/>
                    <a:p>
                      <a:r>
                        <a:rPr lang="en-US" altLang="zh-CN" sz="1200" dirty="0" smtClean="0"/>
                        <a:t>168</a:t>
                      </a:r>
                      <a:endParaRPr lang="zh-CN" altLang="en-US" sz="1200" dirty="0"/>
                    </a:p>
                  </a:txBody>
                  <a:tcPr/>
                </a:tc>
                <a:tc>
                  <a:txBody>
                    <a:bodyPr/>
                    <a:lstStyle/>
                    <a:p>
                      <a:r>
                        <a:rPr lang="en-US" altLang="zh-CN" sz="1200" dirty="0" smtClean="0"/>
                        <a:t>293.5</a:t>
                      </a:r>
                      <a:endParaRPr lang="zh-CN" altLang="en-US" sz="1200" dirty="0"/>
                    </a:p>
                  </a:txBody>
                  <a:tcPr/>
                </a:tc>
                <a:tc>
                  <a:txBody>
                    <a:bodyPr/>
                    <a:lstStyle/>
                    <a:p>
                      <a:r>
                        <a:rPr lang="en-US" altLang="zh-CN" sz="1200" dirty="0" smtClean="0"/>
                        <a:t>420.8</a:t>
                      </a:r>
                      <a:endParaRPr lang="zh-CN" altLang="en-US" sz="1200" dirty="0"/>
                    </a:p>
                  </a:txBody>
                  <a:tcPr/>
                </a:tc>
              </a:tr>
              <a:tr h="370840">
                <a:tc>
                  <a:txBody>
                    <a:bodyPr/>
                    <a:lstStyle/>
                    <a:p>
                      <a:endParaRPr lang="zh-CN" altLang="en-US" sz="1400" b="1" dirty="0"/>
                    </a:p>
                  </a:txBody>
                  <a:tcPr/>
                </a:tc>
                <a:tc>
                  <a:txBody>
                    <a:bodyPr/>
                    <a:lstStyle/>
                    <a:p>
                      <a:r>
                        <a:rPr lang="en-US" altLang="zh-CN" sz="1200" dirty="0" smtClean="0"/>
                        <a:t>Ours</a:t>
                      </a:r>
                      <a:endParaRPr lang="zh-CN" altLang="en-US" sz="1200" dirty="0"/>
                    </a:p>
                  </a:txBody>
                  <a:tcPr/>
                </a:tc>
                <a:tc>
                  <a:txBody>
                    <a:bodyPr/>
                    <a:lstStyle/>
                    <a:p>
                      <a:r>
                        <a:rPr lang="en-US" altLang="zh-CN" sz="1200" dirty="0" smtClean="0"/>
                        <a:t>5.6</a:t>
                      </a:r>
                      <a:endParaRPr lang="zh-CN" altLang="en-US" sz="1200" dirty="0"/>
                    </a:p>
                  </a:txBody>
                  <a:tcPr/>
                </a:tc>
                <a:tc>
                  <a:txBody>
                    <a:bodyPr/>
                    <a:lstStyle/>
                    <a:p>
                      <a:r>
                        <a:rPr lang="en-US" altLang="zh-CN" sz="1200" dirty="0" smtClean="0"/>
                        <a:t>7.7</a:t>
                      </a:r>
                      <a:endParaRPr lang="zh-CN" altLang="en-US" sz="1200" dirty="0"/>
                    </a:p>
                  </a:txBody>
                  <a:tcPr/>
                </a:tc>
                <a:tc>
                  <a:txBody>
                    <a:bodyPr/>
                    <a:lstStyle/>
                    <a:p>
                      <a:r>
                        <a:rPr lang="en-US" altLang="zh-CN" sz="1200" dirty="0" smtClean="0"/>
                        <a:t>8.5</a:t>
                      </a:r>
                      <a:endParaRPr lang="zh-CN" altLang="en-US" sz="1200" dirty="0"/>
                    </a:p>
                  </a:txBody>
                  <a:tcPr/>
                </a:tc>
                <a:tc>
                  <a:txBody>
                    <a:bodyPr/>
                    <a:lstStyle/>
                    <a:p>
                      <a:r>
                        <a:rPr lang="en-US" altLang="zh-CN" sz="1200" dirty="0" smtClean="0"/>
                        <a:t>11.6</a:t>
                      </a:r>
                      <a:endParaRPr lang="zh-CN" altLang="en-US" sz="1200" dirty="0"/>
                    </a:p>
                  </a:txBody>
                  <a:tcPr/>
                </a:tc>
                <a:tc>
                  <a:txBody>
                    <a:bodyPr/>
                    <a:lstStyle/>
                    <a:p>
                      <a:r>
                        <a:rPr lang="en-US" altLang="zh-CN" sz="1200" dirty="0" smtClean="0"/>
                        <a:t>14.2</a:t>
                      </a:r>
                      <a:endParaRPr lang="zh-CN" altLang="en-US" sz="1200" dirty="0"/>
                    </a:p>
                  </a:txBody>
                  <a:tcPr/>
                </a:tc>
              </a:tr>
              <a:tr h="370840">
                <a:tc>
                  <a:txBody>
                    <a:bodyPr/>
                    <a:lstStyle/>
                    <a:p>
                      <a:r>
                        <a:rPr lang="en-US" altLang="zh-CN" sz="1400" b="1" dirty="0" smtClean="0"/>
                        <a:t>Bird</a:t>
                      </a:r>
                      <a:endParaRPr lang="zh-CN" altLang="en-US" sz="1400" b="1" dirty="0"/>
                    </a:p>
                  </a:txBody>
                  <a:tcPr/>
                </a:tc>
                <a:tc>
                  <a:txBody>
                    <a:bodyPr/>
                    <a:lstStyle/>
                    <a:p>
                      <a:r>
                        <a:rPr lang="en-US" altLang="zh-CN" sz="1200" dirty="0" smtClean="0"/>
                        <a:t>FBM</a:t>
                      </a:r>
                      <a:endParaRPr lang="zh-CN" altLang="en-US" sz="1200" dirty="0"/>
                    </a:p>
                  </a:txBody>
                  <a:tcPr/>
                </a:tc>
                <a:tc>
                  <a:txBody>
                    <a:bodyPr/>
                    <a:lstStyle/>
                    <a:p>
                      <a:r>
                        <a:rPr lang="en-US" altLang="zh-CN" sz="1200" dirty="0" smtClean="0"/>
                        <a:t>14.5</a:t>
                      </a:r>
                      <a:endParaRPr lang="zh-CN" altLang="en-US" sz="1200" dirty="0"/>
                    </a:p>
                  </a:txBody>
                  <a:tcPr/>
                </a:tc>
                <a:tc>
                  <a:txBody>
                    <a:bodyPr/>
                    <a:lstStyle/>
                    <a:p>
                      <a:r>
                        <a:rPr lang="en-US" altLang="zh-CN" sz="1200" dirty="0" smtClean="0"/>
                        <a:t>90.5</a:t>
                      </a:r>
                      <a:endParaRPr lang="zh-CN" altLang="en-US" sz="1200" dirty="0"/>
                    </a:p>
                  </a:txBody>
                  <a:tcPr/>
                </a:tc>
                <a:tc>
                  <a:txBody>
                    <a:bodyPr/>
                    <a:lstStyle/>
                    <a:p>
                      <a:r>
                        <a:rPr lang="en-US" altLang="zh-CN" sz="1200" dirty="0" smtClean="0"/>
                        <a:t>158.3</a:t>
                      </a:r>
                      <a:endParaRPr lang="zh-CN" altLang="en-US" sz="1200" dirty="0"/>
                    </a:p>
                  </a:txBody>
                  <a:tcPr/>
                </a:tc>
                <a:tc>
                  <a:txBody>
                    <a:bodyPr/>
                    <a:lstStyle/>
                    <a:p>
                      <a:r>
                        <a:rPr lang="en-US" altLang="zh-CN" sz="1200" dirty="0" smtClean="0"/>
                        <a:t>419.9</a:t>
                      </a:r>
                      <a:endParaRPr lang="zh-CN" altLang="en-US" sz="1200" dirty="0"/>
                    </a:p>
                  </a:txBody>
                  <a:tcPr/>
                </a:tc>
                <a:tc>
                  <a:txBody>
                    <a:bodyPr/>
                    <a:lstStyle/>
                    <a:p>
                      <a:r>
                        <a:rPr lang="en-US" altLang="zh-CN" sz="1200" dirty="0" smtClean="0"/>
                        <a:t>583.3</a:t>
                      </a:r>
                      <a:endParaRPr lang="zh-CN" altLang="en-US" sz="1200" dirty="0"/>
                    </a:p>
                  </a:txBody>
                  <a:tcPr/>
                </a:tc>
              </a:tr>
              <a:tr h="370840">
                <a:tc>
                  <a:txBody>
                    <a:bodyPr/>
                    <a:lstStyle/>
                    <a:p>
                      <a:endParaRPr lang="zh-CN" altLang="en-US" sz="1200" dirty="0"/>
                    </a:p>
                  </a:txBody>
                  <a:tcPr>
                    <a:lnB w="12700" cap="flat" cmpd="sng" algn="ctr">
                      <a:solidFill>
                        <a:schemeClr val="tx1"/>
                      </a:solidFill>
                      <a:prstDash val="solid"/>
                      <a:round/>
                      <a:headEnd type="none" w="med" len="med"/>
                      <a:tailEnd type="none" w="med" len="med"/>
                    </a:lnB>
                  </a:tcPr>
                </a:tc>
                <a:tc>
                  <a:txBody>
                    <a:bodyPr/>
                    <a:lstStyle/>
                    <a:p>
                      <a:r>
                        <a:rPr lang="en-US" altLang="zh-CN" sz="1200" dirty="0" smtClean="0"/>
                        <a:t>Ours</a:t>
                      </a:r>
                      <a:endParaRPr lang="zh-CN" altLang="en-US" sz="1200" dirty="0"/>
                    </a:p>
                  </a:txBody>
                  <a:tcPr>
                    <a:lnB w="12700" cap="flat" cmpd="sng" algn="ctr">
                      <a:solidFill>
                        <a:schemeClr val="tx1"/>
                      </a:solidFill>
                      <a:prstDash val="solid"/>
                      <a:round/>
                      <a:headEnd type="none" w="med" len="med"/>
                      <a:tailEnd type="none" w="med" len="med"/>
                    </a:lnB>
                  </a:tcPr>
                </a:tc>
                <a:tc>
                  <a:txBody>
                    <a:bodyPr/>
                    <a:lstStyle/>
                    <a:p>
                      <a:r>
                        <a:rPr lang="en-US" altLang="zh-CN" sz="1200" dirty="0" smtClean="0"/>
                        <a:t>4.9</a:t>
                      </a:r>
                      <a:endParaRPr lang="zh-CN" altLang="en-US" sz="1200" dirty="0"/>
                    </a:p>
                  </a:txBody>
                  <a:tcPr>
                    <a:lnB w="12700" cap="flat" cmpd="sng" algn="ctr">
                      <a:solidFill>
                        <a:schemeClr val="tx1"/>
                      </a:solidFill>
                      <a:prstDash val="solid"/>
                      <a:round/>
                      <a:headEnd type="none" w="med" len="med"/>
                      <a:tailEnd type="none" w="med" len="med"/>
                    </a:lnB>
                  </a:tcPr>
                </a:tc>
                <a:tc>
                  <a:txBody>
                    <a:bodyPr/>
                    <a:lstStyle/>
                    <a:p>
                      <a:r>
                        <a:rPr lang="en-US" altLang="zh-CN" sz="1200" dirty="0" smtClean="0"/>
                        <a:t>6.5</a:t>
                      </a:r>
                      <a:endParaRPr lang="zh-CN" altLang="en-US" sz="1200" dirty="0"/>
                    </a:p>
                  </a:txBody>
                  <a:tcPr>
                    <a:lnB w="12700" cap="flat" cmpd="sng" algn="ctr">
                      <a:solidFill>
                        <a:schemeClr val="tx1"/>
                      </a:solidFill>
                      <a:prstDash val="solid"/>
                      <a:round/>
                      <a:headEnd type="none" w="med" len="med"/>
                      <a:tailEnd type="none" w="med" len="med"/>
                    </a:lnB>
                  </a:tcPr>
                </a:tc>
                <a:tc>
                  <a:txBody>
                    <a:bodyPr/>
                    <a:lstStyle/>
                    <a:p>
                      <a:r>
                        <a:rPr lang="en-US" altLang="zh-CN" sz="1200" dirty="0" smtClean="0"/>
                        <a:t>8.1</a:t>
                      </a:r>
                      <a:endParaRPr lang="zh-CN" altLang="en-US" sz="1200" dirty="0"/>
                    </a:p>
                  </a:txBody>
                  <a:tcPr>
                    <a:lnB w="12700" cap="flat" cmpd="sng" algn="ctr">
                      <a:solidFill>
                        <a:schemeClr val="tx1"/>
                      </a:solidFill>
                      <a:prstDash val="solid"/>
                      <a:round/>
                      <a:headEnd type="none" w="med" len="med"/>
                      <a:tailEnd type="none" w="med" len="med"/>
                    </a:lnB>
                  </a:tcPr>
                </a:tc>
                <a:tc>
                  <a:txBody>
                    <a:bodyPr/>
                    <a:lstStyle/>
                    <a:p>
                      <a:r>
                        <a:rPr lang="en-US" altLang="zh-CN" sz="1200" dirty="0" smtClean="0"/>
                        <a:t>11.2</a:t>
                      </a:r>
                      <a:endParaRPr lang="zh-CN" altLang="en-US" sz="1200" dirty="0"/>
                    </a:p>
                  </a:txBody>
                  <a:tcPr>
                    <a:lnB w="12700" cap="flat" cmpd="sng" algn="ctr">
                      <a:solidFill>
                        <a:schemeClr val="tx1"/>
                      </a:solidFill>
                      <a:prstDash val="solid"/>
                      <a:round/>
                      <a:headEnd type="none" w="med" len="med"/>
                      <a:tailEnd type="none" w="med" len="med"/>
                    </a:lnB>
                  </a:tcPr>
                </a:tc>
                <a:tc>
                  <a:txBody>
                    <a:bodyPr/>
                    <a:lstStyle/>
                    <a:p>
                      <a:r>
                        <a:rPr lang="en-US" altLang="zh-CN" sz="1200" dirty="0" smtClean="0"/>
                        <a:t>14.1</a:t>
                      </a:r>
                      <a:endParaRPr lang="zh-CN" altLang="en-US" sz="1200" dirty="0"/>
                    </a:p>
                  </a:txBody>
                  <a:tcPr>
                    <a:lnB w="12700" cap="flat" cmpd="sng" algn="ctr">
                      <a:solidFill>
                        <a:schemeClr val="tx1"/>
                      </a:solidFill>
                      <a:prstDash val="solid"/>
                      <a:round/>
                      <a:headEnd type="none" w="med" len="med"/>
                      <a:tailEnd type="none" w="med" len="med"/>
                    </a:lnB>
                  </a:tcPr>
                </a:tc>
              </a:tr>
            </a:tbl>
          </a:graphicData>
        </a:graphic>
      </p:graphicFrame>
      <p:sp>
        <p:nvSpPr>
          <p:cNvPr id="3" name="矩形 2"/>
          <p:cNvSpPr/>
          <p:nvPr/>
        </p:nvSpPr>
        <p:spPr>
          <a:xfrm>
            <a:off x="856621" y="1532374"/>
            <a:ext cx="6815418" cy="646331"/>
          </a:xfrm>
          <a:prstGeom prst="rect">
            <a:avLst/>
          </a:prstGeom>
        </p:spPr>
        <p:txBody>
          <a:bodyPr wrap="square">
            <a:spAutoFit/>
          </a:bodyPr>
          <a:lstStyle/>
          <a:p>
            <a:pPr marL="285750" indent="-285750">
              <a:buFont typeface="Wingdings" panose="05000000000000000000" pitchFamily="2" charset="2"/>
              <a:buChar char="l"/>
            </a:pPr>
            <a:r>
              <a:rPr lang="en-US" altLang="zh-CN" dirty="0" err="1">
                <a:latin typeface="Berlin Sans FB" panose="020E0602020502020306" pitchFamily="34" charset="0"/>
              </a:rPr>
              <a:t>Floodfill</a:t>
            </a:r>
            <a:r>
              <a:rPr lang="en-US" altLang="zh-CN" dirty="0">
                <a:latin typeface="Berlin Sans FB" panose="020E0602020502020306" pitchFamily="34" charset="0"/>
              </a:rPr>
              <a:t>-based </a:t>
            </a:r>
            <a:r>
              <a:rPr lang="en-US" altLang="zh-CN" dirty="0" smtClean="0">
                <a:latin typeface="Berlin Sans FB" panose="020E0602020502020306" pitchFamily="34" charset="0"/>
              </a:rPr>
              <a:t>method </a:t>
            </a:r>
            <a:r>
              <a:rPr lang="en-US" altLang="zh-CN" i="1" dirty="0" smtClean="0">
                <a:latin typeface="Berlin Sans FB" panose="020E0602020502020306" pitchFamily="34" charset="0"/>
              </a:rPr>
              <a:t>vs</a:t>
            </a:r>
            <a:r>
              <a:rPr lang="en-US" altLang="zh-CN" dirty="0" smtClean="0">
                <a:latin typeface="Berlin Sans FB" panose="020E0602020502020306" pitchFamily="34" charset="0"/>
              </a:rPr>
              <a:t> our method</a:t>
            </a:r>
          </a:p>
          <a:p>
            <a:pPr marL="285750" indent="-285750">
              <a:buFont typeface="Wingdings" panose="05000000000000000000" pitchFamily="2" charset="2"/>
              <a:buChar char="l"/>
            </a:pPr>
            <a:r>
              <a:rPr lang="en-US" altLang="zh-CN" dirty="0" smtClean="0">
                <a:latin typeface="Berlin Sans FB" panose="020E0602020502020306" pitchFamily="34" charset="0"/>
              </a:rPr>
              <a:t>Difference: strategy </a:t>
            </a:r>
            <a:r>
              <a:rPr lang="en-US" altLang="zh-CN" dirty="0">
                <a:latin typeface="Berlin Sans FB" panose="020E0602020502020306" pitchFamily="34" charset="0"/>
              </a:rPr>
              <a:t>of </a:t>
            </a:r>
            <a:r>
              <a:rPr lang="en-US" altLang="zh-CN" dirty="0" smtClean="0">
                <a:latin typeface="Berlin Sans FB" panose="020E0602020502020306" pitchFamily="34" charset="0"/>
              </a:rPr>
              <a:t>boundary pixel </a:t>
            </a:r>
            <a:r>
              <a:rPr lang="en-US" altLang="zh-CN" dirty="0">
                <a:latin typeface="Berlin Sans FB" panose="020E0602020502020306" pitchFamily="34" charset="0"/>
              </a:rPr>
              <a:t>detection and ordering</a:t>
            </a:r>
            <a:endParaRPr lang="zh-CN" altLang="en-US" dirty="0">
              <a:latin typeface="Berlin Sans FB" panose="020E0602020502020306" pitchFamily="34" charset="0"/>
            </a:endParaRPr>
          </a:p>
        </p:txBody>
      </p:sp>
    </p:spTree>
    <p:custDataLst>
      <p:tags r:id="rId1"/>
    </p:custDataLst>
    <p:extLst>
      <p:ext uri="{BB962C8B-B14F-4D97-AF65-F5344CB8AC3E}">
        <p14:creationId xmlns:p14="http://schemas.microsoft.com/office/powerpoint/2010/main" val="22731135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extLst mod="1">
    <p:ext uri="{E180D4A7-C9FB-4DFB-919C-405C955672EB}">
      <p14:showEvtLst xmlns:p14="http://schemas.microsoft.com/office/powerpoint/2010/main">
        <p14:playEvt time="2724" objId="4"/>
        <p14:stopEvt time="5627" objId="4"/>
      </p14:showEvtLst>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008834" y="2863471"/>
            <a:ext cx="4923928" cy="770779"/>
          </a:xfrm>
        </p:spPr>
        <p:txBody>
          <a:bodyPr>
            <a:normAutofit fontScale="90000"/>
          </a:bodyPr>
          <a:lstStyle/>
          <a:p>
            <a:r>
              <a:rPr lang="en-US" altLang="zh-CN" dirty="0" smtClean="0">
                <a:latin typeface="Berlin Sans FB" panose="020E0602020502020306" pitchFamily="34" charset="0"/>
              </a:rPr>
              <a:t>Application</a:t>
            </a:r>
            <a:endParaRPr lang="zh-CN" altLang="en-US" dirty="0">
              <a:latin typeface="Berlin Sans FB" panose="020E0602020502020306" pitchFamily="34" charset="0"/>
            </a:endParaRPr>
          </a:p>
        </p:txBody>
      </p:sp>
    </p:spTree>
    <p:extLst>
      <p:ext uri="{BB962C8B-B14F-4D97-AF65-F5344CB8AC3E}">
        <p14:creationId xmlns:p14="http://schemas.microsoft.com/office/powerpoint/2010/main" val="16883849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latin typeface="Berlin Sans FB" panose="020E0602020502020306" pitchFamily="34" charset="0"/>
              </a:rPr>
              <a:t>Video </a:t>
            </a:r>
            <a:r>
              <a:rPr lang="en-US" altLang="zh-CN" dirty="0" err="1" smtClean="0">
                <a:latin typeface="Berlin Sans FB" panose="020E0602020502020306" pitchFamily="34" charset="0"/>
              </a:rPr>
              <a:t>Vectorization</a:t>
            </a:r>
            <a:endParaRPr lang="zh-CN" altLang="en-US" dirty="0">
              <a:latin typeface="Berlin Sans FB" panose="020E0602020502020306" pitchFamily="34" charset="0"/>
            </a:endParaRPr>
          </a:p>
        </p:txBody>
      </p:sp>
      <p:pic>
        <p:nvPicPr>
          <p:cNvPr id="20" name="video_res">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6"/>
          <a:stretch>
            <a:fillRect/>
          </a:stretch>
        </p:blipFill>
        <p:spPr>
          <a:xfrm>
            <a:off x="752475" y="3222625"/>
            <a:ext cx="3600450" cy="2700338"/>
          </a:xfrm>
        </p:spPr>
      </p:pic>
      <p:pic>
        <p:nvPicPr>
          <p:cNvPr id="21" name="video2_res">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4651872" y="3223022"/>
            <a:ext cx="3600000" cy="2700000"/>
          </a:xfrm>
          <a:prstGeom prst="rect">
            <a:avLst/>
          </a:prstGeom>
        </p:spPr>
      </p:pic>
      <p:sp>
        <p:nvSpPr>
          <p:cNvPr id="6" name="矩形 5"/>
          <p:cNvSpPr/>
          <p:nvPr/>
        </p:nvSpPr>
        <p:spPr>
          <a:xfrm>
            <a:off x="628650" y="1533129"/>
            <a:ext cx="6815418" cy="1338828"/>
          </a:xfrm>
          <a:prstGeom prst="rect">
            <a:avLst/>
          </a:prstGeom>
        </p:spPr>
        <p:txBody>
          <a:bodyPr wrap="square">
            <a:spAutoFit/>
          </a:bodyPr>
          <a:lstStyle/>
          <a:p>
            <a:pPr marL="285750" indent="-285750">
              <a:lnSpc>
                <a:spcPct val="150000"/>
              </a:lnSpc>
              <a:buFont typeface="Wingdings" panose="05000000000000000000" pitchFamily="2" charset="2"/>
              <a:buChar char="l"/>
            </a:pPr>
            <a:r>
              <a:rPr lang="en-US" altLang="zh-CN" dirty="0">
                <a:latin typeface="Berlin Sans FB" panose="020E0602020502020306" pitchFamily="34" charset="0"/>
              </a:rPr>
              <a:t>Silhouettes are extracted by background subtraction </a:t>
            </a:r>
            <a:endParaRPr lang="en-US" altLang="zh-CN" dirty="0" smtClean="0">
              <a:latin typeface="Berlin Sans FB" panose="020E0602020502020306" pitchFamily="34" charset="0"/>
            </a:endParaRPr>
          </a:p>
          <a:p>
            <a:pPr marL="285750" indent="-285750">
              <a:lnSpc>
                <a:spcPct val="150000"/>
              </a:lnSpc>
              <a:buFont typeface="Wingdings" panose="05000000000000000000" pitchFamily="2" charset="2"/>
              <a:buChar char="l"/>
            </a:pPr>
            <a:r>
              <a:rPr lang="en-US" altLang="zh-CN" dirty="0" smtClean="0">
                <a:latin typeface="Berlin Sans FB" panose="020E0602020502020306" pitchFamily="34" charset="0"/>
              </a:rPr>
              <a:t>Temporal </a:t>
            </a:r>
            <a:r>
              <a:rPr lang="en-US" altLang="zh-CN" smtClean="0">
                <a:latin typeface="Berlin Sans FB" panose="020E0602020502020306" pitchFamily="34" charset="0"/>
              </a:rPr>
              <a:t>coherence </a:t>
            </a:r>
            <a:r>
              <a:rPr lang="en-US" altLang="zh-CN" smtClean="0">
                <a:latin typeface="Berlin Sans FB" panose="020E0602020502020306" pitchFamily="34" charset="0"/>
              </a:rPr>
              <a:t>is not </a:t>
            </a:r>
            <a:r>
              <a:rPr lang="en-US" altLang="zh-CN" dirty="0" smtClean="0">
                <a:latin typeface="Berlin Sans FB" panose="020E0602020502020306" pitchFamily="34" charset="0"/>
              </a:rPr>
              <a:t>considered</a:t>
            </a:r>
          </a:p>
          <a:p>
            <a:pPr marL="285750" indent="-285750">
              <a:lnSpc>
                <a:spcPct val="150000"/>
              </a:lnSpc>
              <a:buFont typeface="Wingdings" panose="05000000000000000000" pitchFamily="2" charset="2"/>
              <a:buChar char="l"/>
            </a:pPr>
            <a:r>
              <a:rPr lang="en-US" altLang="zh-CN" dirty="0" smtClean="0">
                <a:latin typeface="Berlin Sans FB" panose="020E0602020502020306" pitchFamily="34" charset="0"/>
              </a:rPr>
              <a:t>Average </a:t>
            </a:r>
            <a:r>
              <a:rPr lang="en-US" altLang="zh-CN" dirty="0">
                <a:latin typeface="Berlin Sans FB" panose="020E0602020502020306" pitchFamily="34" charset="0"/>
              </a:rPr>
              <a:t>frame </a:t>
            </a:r>
            <a:r>
              <a:rPr lang="en-US" altLang="zh-CN" dirty="0" smtClean="0">
                <a:latin typeface="Berlin Sans FB" panose="020E0602020502020306" pitchFamily="34" charset="0"/>
              </a:rPr>
              <a:t>rate: 48 </a:t>
            </a:r>
            <a:r>
              <a:rPr lang="en-US" altLang="zh-CN" dirty="0">
                <a:latin typeface="Berlin Sans FB" panose="020E0602020502020306" pitchFamily="34" charset="0"/>
              </a:rPr>
              <a:t>fps</a:t>
            </a:r>
            <a:endParaRPr lang="en-US" altLang="zh-CN" dirty="0" smtClean="0">
              <a:latin typeface="Berlin Sans FB" panose="020E0602020502020306" pitchFamily="34" charset="0"/>
            </a:endParaRPr>
          </a:p>
        </p:txBody>
      </p:sp>
    </p:spTree>
    <p:extLst>
      <p:ext uri="{BB962C8B-B14F-4D97-AF65-F5344CB8AC3E}">
        <p14:creationId xmlns:p14="http://schemas.microsoft.com/office/powerpoint/2010/main" val="3575006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0"/>
                                        </p:tgtEl>
                                      </p:cBhvr>
                                    </p:cmd>
                                  </p:childTnLst>
                                </p:cTn>
                              </p:par>
                            </p:childTnLst>
                          </p:cTn>
                        </p:par>
                      </p:childTnLst>
                    </p:cTn>
                  </p:par>
                </p:childTnLst>
              </p:cTn>
              <p:nextCondLst>
                <p:cond evt="onClick" delay="0">
                  <p:tgtEl>
                    <p:spTgt spid="20"/>
                  </p:tgtEl>
                </p:cond>
              </p:nextCondLst>
            </p:seq>
            <p:video>
              <p:cMediaNode vol="80000">
                <p:cTn id="7" fill="hold" display="0">
                  <p:stCondLst>
                    <p:cond delay="indefinite"/>
                  </p:stCondLst>
                </p:cTn>
                <p:tgtEl>
                  <p:spTgt spid="20"/>
                </p:tgtEl>
              </p:cMediaNode>
            </p:video>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1"/>
                                        </p:tgtEl>
                                      </p:cBhvr>
                                    </p:cmd>
                                  </p:childTnLst>
                                </p:cTn>
                              </p:par>
                            </p:childTnLst>
                          </p:cTn>
                        </p:par>
                      </p:childTnLst>
                    </p:cTn>
                  </p:par>
                </p:childTnLst>
              </p:cTn>
              <p:nextCondLst>
                <p:cond evt="onClick" delay="0">
                  <p:tgtEl>
                    <p:spTgt spid="21"/>
                  </p:tgtEl>
                </p:cond>
              </p:nextCondLst>
            </p:seq>
            <p:video>
              <p:cMediaNode vol="80000">
                <p:cTn id="13" fill="hold" display="0">
                  <p:stCondLst>
                    <p:cond delay="indefinite"/>
                  </p:stCondLst>
                </p:cTn>
                <p:tgtEl>
                  <p:spTgt spid="21"/>
                </p:tgtEl>
              </p:cMediaNode>
            </p:video>
          </p:childTnLst>
        </p:cTn>
      </p:par>
    </p:tnLst>
  </p:timing>
  <p:extLst mod="1">
    <p:ext uri="{E180D4A7-C9FB-4DFB-919C-405C955672EB}">
      <p14:showEvtLst xmlns:p14="http://schemas.microsoft.com/office/powerpoint/2010/main">
        <p14:playEvt time="1815" objId="20"/>
        <p14:stopEvt time="4684" objId="20"/>
        <p14:playEvt time="6078" objId="21"/>
        <p14:stopEvt time="8501" objId="21"/>
      </p14:showEvtLst>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latin typeface="Berlin Sans FB" panose="020E0602020502020306" pitchFamily="34" charset="0"/>
              </a:rPr>
              <a:t>Visual Hull</a:t>
            </a:r>
            <a:endParaRPr lang="zh-CN" altLang="en-US" dirty="0">
              <a:latin typeface="Berlin Sans FB" panose="020E0602020502020306" pitchFamily="34" charset="0"/>
            </a:endParaRPr>
          </a:p>
        </p:txBody>
      </p:sp>
      <p:sp>
        <p:nvSpPr>
          <p:cNvPr id="6" name="矩形 5"/>
          <p:cNvSpPr/>
          <p:nvPr/>
        </p:nvSpPr>
        <p:spPr>
          <a:xfrm>
            <a:off x="628650" y="1533129"/>
            <a:ext cx="6815418" cy="1338828"/>
          </a:xfrm>
          <a:prstGeom prst="rect">
            <a:avLst/>
          </a:prstGeom>
        </p:spPr>
        <p:txBody>
          <a:bodyPr wrap="square">
            <a:spAutoFit/>
          </a:bodyPr>
          <a:lstStyle/>
          <a:p>
            <a:pPr marL="285750" indent="-285750">
              <a:lnSpc>
                <a:spcPct val="150000"/>
              </a:lnSpc>
              <a:buFont typeface="Wingdings" panose="05000000000000000000" pitchFamily="2" charset="2"/>
              <a:buChar char="l"/>
            </a:pPr>
            <a:r>
              <a:rPr lang="en-US" altLang="zh-CN" dirty="0" smtClean="0">
                <a:latin typeface="Berlin Sans FB" panose="020E0602020502020306" pitchFamily="34" charset="0"/>
              </a:rPr>
              <a:t>Contour </a:t>
            </a:r>
            <a:r>
              <a:rPr lang="en-US" altLang="zh-CN" dirty="0" err="1">
                <a:latin typeface="Berlin Sans FB" panose="020E0602020502020306" pitchFamily="34" charset="0"/>
              </a:rPr>
              <a:t>vectorization</a:t>
            </a:r>
            <a:r>
              <a:rPr lang="en-US" altLang="zh-CN" dirty="0">
                <a:latin typeface="Berlin Sans FB" panose="020E0602020502020306" pitchFamily="34" charset="0"/>
              </a:rPr>
              <a:t> </a:t>
            </a:r>
            <a:r>
              <a:rPr lang="en-US" altLang="zh-CN" dirty="0" smtClean="0">
                <a:latin typeface="Berlin Sans FB" panose="020E0602020502020306" pitchFamily="34" charset="0"/>
              </a:rPr>
              <a:t>among 8-channel </a:t>
            </a:r>
            <a:r>
              <a:rPr lang="en-US" altLang="zh-CN" dirty="0">
                <a:latin typeface="Berlin Sans FB" panose="020E0602020502020306" pitchFamily="34" charset="0"/>
              </a:rPr>
              <a:t>multi-view video streams</a:t>
            </a:r>
          </a:p>
          <a:p>
            <a:pPr marL="285750" indent="-285750">
              <a:lnSpc>
                <a:spcPct val="150000"/>
              </a:lnSpc>
              <a:buFont typeface="Wingdings" panose="05000000000000000000" pitchFamily="2" charset="2"/>
              <a:buChar char="l"/>
            </a:pPr>
            <a:r>
              <a:rPr lang="en-US" altLang="zh-CN" dirty="0" smtClean="0">
                <a:latin typeface="Berlin Sans FB" panose="020E0602020502020306" pitchFamily="34" charset="0"/>
              </a:rPr>
              <a:t>Temporal coherence </a:t>
            </a:r>
            <a:r>
              <a:rPr lang="en-US" altLang="zh-CN" dirty="0" smtClean="0">
                <a:latin typeface="Berlin Sans FB" panose="020E0602020502020306" pitchFamily="34" charset="0"/>
              </a:rPr>
              <a:t>is not </a:t>
            </a:r>
            <a:r>
              <a:rPr lang="en-US" altLang="zh-CN" dirty="0" smtClean="0">
                <a:latin typeface="Berlin Sans FB" panose="020E0602020502020306" pitchFamily="34" charset="0"/>
              </a:rPr>
              <a:t>considered</a:t>
            </a:r>
          </a:p>
          <a:p>
            <a:pPr marL="285750" indent="-285750">
              <a:lnSpc>
                <a:spcPct val="150000"/>
              </a:lnSpc>
              <a:buFont typeface="Wingdings" panose="05000000000000000000" pitchFamily="2" charset="2"/>
              <a:buChar char="l"/>
            </a:pPr>
            <a:r>
              <a:rPr lang="en-US" altLang="zh-CN" dirty="0">
                <a:latin typeface="Berlin Sans FB" panose="020E0602020502020306" pitchFamily="34" charset="0"/>
              </a:rPr>
              <a:t>reconstruct and </a:t>
            </a:r>
            <a:r>
              <a:rPr lang="en-US" altLang="zh-CN" dirty="0" smtClean="0">
                <a:latin typeface="Berlin Sans FB" panose="020E0602020502020306" pitchFamily="34" charset="0"/>
              </a:rPr>
              <a:t>render dynamic VH  20 fps</a:t>
            </a: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4897" y="5778377"/>
            <a:ext cx="5400000" cy="1035436"/>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897" y="3285829"/>
            <a:ext cx="5400000" cy="2128656"/>
          </a:xfrm>
          <a:prstGeom prst="rect">
            <a:avLst/>
          </a:prstGeom>
        </p:spPr>
      </p:pic>
      <p:sp>
        <p:nvSpPr>
          <p:cNvPr id="9" name="矩形 8"/>
          <p:cNvSpPr/>
          <p:nvPr/>
        </p:nvSpPr>
        <p:spPr>
          <a:xfrm>
            <a:off x="879324" y="3413050"/>
            <a:ext cx="1393190" cy="646331"/>
          </a:xfrm>
          <a:prstGeom prst="rect">
            <a:avLst/>
          </a:prstGeom>
        </p:spPr>
        <p:txBody>
          <a:bodyPr wrap="square">
            <a:spAutoFit/>
          </a:bodyPr>
          <a:lstStyle/>
          <a:p>
            <a:r>
              <a:rPr lang="en-US" altLang="zh-CN" dirty="0" smtClean="0">
                <a:latin typeface="Berlin Sans FB" panose="020E0602020502020306" pitchFamily="34" charset="0"/>
              </a:rPr>
              <a:t>Input </a:t>
            </a:r>
          </a:p>
          <a:p>
            <a:r>
              <a:rPr lang="en-US" altLang="zh-CN" dirty="0" smtClean="0">
                <a:latin typeface="Berlin Sans FB" panose="020E0602020502020306" pitchFamily="34" charset="0"/>
              </a:rPr>
              <a:t>video</a:t>
            </a:r>
          </a:p>
        </p:txBody>
      </p:sp>
      <p:sp>
        <p:nvSpPr>
          <p:cNvPr id="10" name="矩形 9"/>
          <p:cNvSpPr/>
          <p:nvPr/>
        </p:nvSpPr>
        <p:spPr>
          <a:xfrm>
            <a:off x="584246" y="4519194"/>
            <a:ext cx="1393190" cy="646331"/>
          </a:xfrm>
          <a:prstGeom prst="rect">
            <a:avLst/>
          </a:prstGeom>
        </p:spPr>
        <p:txBody>
          <a:bodyPr wrap="square">
            <a:spAutoFit/>
          </a:bodyPr>
          <a:lstStyle/>
          <a:p>
            <a:r>
              <a:rPr lang="en-US" altLang="zh-CN" dirty="0" err="1" smtClean="0">
                <a:latin typeface="Berlin Sans FB" panose="020E0602020502020306" pitchFamily="34" charset="0"/>
              </a:rPr>
              <a:t>Vecorized</a:t>
            </a:r>
            <a:endParaRPr lang="en-US" altLang="zh-CN" dirty="0" smtClean="0">
              <a:latin typeface="Berlin Sans FB" panose="020E0602020502020306" pitchFamily="34" charset="0"/>
            </a:endParaRPr>
          </a:p>
          <a:p>
            <a:r>
              <a:rPr lang="en-US" altLang="zh-CN" dirty="0" smtClean="0">
                <a:latin typeface="Berlin Sans FB" panose="020E0602020502020306" pitchFamily="34" charset="0"/>
              </a:rPr>
              <a:t> silhouette</a:t>
            </a:r>
          </a:p>
        </p:txBody>
      </p:sp>
      <p:sp>
        <p:nvSpPr>
          <p:cNvPr id="11" name="矩形 10"/>
          <p:cNvSpPr/>
          <p:nvPr/>
        </p:nvSpPr>
        <p:spPr>
          <a:xfrm>
            <a:off x="879324" y="5874298"/>
            <a:ext cx="1393190" cy="455317"/>
          </a:xfrm>
          <a:prstGeom prst="rect">
            <a:avLst/>
          </a:prstGeom>
        </p:spPr>
        <p:txBody>
          <a:bodyPr wrap="square">
            <a:spAutoFit/>
          </a:bodyPr>
          <a:lstStyle/>
          <a:p>
            <a:pPr>
              <a:lnSpc>
                <a:spcPct val="150000"/>
              </a:lnSpc>
            </a:pPr>
            <a:r>
              <a:rPr lang="en-US" altLang="zh-CN" dirty="0" smtClean="0">
                <a:latin typeface="Berlin Sans FB" panose="020E0602020502020306" pitchFamily="34" charset="0"/>
              </a:rPr>
              <a:t>VHs</a:t>
            </a:r>
          </a:p>
        </p:txBody>
      </p:sp>
      <p:sp>
        <p:nvSpPr>
          <p:cNvPr id="12" name="矩形 11"/>
          <p:cNvSpPr/>
          <p:nvPr/>
        </p:nvSpPr>
        <p:spPr>
          <a:xfrm>
            <a:off x="1684897" y="2852203"/>
            <a:ext cx="1393190" cy="369332"/>
          </a:xfrm>
          <a:prstGeom prst="rect">
            <a:avLst/>
          </a:prstGeom>
        </p:spPr>
        <p:txBody>
          <a:bodyPr wrap="square">
            <a:spAutoFit/>
          </a:bodyPr>
          <a:lstStyle/>
          <a:p>
            <a:r>
              <a:rPr lang="en-US" altLang="zh-CN" dirty="0" smtClean="0">
                <a:latin typeface="Berlin Sans FB" panose="020E0602020502020306" pitchFamily="34" charset="0"/>
              </a:rPr>
              <a:t>Channel-1</a:t>
            </a:r>
          </a:p>
        </p:txBody>
      </p:sp>
      <p:sp>
        <p:nvSpPr>
          <p:cNvPr id="13" name="矩形 12"/>
          <p:cNvSpPr/>
          <p:nvPr/>
        </p:nvSpPr>
        <p:spPr>
          <a:xfrm>
            <a:off x="3035448" y="2863075"/>
            <a:ext cx="1393190" cy="369332"/>
          </a:xfrm>
          <a:prstGeom prst="rect">
            <a:avLst/>
          </a:prstGeom>
        </p:spPr>
        <p:txBody>
          <a:bodyPr wrap="square">
            <a:spAutoFit/>
          </a:bodyPr>
          <a:lstStyle/>
          <a:p>
            <a:r>
              <a:rPr lang="en-US" altLang="zh-CN" dirty="0" smtClean="0">
                <a:latin typeface="Berlin Sans FB" panose="020E0602020502020306" pitchFamily="34" charset="0"/>
              </a:rPr>
              <a:t>Channel-2</a:t>
            </a:r>
          </a:p>
        </p:txBody>
      </p:sp>
      <p:sp>
        <p:nvSpPr>
          <p:cNvPr id="14" name="矩形 13"/>
          <p:cNvSpPr/>
          <p:nvPr/>
        </p:nvSpPr>
        <p:spPr>
          <a:xfrm>
            <a:off x="4385999" y="2863075"/>
            <a:ext cx="1393190" cy="369332"/>
          </a:xfrm>
          <a:prstGeom prst="rect">
            <a:avLst/>
          </a:prstGeom>
        </p:spPr>
        <p:txBody>
          <a:bodyPr wrap="square">
            <a:spAutoFit/>
          </a:bodyPr>
          <a:lstStyle/>
          <a:p>
            <a:r>
              <a:rPr lang="en-US" altLang="zh-CN" dirty="0" smtClean="0">
                <a:latin typeface="Berlin Sans FB" panose="020E0602020502020306" pitchFamily="34" charset="0"/>
              </a:rPr>
              <a:t>Channel-3</a:t>
            </a:r>
          </a:p>
        </p:txBody>
      </p:sp>
      <p:sp>
        <p:nvSpPr>
          <p:cNvPr id="15" name="矩形 14"/>
          <p:cNvSpPr/>
          <p:nvPr/>
        </p:nvSpPr>
        <p:spPr>
          <a:xfrm>
            <a:off x="5618235" y="2861127"/>
            <a:ext cx="1393190" cy="369332"/>
          </a:xfrm>
          <a:prstGeom prst="rect">
            <a:avLst/>
          </a:prstGeom>
        </p:spPr>
        <p:txBody>
          <a:bodyPr wrap="square">
            <a:spAutoFit/>
          </a:bodyPr>
          <a:lstStyle/>
          <a:p>
            <a:r>
              <a:rPr lang="en-US" altLang="zh-CN" dirty="0" smtClean="0">
                <a:latin typeface="Berlin Sans FB" panose="020E0602020502020306" pitchFamily="34" charset="0"/>
              </a:rPr>
              <a:t>…Channel-8</a:t>
            </a:r>
          </a:p>
        </p:txBody>
      </p:sp>
      <p:sp>
        <p:nvSpPr>
          <p:cNvPr id="16" name="矩形 15"/>
          <p:cNvSpPr/>
          <p:nvPr/>
        </p:nvSpPr>
        <p:spPr>
          <a:xfrm>
            <a:off x="1608891" y="5344751"/>
            <a:ext cx="2123152" cy="369332"/>
          </a:xfrm>
          <a:prstGeom prst="rect">
            <a:avLst/>
          </a:prstGeom>
        </p:spPr>
        <p:txBody>
          <a:bodyPr wrap="square">
            <a:spAutoFit/>
          </a:bodyPr>
          <a:lstStyle/>
          <a:p>
            <a:r>
              <a:rPr lang="en-US" altLang="zh-CN" dirty="0" smtClean="0">
                <a:latin typeface="Berlin Sans FB" panose="020E0602020502020306" pitchFamily="34" charset="0"/>
              </a:rPr>
              <a:t>Frame sequence:</a:t>
            </a:r>
          </a:p>
        </p:txBody>
      </p:sp>
    </p:spTree>
    <p:extLst>
      <p:ext uri="{BB962C8B-B14F-4D97-AF65-F5344CB8AC3E}">
        <p14:creationId xmlns:p14="http://schemas.microsoft.com/office/powerpoint/2010/main" val="192191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E180D4A7-C9FB-4DFB-919C-405C955672EB}">
      <p14:showEvtLst xmlns:p14="http://schemas.microsoft.com/office/powerpoint/2010/main">
        <p14:playEvt time="1815" objId="20"/>
        <p14:stopEvt time="4684" objId="20"/>
        <p14:playEvt time="6078" objId="21"/>
        <p14:stopEvt time="8501" objId="21"/>
      </p14:showEvtLst>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Berlin Sans FB" panose="020E0602020502020306" pitchFamily="34" charset="0"/>
              </a:rPr>
              <a:t>Document Image </a:t>
            </a:r>
            <a:r>
              <a:rPr lang="en-US" altLang="zh-CN" dirty="0" err="1">
                <a:latin typeface="Berlin Sans FB" panose="020E0602020502020306" pitchFamily="34" charset="0"/>
              </a:rPr>
              <a:t>Vectorization</a:t>
            </a:r>
            <a:endParaRPr lang="zh-CN" altLang="en-US" dirty="0"/>
          </a:p>
        </p:txBody>
      </p:sp>
      <p:sp>
        <p:nvSpPr>
          <p:cNvPr id="3" name="内容占位符 2"/>
          <p:cNvSpPr>
            <a:spLocks noGrp="1"/>
          </p:cNvSpPr>
          <p:nvPr>
            <p:ph idx="1"/>
          </p:nvPr>
        </p:nvSpPr>
        <p:spPr>
          <a:xfrm>
            <a:off x="628650" y="1825625"/>
            <a:ext cx="8134350" cy="4351338"/>
          </a:xfrm>
        </p:spPr>
        <p:txBody>
          <a:bodyPr/>
          <a:lstStyle/>
          <a:p>
            <a:r>
              <a:rPr lang="en-US" altLang="zh-CN" dirty="0" smtClean="0">
                <a:latin typeface="Berlin Sans FB" panose="020E0602020502020306" pitchFamily="34" charset="0"/>
              </a:rPr>
              <a:t>Large number </a:t>
            </a:r>
            <a:r>
              <a:rPr lang="en-US" altLang="zh-CN" dirty="0">
                <a:latin typeface="Berlin Sans FB" panose="020E0602020502020306" pitchFamily="34" charset="0"/>
              </a:rPr>
              <a:t>of </a:t>
            </a:r>
            <a:r>
              <a:rPr lang="en-US" altLang="zh-CN" dirty="0" smtClean="0">
                <a:latin typeface="Berlin Sans FB" panose="020E0602020502020306" pitchFamily="34" charset="0"/>
              </a:rPr>
              <a:t>contours </a:t>
            </a:r>
          </a:p>
          <a:p>
            <a:r>
              <a:rPr lang="en-US" altLang="zh-CN" dirty="0" smtClean="0">
                <a:latin typeface="Berlin Sans FB" panose="020E0602020502020306" pitchFamily="34" charset="0"/>
              </a:rPr>
              <a:t>Difficulties </a:t>
            </a:r>
            <a:r>
              <a:rPr lang="en-US" altLang="zh-CN" dirty="0">
                <a:latin typeface="Berlin Sans FB" panose="020E0602020502020306" pitchFamily="34" charset="0"/>
              </a:rPr>
              <a:t>in </a:t>
            </a:r>
            <a:r>
              <a:rPr lang="en-US" altLang="zh-CN" dirty="0" smtClean="0">
                <a:latin typeface="Berlin Sans FB" panose="020E0602020502020306" pitchFamily="34" charset="0"/>
              </a:rPr>
              <a:t>data storing </a:t>
            </a:r>
            <a:r>
              <a:rPr lang="en-US" altLang="zh-CN" dirty="0">
                <a:latin typeface="Berlin Sans FB" panose="020E0602020502020306" pitchFamily="34" charset="0"/>
              </a:rPr>
              <a:t>and transferring on </a:t>
            </a:r>
            <a:r>
              <a:rPr lang="en-US" altLang="zh-CN" dirty="0" smtClean="0">
                <a:latin typeface="Berlin Sans FB" panose="020E0602020502020306" pitchFamily="34" charset="0"/>
              </a:rPr>
              <a:t>GPU</a:t>
            </a:r>
            <a:endParaRPr lang="zh-CN" altLang="en-US" dirty="0">
              <a:latin typeface="Berlin Sans FB" panose="020E0602020502020306" pitchFamily="34" charset="0"/>
            </a:endParaRPr>
          </a:p>
        </p:txBody>
      </p:sp>
    </p:spTree>
    <p:extLst>
      <p:ext uri="{BB962C8B-B14F-4D97-AF65-F5344CB8AC3E}">
        <p14:creationId xmlns:p14="http://schemas.microsoft.com/office/powerpoint/2010/main" val="4002669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latin typeface="Berlin Sans FB" panose="020E0602020502020306" pitchFamily="34" charset="0"/>
              </a:rPr>
              <a:t>Document Image </a:t>
            </a:r>
            <a:r>
              <a:rPr lang="en-US" altLang="zh-CN" dirty="0" err="1" smtClean="0">
                <a:latin typeface="Berlin Sans FB" panose="020E0602020502020306" pitchFamily="34" charset="0"/>
              </a:rPr>
              <a:t>Vectorization</a:t>
            </a:r>
            <a:endParaRPr lang="zh-CN" altLang="en-US" dirty="0">
              <a:latin typeface="Berlin Sans FB" panose="020E0602020502020306" pitchFamily="34" charset="0"/>
            </a:endParaRPr>
          </a:p>
        </p:txBody>
      </p:sp>
      <p:sp>
        <p:nvSpPr>
          <p:cNvPr id="3" name="文本框 2"/>
          <p:cNvSpPr txBox="1"/>
          <p:nvPr/>
        </p:nvSpPr>
        <p:spPr>
          <a:xfrm>
            <a:off x="2318119" y="6452305"/>
            <a:ext cx="1203650" cy="300082"/>
          </a:xfrm>
          <a:prstGeom prst="rect">
            <a:avLst/>
          </a:prstGeom>
          <a:noFill/>
        </p:spPr>
        <p:txBody>
          <a:bodyPr wrap="square" rtlCol="0">
            <a:spAutoFit/>
          </a:bodyPr>
          <a:lstStyle/>
          <a:p>
            <a:r>
              <a:rPr lang="en-US" altLang="zh-CN" sz="1350" dirty="0">
                <a:latin typeface="Berlin Sans FB" panose="020E0602020502020306" pitchFamily="34" charset="0"/>
              </a:rPr>
              <a:t>Input</a:t>
            </a:r>
            <a:endParaRPr lang="zh-CN" altLang="en-US" sz="1350" dirty="0">
              <a:latin typeface="Berlin Sans FB" panose="020E0602020502020306" pitchFamily="34" charset="0"/>
            </a:endParaRPr>
          </a:p>
        </p:txBody>
      </p:sp>
      <p:sp>
        <p:nvSpPr>
          <p:cNvPr id="9" name="文本框 8"/>
          <p:cNvSpPr txBox="1"/>
          <p:nvPr/>
        </p:nvSpPr>
        <p:spPr>
          <a:xfrm>
            <a:off x="5774304" y="6452305"/>
            <a:ext cx="2012783" cy="300082"/>
          </a:xfrm>
          <a:prstGeom prst="rect">
            <a:avLst/>
          </a:prstGeom>
          <a:noFill/>
        </p:spPr>
        <p:txBody>
          <a:bodyPr wrap="square" rtlCol="0">
            <a:spAutoFit/>
          </a:bodyPr>
          <a:lstStyle/>
          <a:p>
            <a:r>
              <a:rPr lang="en-US" altLang="zh-CN" sz="1350" dirty="0" err="1">
                <a:latin typeface="Berlin Sans FB" panose="020E0602020502020306" pitchFamily="34" charset="0"/>
              </a:rPr>
              <a:t>Vectorization</a:t>
            </a:r>
            <a:r>
              <a:rPr lang="en-US" altLang="zh-CN" sz="1350" dirty="0">
                <a:latin typeface="Berlin Sans FB" panose="020E0602020502020306" pitchFamily="34" charset="0"/>
              </a:rPr>
              <a:t> Result</a:t>
            </a:r>
            <a:endParaRPr lang="zh-CN" altLang="en-US" sz="1350" dirty="0">
              <a:latin typeface="Berlin Sans FB" panose="020E0602020502020306" pitchFamily="34" charset="0"/>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150" y="1384299"/>
            <a:ext cx="3628800" cy="5040000"/>
          </a:xfrm>
          <a:prstGeom prst="rect">
            <a:avLst/>
          </a:prstGeom>
          <a:ln>
            <a:noFill/>
          </a:ln>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0450" y="1542004"/>
            <a:ext cx="3328902" cy="4752594"/>
          </a:xfrm>
          <a:prstGeom prst="rect">
            <a:avLst/>
          </a:prstGeom>
          <a:ln>
            <a:noFill/>
          </a:ln>
        </p:spPr>
      </p:pic>
      <p:sp>
        <p:nvSpPr>
          <p:cNvPr id="11" name="矩形 10"/>
          <p:cNvSpPr/>
          <p:nvPr/>
        </p:nvSpPr>
        <p:spPr>
          <a:xfrm>
            <a:off x="889000" y="1384300"/>
            <a:ext cx="3721100" cy="50680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702175" y="1384299"/>
            <a:ext cx="3721100" cy="50680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870450" y="2389186"/>
            <a:ext cx="2877484" cy="68421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矩形 12"/>
          <p:cNvSpPr/>
          <p:nvPr/>
        </p:nvSpPr>
        <p:spPr>
          <a:xfrm>
            <a:off x="1038028" y="2395535"/>
            <a:ext cx="2712581" cy="67786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ustDataLst>
      <p:tags r:id="rId1"/>
    </p:custDataLst>
    <p:extLst>
      <p:ext uri="{BB962C8B-B14F-4D97-AF65-F5344CB8AC3E}">
        <p14:creationId xmlns:p14="http://schemas.microsoft.com/office/powerpoint/2010/main" val="3957695994"/>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3186363"/>
            <a:ext cx="8921750" cy="2369614"/>
          </a:xfrm>
          <a:prstGeom prst="rect">
            <a:avLst/>
          </a:prstGeom>
        </p:spPr>
      </p:pic>
      <p:sp>
        <p:nvSpPr>
          <p:cNvPr id="8" name="矩形 7"/>
          <p:cNvSpPr/>
          <p:nvPr/>
        </p:nvSpPr>
        <p:spPr>
          <a:xfrm>
            <a:off x="76200" y="404206"/>
            <a:ext cx="9017000" cy="248888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矩形 8"/>
          <p:cNvSpPr/>
          <p:nvPr/>
        </p:nvSpPr>
        <p:spPr>
          <a:xfrm>
            <a:off x="76200" y="3086100"/>
            <a:ext cx="9034792" cy="246987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450" y="480914"/>
            <a:ext cx="8826500" cy="2335467"/>
          </a:xfrm>
          <a:prstGeom prst="rect">
            <a:avLst/>
          </a:prstGeom>
        </p:spPr>
      </p:pic>
    </p:spTree>
    <p:custDataLst>
      <p:tags r:id="rId1"/>
    </p:custDataLst>
    <p:extLst>
      <p:ext uri="{BB962C8B-B14F-4D97-AF65-F5344CB8AC3E}">
        <p14:creationId xmlns:p14="http://schemas.microsoft.com/office/powerpoint/2010/main" val="279788868"/>
      </p:ext>
    </p:extLst>
  </p:cSld>
  <p:clrMapOvr>
    <a:masterClrMapping/>
  </p:clrMapOvr>
  <p:transition spd="med" advClick="0">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3186363"/>
            <a:ext cx="8921750" cy="2369614"/>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450" y="480914"/>
            <a:ext cx="8826500" cy="2335467"/>
          </a:xfrm>
          <a:prstGeom prst="rect">
            <a:avLst/>
          </a:prstGeom>
        </p:spPr>
      </p:pic>
      <p:sp>
        <p:nvSpPr>
          <p:cNvPr id="8" name="矩形 7"/>
          <p:cNvSpPr/>
          <p:nvPr/>
        </p:nvSpPr>
        <p:spPr>
          <a:xfrm>
            <a:off x="171450" y="579984"/>
            <a:ext cx="2901950" cy="81701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矩形 8"/>
          <p:cNvSpPr/>
          <p:nvPr/>
        </p:nvSpPr>
        <p:spPr>
          <a:xfrm>
            <a:off x="120650" y="3186363"/>
            <a:ext cx="2952750" cy="81687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ustDataLst>
      <p:tags r:id="rId1"/>
    </p:custDataLst>
    <p:extLst>
      <p:ext uri="{BB962C8B-B14F-4D97-AF65-F5344CB8AC3E}">
        <p14:creationId xmlns:p14="http://schemas.microsoft.com/office/powerpoint/2010/main" val="3774792069"/>
      </p:ext>
    </p:extLst>
  </p:cSld>
  <p:clrMapOvr>
    <a:masterClrMapping/>
  </p:clrMapOvr>
  <p:transition spd="slow">
    <p:cov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207828" y="1141248"/>
            <a:ext cx="6886837" cy="202107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矩形 8"/>
          <p:cNvSpPr/>
          <p:nvPr/>
        </p:nvSpPr>
        <p:spPr>
          <a:xfrm>
            <a:off x="1224642" y="3268309"/>
            <a:ext cx="6886837" cy="226671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8746" y="1256229"/>
            <a:ext cx="5741708" cy="1791108"/>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8746" y="3682490"/>
            <a:ext cx="5727204" cy="1728220"/>
          </a:xfrm>
          <a:prstGeom prst="rect">
            <a:avLst/>
          </a:prstGeom>
        </p:spPr>
      </p:pic>
    </p:spTree>
    <p:extLst>
      <p:ext uri="{BB962C8B-B14F-4D97-AF65-F5344CB8AC3E}">
        <p14:creationId xmlns:p14="http://schemas.microsoft.com/office/powerpoint/2010/main" val="1124225581"/>
      </p:ext>
    </p:extLst>
  </p:cSld>
  <p:clrMapOvr>
    <a:masterClrMapping/>
  </p:clrMapOvr>
  <p:transition spd="slow">
    <p:cov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12334" y="700551"/>
            <a:ext cx="8669741" cy="595544"/>
          </a:xfrm>
        </p:spPr>
        <p:txBody>
          <a:bodyPr>
            <a:noAutofit/>
          </a:bodyPr>
          <a:lstStyle/>
          <a:p>
            <a:r>
              <a:rPr lang="en-US" altLang="zh-CN" sz="3600" dirty="0">
                <a:latin typeface="Berlin Sans FB" panose="020E0602020502020306" pitchFamily="34" charset="0"/>
                <a:ea typeface="GungsuhChe" panose="02030609000101010101" pitchFamily="49" charset="-127"/>
              </a:rPr>
              <a:t>Real-time Image </a:t>
            </a:r>
            <a:r>
              <a:rPr lang="en-US" altLang="zh-CN" sz="3600" dirty="0" err="1">
                <a:latin typeface="Berlin Sans FB" panose="020E0602020502020306" pitchFamily="34" charset="0"/>
                <a:ea typeface="GungsuhChe" panose="02030609000101010101" pitchFamily="49" charset="-127"/>
              </a:rPr>
              <a:t>Vectorization</a:t>
            </a:r>
            <a:r>
              <a:rPr lang="en-US" altLang="zh-CN" sz="3600" dirty="0">
                <a:latin typeface="Berlin Sans FB" panose="020E0602020502020306" pitchFamily="34" charset="0"/>
                <a:ea typeface="GungsuhChe" panose="02030609000101010101" pitchFamily="49" charset="-127"/>
              </a:rPr>
              <a:t> on GPU</a:t>
            </a:r>
            <a:endParaRPr lang="zh-CN" altLang="en-US" sz="3600" dirty="0">
              <a:latin typeface="Berlin Sans FB" panose="020E0602020502020306" pitchFamily="34" charset="0"/>
              <a:ea typeface="GungsuhChe" panose="02030609000101010101" pitchFamily="49" charset="-127"/>
            </a:endParaRPr>
          </a:p>
        </p:txBody>
      </p:sp>
      <p:sp>
        <p:nvSpPr>
          <p:cNvPr id="3" name="副标题 2"/>
          <p:cNvSpPr>
            <a:spLocks noGrp="1"/>
          </p:cNvSpPr>
          <p:nvPr>
            <p:ph type="subTitle" idx="1"/>
          </p:nvPr>
        </p:nvSpPr>
        <p:spPr>
          <a:xfrm>
            <a:off x="1098395" y="1494458"/>
            <a:ext cx="6858000" cy="735786"/>
          </a:xfrm>
        </p:spPr>
        <p:txBody>
          <a:bodyPr/>
          <a:lstStyle/>
          <a:p>
            <a:r>
              <a:rPr lang="en-US" altLang="zh-CN" sz="1500" dirty="0" err="1">
                <a:latin typeface="Berlin Sans FB" panose="020E0602020502020306" pitchFamily="34" charset="0"/>
                <a:ea typeface="GungsuhChe" panose="02030609000101010101" pitchFamily="49" charset="-127"/>
              </a:rPr>
              <a:t>Xiaoliang</a:t>
            </a:r>
            <a:r>
              <a:rPr lang="en-US" altLang="zh-CN" sz="1500" dirty="0">
                <a:latin typeface="Berlin Sans FB" panose="020E0602020502020306" pitchFamily="34" charset="0"/>
                <a:ea typeface="GungsuhChe" panose="02030609000101010101" pitchFamily="49" charset="-127"/>
              </a:rPr>
              <a:t> </a:t>
            </a:r>
            <a:r>
              <a:rPr lang="en-US" altLang="zh-CN" sz="1500" dirty="0" err="1">
                <a:latin typeface="Berlin Sans FB" panose="020E0602020502020306" pitchFamily="34" charset="0"/>
                <a:ea typeface="GungsuhChe" panose="02030609000101010101" pitchFamily="49" charset="-127"/>
              </a:rPr>
              <a:t>Xiong</a:t>
            </a:r>
            <a:r>
              <a:rPr lang="en-US" altLang="zh-CN" sz="1500" dirty="0">
                <a:latin typeface="Berlin Sans FB" panose="020E0602020502020306" pitchFamily="34" charset="0"/>
                <a:ea typeface="GungsuhChe" panose="02030609000101010101" pitchFamily="49" charset="-127"/>
              </a:rPr>
              <a:t>,  </a:t>
            </a:r>
            <a:r>
              <a:rPr lang="en-US" altLang="zh-CN" sz="1500" dirty="0" err="1">
                <a:latin typeface="Berlin Sans FB" panose="020E0602020502020306" pitchFamily="34" charset="0"/>
                <a:ea typeface="GungsuhChe" panose="02030609000101010101" pitchFamily="49" charset="-127"/>
              </a:rPr>
              <a:t>Jie</a:t>
            </a:r>
            <a:r>
              <a:rPr lang="en-US" altLang="zh-CN" sz="1500" dirty="0">
                <a:latin typeface="Berlin Sans FB" panose="020E0602020502020306" pitchFamily="34" charset="0"/>
                <a:ea typeface="GungsuhChe" panose="02030609000101010101" pitchFamily="49" charset="-127"/>
              </a:rPr>
              <a:t> Feng,  </a:t>
            </a:r>
            <a:r>
              <a:rPr lang="en-US" altLang="zh-CN" sz="1500" dirty="0" err="1">
                <a:latin typeface="Berlin Sans FB" panose="020E0602020502020306" pitchFamily="34" charset="0"/>
                <a:ea typeface="GungsuhChe" panose="02030609000101010101" pitchFamily="49" charset="-127"/>
              </a:rPr>
              <a:t>Bingfeng</a:t>
            </a:r>
            <a:r>
              <a:rPr lang="en-US" altLang="zh-CN" sz="1500" dirty="0">
                <a:latin typeface="Berlin Sans FB" panose="020E0602020502020306" pitchFamily="34" charset="0"/>
                <a:ea typeface="GungsuhChe" panose="02030609000101010101" pitchFamily="49" charset="-127"/>
              </a:rPr>
              <a:t> Zhou</a:t>
            </a:r>
          </a:p>
          <a:p>
            <a:r>
              <a:rPr lang="en-US" altLang="zh-CN" sz="1500" dirty="0">
                <a:latin typeface="Berlin Sans FB" panose="020E0602020502020306" pitchFamily="34" charset="0"/>
                <a:ea typeface="GungsuhChe" panose="02030609000101010101" pitchFamily="49" charset="-127"/>
              </a:rPr>
              <a:t>Institute of Computer Science and Technology, Peking University</a:t>
            </a:r>
            <a:endParaRPr lang="zh-CN" altLang="en-US" sz="1500" dirty="0">
              <a:latin typeface="Berlin Sans FB" panose="020E0602020502020306" pitchFamily="34" charset="0"/>
              <a:ea typeface="GungsuhChe" panose="02030609000101010101" pitchFamily="49" charset="-127"/>
            </a:endParaRPr>
          </a:p>
        </p:txBody>
      </p:sp>
      <p:sp>
        <p:nvSpPr>
          <p:cNvPr id="5" name="副标题 2"/>
          <p:cNvSpPr txBox="1">
            <a:spLocks/>
          </p:cNvSpPr>
          <p:nvPr/>
        </p:nvSpPr>
        <p:spPr>
          <a:xfrm>
            <a:off x="970255" y="2594711"/>
            <a:ext cx="6858000" cy="32441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buFont typeface="Wingdings" panose="05000000000000000000" pitchFamily="2" charset="2"/>
              <a:buChar char="l"/>
            </a:pPr>
            <a:r>
              <a:rPr lang="en-US" altLang="zh-CN" sz="2000" dirty="0" smtClean="0">
                <a:latin typeface="Berlin Sans FB" panose="020E0602020502020306" pitchFamily="34" charset="0"/>
              </a:rPr>
              <a:t>Boundary </a:t>
            </a:r>
            <a:r>
              <a:rPr lang="en-US" altLang="zh-CN" sz="2000" dirty="0">
                <a:latin typeface="Berlin Sans FB" panose="020E0602020502020306" pitchFamily="34" charset="0"/>
              </a:rPr>
              <a:t>Pixel </a:t>
            </a:r>
            <a:r>
              <a:rPr lang="en-US" altLang="zh-CN" sz="2000" dirty="0" smtClean="0">
                <a:latin typeface="Berlin Sans FB" panose="020E0602020502020306" pitchFamily="34" charset="0"/>
              </a:rPr>
              <a:t>Detecting</a:t>
            </a:r>
          </a:p>
          <a:p>
            <a:pPr marL="285750" indent="-285750" algn="l">
              <a:lnSpc>
                <a:spcPct val="100000"/>
              </a:lnSpc>
              <a:buFont typeface="Wingdings" panose="05000000000000000000" pitchFamily="2" charset="2"/>
              <a:buChar char="l"/>
            </a:pPr>
            <a:r>
              <a:rPr lang="en-US" altLang="zh-CN" sz="2000" dirty="0">
                <a:latin typeface="Berlin Sans FB" panose="020E0602020502020306" pitchFamily="34" charset="0"/>
              </a:rPr>
              <a:t>Pre-contouring</a:t>
            </a:r>
            <a:r>
              <a:rPr lang="en-US" altLang="zh-CN" sz="1800" dirty="0" smtClean="0">
                <a:latin typeface="Berlin Sans FB" panose="020E0602020502020306" pitchFamily="34" charset="0"/>
                <a:ea typeface="GungsuhChe" panose="02030609000101010101" pitchFamily="49" charset="-127"/>
              </a:rPr>
              <a:t> </a:t>
            </a:r>
          </a:p>
          <a:p>
            <a:pPr marL="285750" indent="-285750" algn="l">
              <a:lnSpc>
                <a:spcPct val="100000"/>
              </a:lnSpc>
              <a:buFont typeface="Wingdings" panose="05000000000000000000" pitchFamily="2" charset="2"/>
              <a:buChar char="l"/>
            </a:pPr>
            <a:r>
              <a:rPr lang="en-US" altLang="zh-CN" sz="2000" dirty="0">
                <a:latin typeface="Berlin Sans FB" panose="020E0602020502020306" pitchFamily="34" charset="0"/>
              </a:rPr>
              <a:t>Contouring</a:t>
            </a:r>
          </a:p>
          <a:p>
            <a:pPr marL="285750" indent="-285750" algn="l">
              <a:lnSpc>
                <a:spcPct val="100000"/>
              </a:lnSpc>
              <a:buFont typeface="Wingdings" panose="05000000000000000000" pitchFamily="2" charset="2"/>
              <a:buChar char="l"/>
            </a:pPr>
            <a:r>
              <a:rPr lang="en-US" altLang="zh-CN" sz="2000" dirty="0">
                <a:latin typeface="Berlin Sans FB" panose="020E0602020502020306" pitchFamily="34" charset="0"/>
              </a:rPr>
              <a:t>Contour </a:t>
            </a:r>
            <a:r>
              <a:rPr lang="en-US" altLang="zh-CN" sz="2000" dirty="0" err="1">
                <a:latin typeface="Berlin Sans FB" panose="020E0602020502020306" pitchFamily="34" charset="0"/>
              </a:rPr>
              <a:t>vectorization</a:t>
            </a:r>
            <a:endParaRPr lang="zh-CN" altLang="en-US" sz="2000" dirty="0">
              <a:latin typeface="Berlin Sans FB" panose="020E0602020502020306" pitchFamily="34" charset="0"/>
            </a:endParaRPr>
          </a:p>
        </p:txBody>
      </p:sp>
      <p:pic>
        <p:nvPicPr>
          <p:cNvPr id="34" name="图片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1932" y="2669536"/>
            <a:ext cx="3094463" cy="3094463"/>
          </a:xfrm>
          <a:prstGeom prst="rect">
            <a:avLst/>
          </a:prstGeom>
        </p:spPr>
      </p:pic>
      <p:sp>
        <p:nvSpPr>
          <p:cNvPr id="6" name="副标题 2"/>
          <p:cNvSpPr txBox="1">
            <a:spLocks/>
          </p:cNvSpPr>
          <p:nvPr/>
        </p:nvSpPr>
        <p:spPr>
          <a:xfrm>
            <a:off x="970255" y="4793505"/>
            <a:ext cx="6858000" cy="140978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Font typeface="Wingdings" panose="05000000000000000000" pitchFamily="2" charset="2"/>
              <a:buChar char="ü"/>
            </a:pPr>
            <a:r>
              <a:rPr lang="en-US" altLang="zh-CN" sz="2000" dirty="0" smtClean="0">
                <a:latin typeface="Berlin Sans FB" panose="020E0602020502020306" pitchFamily="34" charset="0"/>
              </a:rPr>
              <a:t>Future work</a:t>
            </a:r>
          </a:p>
          <a:p>
            <a:pPr marL="800100" lvl="1" indent="-342900" algn="l">
              <a:lnSpc>
                <a:spcPct val="100000"/>
              </a:lnSpc>
              <a:buFont typeface="Wingdings" panose="05000000000000000000" pitchFamily="2" charset="2"/>
              <a:buChar char="ü"/>
            </a:pPr>
            <a:r>
              <a:rPr lang="en-US" altLang="zh-CN" sz="1600" dirty="0" smtClean="0">
                <a:latin typeface="Berlin Sans FB" panose="020E0602020502020306" pitchFamily="34" charset="0"/>
              </a:rPr>
              <a:t>Parallelize the contouring step</a:t>
            </a:r>
          </a:p>
          <a:p>
            <a:pPr marL="800100" lvl="1" indent="-342900" algn="l">
              <a:lnSpc>
                <a:spcPct val="100000"/>
              </a:lnSpc>
              <a:buFont typeface="Wingdings" panose="05000000000000000000" pitchFamily="2" charset="2"/>
              <a:buChar char="ü"/>
            </a:pPr>
            <a:r>
              <a:rPr lang="en-US" altLang="zh-CN" sz="1600" dirty="0" err="1" smtClean="0">
                <a:latin typeface="Berlin Sans FB" panose="020E0602020502020306" pitchFamily="34" charset="0"/>
              </a:rPr>
              <a:t>Postprocess</a:t>
            </a:r>
            <a:r>
              <a:rPr lang="en-US" altLang="zh-CN" sz="1600" dirty="0" smtClean="0">
                <a:latin typeface="Berlin Sans FB" panose="020E0602020502020306" pitchFamily="34" charset="0"/>
              </a:rPr>
              <a:t> the </a:t>
            </a:r>
            <a:r>
              <a:rPr lang="en-US" altLang="zh-CN" sz="1600" dirty="0" err="1" smtClean="0">
                <a:latin typeface="Berlin Sans FB" panose="020E0602020502020306" pitchFamily="34" charset="0"/>
              </a:rPr>
              <a:t>vectorization</a:t>
            </a:r>
            <a:r>
              <a:rPr lang="en-US" altLang="zh-CN" sz="1600" dirty="0" smtClean="0">
                <a:latin typeface="Berlin Sans FB" panose="020E0602020502020306" pitchFamily="34" charset="0"/>
              </a:rPr>
              <a:t> result </a:t>
            </a:r>
          </a:p>
        </p:txBody>
      </p:sp>
      <p:sp>
        <p:nvSpPr>
          <p:cNvPr id="7" name="副标题 2"/>
          <p:cNvSpPr txBox="1">
            <a:spLocks/>
          </p:cNvSpPr>
          <p:nvPr/>
        </p:nvSpPr>
        <p:spPr>
          <a:xfrm>
            <a:off x="2286000" y="6432548"/>
            <a:ext cx="6858000" cy="7048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altLang="zh-CN" sz="1600" dirty="0" smtClean="0">
                <a:latin typeface="Berlin Sans FB" panose="020E0602020502020306" pitchFamily="34" charset="0"/>
              </a:rPr>
              <a:t>Contact info: {</a:t>
            </a:r>
            <a:r>
              <a:rPr lang="en-US" altLang="zh-CN" sz="1600" dirty="0" err="1" smtClean="0">
                <a:latin typeface="Berlin Sans FB" panose="020E0602020502020306" pitchFamily="34" charset="0"/>
              </a:rPr>
              <a:t>jonny_xiong</a:t>
            </a:r>
            <a:r>
              <a:rPr lang="en-US" altLang="zh-CN" sz="1600" dirty="0" smtClean="0">
                <a:latin typeface="Berlin Sans FB" panose="020E0602020502020306" pitchFamily="34" charset="0"/>
              </a:rPr>
              <a:t>, </a:t>
            </a:r>
            <a:r>
              <a:rPr lang="en-US" altLang="zh-CN" sz="1600" dirty="0" err="1" smtClean="0">
                <a:latin typeface="Berlin Sans FB" panose="020E0602020502020306" pitchFamily="34" charset="0"/>
              </a:rPr>
              <a:t>feng_jie</a:t>
            </a:r>
            <a:r>
              <a:rPr lang="en-US" altLang="zh-CN" sz="1600" dirty="0" smtClean="0">
                <a:latin typeface="Berlin Sans FB" panose="020E0602020502020306" pitchFamily="34" charset="0"/>
              </a:rPr>
              <a:t>, </a:t>
            </a:r>
            <a:r>
              <a:rPr lang="en-US" altLang="zh-CN" sz="1600" dirty="0" err="1" smtClean="0">
                <a:latin typeface="Berlin Sans FB" panose="020E0602020502020306" pitchFamily="34" charset="0"/>
              </a:rPr>
              <a:t>cczbf</a:t>
            </a:r>
            <a:r>
              <a:rPr lang="en-US" altLang="zh-CN" sz="1600" dirty="0" smtClean="0">
                <a:latin typeface="Berlin Sans FB" panose="020E0602020502020306" pitchFamily="34" charset="0"/>
              </a:rPr>
              <a:t>}@pku.edu.cn</a:t>
            </a:r>
          </a:p>
        </p:txBody>
      </p:sp>
    </p:spTree>
    <p:extLst>
      <p:ext uri="{BB962C8B-B14F-4D97-AF65-F5344CB8AC3E}">
        <p14:creationId xmlns:p14="http://schemas.microsoft.com/office/powerpoint/2010/main" val="3368524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Berlin Sans FB" panose="020E0602020502020306" pitchFamily="34" charset="0"/>
              </a:rPr>
              <a:t>Motivation</a:t>
            </a:r>
            <a:endParaRPr lang="zh-CN" altLang="en-US" dirty="0">
              <a:latin typeface="Berlin Sans FB" panose="020E0602020502020306" pitchFamily="34" charset="0"/>
            </a:endParaRPr>
          </a:p>
        </p:txBody>
      </p:sp>
      <p:sp>
        <p:nvSpPr>
          <p:cNvPr id="183" name="内容占位符 2"/>
          <p:cNvSpPr>
            <a:spLocks noGrp="1"/>
          </p:cNvSpPr>
          <p:nvPr>
            <p:ph idx="1"/>
          </p:nvPr>
        </p:nvSpPr>
        <p:spPr>
          <a:xfrm>
            <a:off x="628649" y="2226469"/>
            <a:ext cx="4831176" cy="3263504"/>
          </a:xfrm>
        </p:spPr>
        <p:txBody>
          <a:bodyPr>
            <a:normAutofit lnSpcReduction="10000"/>
          </a:bodyPr>
          <a:lstStyle/>
          <a:p>
            <a:pPr>
              <a:lnSpc>
                <a:spcPct val="100000"/>
              </a:lnSpc>
            </a:pPr>
            <a:r>
              <a:rPr lang="en-US" altLang="zh-CN" dirty="0" smtClean="0">
                <a:latin typeface="Berlin Sans FB" panose="020E0602020502020306" pitchFamily="34" charset="0"/>
              </a:rPr>
              <a:t>Shape From Silhouette</a:t>
            </a:r>
          </a:p>
          <a:p>
            <a:pPr lvl="1">
              <a:lnSpc>
                <a:spcPct val="100000"/>
              </a:lnSpc>
            </a:pPr>
            <a:r>
              <a:rPr lang="en-US" altLang="zh-CN" dirty="0" smtClean="0">
                <a:latin typeface="Berlin Sans FB" panose="020E0602020502020306" pitchFamily="34" charset="0"/>
              </a:rPr>
              <a:t>Silhouettes are approximated </a:t>
            </a:r>
            <a:r>
              <a:rPr lang="en-US" altLang="zh-CN" dirty="0">
                <a:latin typeface="Berlin Sans FB" panose="020E0602020502020306" pitchFamily="34" charset="0"/>
              </a:rPr>
              <a:t>by line </a:t>
            </a:r>
            <a:r>
              <a:rPr lang="en-US" altLang="zh-CN" dirty="0" smtClean="0">
                <a:latin typeface="Berlin Sans FB" panose="020E0602020502020306" pitchFamily="34" charset="0"/>
              </a:rPr>
              <a:t>segments</a:t>
            </a:r>
          </a:p>
          <a:p>
            <a:pPr lvl="1">
              <a:lnSpc>
                <a:spcPct val="100000"/>
              </a:lnSpc>
            </a:pPr>
            <a:r>
              <a:rPr lang="en-US" altLang="zh-CN" dirty="0" smtClean="0">
                <a:latin typeface="Berlin Sans FB" panose="020E0602020502020306" pitchFamily="34" charset="0"/>
              </a:rPr>
              <a:t>Conversion from pixels to </a:t>
            </a:r>
            <a:r>
              <a:rPr lang="en-US" altLang="zh-CN" dirty="0">
                <a:latin typeface="Berlin Sans FB" panose="020E0602020502020306" pitchFamily="34" charset="0"/>
              </a:rPr>
              <a:t>line segments </a:t>
            </a:r>
            <a:endParaRPr lang="en-US" altLang="zh-CN" dirty="0" smtClean="0">
              <a:latin typeface="Berlin Sans FB" panose="020E0602020502020306" pitchFamily="34" charset="0"/>
            </a:endParaRPr>
          </a:p>
          <a:p>
            <a:pPr lvl="1">
              <a:lnSpc>
                <a:spcPct val="100000"/>
              </a:lnSpc>
            </a:pPr>
            <a:r>
              <a:rPr lang="en-US" altLang="zh-CN" dirty="0" smtClean="0">
                <a:latin typeface="Berlin Sans FB" panose="020E0602020502020306" pitchFamily="34" charset="0"/>
              </a:rPr>
              <a:t>Originally </a:t>
            </a:r>
            <a:r>
              <a:rPr lang="en-US" altLang="zh-CN" dirty="0">
                <a:latin typeface="Berlin Sans FB" panose="020E0602020502020306" pitchFamily="34" charset="0"/>
              </a:rPr>
              <a:t>a </a:t>
            </a:r>
            <a:r>
              <a:rPr lang="en-US" altLang="zh-CN" dirty="0" err="1">
                <a:latin typeface="Berlin Sans FB" panose="020E0602020502020306" pitchFamily="34" charset="0"/>
              </a:rPr>
              <a:t>vectorization</a:t>
            </a:r>
            <a:r>
              <a:rPr lang="en-US" altLang="zh-CN" dirty="0">
                <a:latin typeface="Berlin Sans FB" panose="020E0602020502020306" pitchFamily="34" charset="0"/>
              </a:rPr>
              <a:t> </a:t>
            </a:r>
            <a:r>
              <a:rPr lang="en-US" altLang="zh-CN" dirty="0" smtClean="0">
                <a:latin typeface="Berlin Sans FB" panose="020E0602020502020306" pitchFamily="34" charset="0"/>
              </a:rPr>
              <a:t>problem</a:t>
            </a:r>
          </a:p>
          <a:p>
            <a:pPr marL="342900" lvl="1" indent="0">
              <a:lnSpc>
                <a:spcPct val="100000"/>
              </a:lnSpc>
              <a:buNone/>
            </a:pPr>
            <a:r>
              <a:rPr lang="en-US" altLang="zh-CN" dirty="0" smtClean="0">
                <a:latin typeface="Berlin Sans FB" panose="020E0602020502020306" pitchFamily="34" charset="0"/>
              </a:rPr>
              <a:t>   </a:t>
            </a:r>
          </a:p>
        </p:txBody>
      </p:sp>
      <p:sp>
        <p:nvSpPr>
          <p:cNvPr id="5" name="椭圆 4"/>
          <p:cNvSpPr/>
          <p:nvPr/>
        </p:nvSpPr>
        <p:spPr>
          <a:xfrm>
            <a:off x="5553562" y="4603520"/>
            <a:ext cx="163773" cy="163773"/>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椭圆 5"/>
          <p:cNvSpPr/>
          <p:nvPr/>
        </p:nvSpPr>
        <p:spPr>
          <a:xfrm>
            <a:off x="8195278" y="4681919"/>
            <a:ext cx="163773" cy="163773"/>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椭圆 6"/>
          <p:cNvSpPr/>
          <p:nvPr/>
        </p:nvSpPr>
        <p:spPr>
          <a:xfrm>
            <a:off x="7153088" y="2125266"/>
            <a:ext cx="163773" cy="16377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平行四边形 7"/>
          <p:cNvSpPr/>
          <p:nvPr/>
        </p:nvSpPr>
        <p:spPr>
          <a:xfrm rot="7236742">
            <a:off x="5834708" y="3692968"/>
            <a:ext cx="985068" cy="941003"/>
          </a:xfrm>
          <a:prstGeom prst="parallelogram">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平行四边形 9"/>
          <p:cNvSpPr/>
          <p:nvPr/>
        </p:nvSpPr>
        <p:spPr>
          <a:xfrm rot="14831763" flipH="1">
            <a:off x="7409491" y="3846358"/>
            <a:ext cx="1004718" cy="886917"/>
          </a:xfrm>
          <a:prstGeom prst="parallelogram">
            <a:avLst>
              <a:gd name="adj" fmla="val 2988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矩形 11"/>
          <p:cNvSpPr/>
          <p:nvPr/>
        </p:nvSpPr>
        <p:spPr>
          <a:xfrm>
            <a:off x="6550643" y="2389736"/>
            <a:ext cx="1329861" cy="7722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26" name="直接连接符 25"/>
          <p:cNvCxnSpPr>
            <a:stCxn id="149" idx="15"/>
          </p:cNvCxnSpPr>
          <p:nvPr/>
        </p:nvCxnSpPr>
        <p:spPr>
          <a:xfrm flipH="1">
            <a:off x="6550643" y="2810042"/>
            <a:ext cx="504863" cy="12739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334357" y="2813221"/>
            <a:ext cx="113679" cy="9796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7" idx="4"/>
            <a:endCxn id="149" idx="43"/>
          </p:cNvCxnSpPr>
          <p:nvPr/>
        </p:nvCxnSpPr>
        <p:spPr>
          <a:xfrm flipH="1">
            <a:off x="7170140" y="2289039"/>
            <a:ext cx="64835" cy="21678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7" idx="4"/>
            <a:endCxn id="149" idx="37"/>
          </p:cNvCxnSpPr>
          <p:nvPr/>
        </p:nvCxnSpPr>
        <p:spPr>
          <a:xfrm>
            <a:off x="7234975" y="2289039"/>
            <a:ext cx="45390" cy="26969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5" idx="7"/>
          </p:cNvCxnSpPr>
          <p:nvPr/>
        </p:nvCxnSpPr>
        <p:spPr>
          <a:xfrm flipV="1">
            <a:off x="5693351" y="4151078"/>
            <a:ext cx="428653" cy="47642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a:stCxn id="5" idx="7"/>
            <a:endCxn id="142" idx="32"/>
          </p:cNvCxnSpPr>
          <p:nvPr/>
        </p:nvCxnSpPr>
        <p:spPr>
          <a:xfrm flipV="1">
            <a:off x="5693351" y="4358881"/>
            <a:ext cx="558152" cy="26862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6471470" y="3190104"/>
            <a:ext cx="622028" cy="59020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V="1">
            <a:off x="6742741" y="3593479"/>
            <a:ext cx="960628" cy="47326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a:stCxn id="6" idx="1"/>
          </p:cNvCxnSpPr>
          <p:nvPr/>
        </p:nvCxnSpPr>
        <p:spPr>
          <a:xfrm flipH="1" flipV="1">
            <a:off x="7785660" y="4493193"/>
            <a:ext cx="433602" cy="21271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a:stCxn id="6" idx="1"/>
          </p:cNvCxnSpPr>
          <p:nvPr/>
        </p:nvCxnSpPr>
        <p:spPr>
          <a:xfrm flipH="1" flipV="1">
            <a:off x="7971080" y="4338758"/>
            <a:ext cx="248182" cy="367145"/>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H="1" flipV="1">
            <a:off x="6563026" y="3734552"/>
            <a:ext cx="855838" cy="503572"/>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flipV="1">
            <a:off x="7077444" y="3197036"/>
            <a:ext cx="638084" cy="7986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142" name="任意多边形 141"/>
          <p:cNvSpPr/>
          <p:nvPr/>
        </p:nvSpPr>
        <p:spPr>
          <a:xfrm rot="1419467">
            <a:off x="6114803" y="3980933"/>
            <a:ext cx="310490" cy="377738"/>
          </a:xfrm>
          <a:custGeom>
            <a:avLst/>
            <a:gdLst>
              <a:gd name="connsiteX0" fmla="*/ 409575 w 552450"/>
              <a:gd name="connsiteY0" fmla="*/ 1899 h 659215"/>
              <a:gd name="connsiteX1" fmla="*/ 385762 w 552450"/>
              <a:gd name="connsiteY1" fmla="*/ 6661 h 659215"/>
              <a:gd name="connsiteX2" fmla="*/ 357187 w 552450"/>
              <a:gd name="connsiteY2" fmla="*/ 16186 h 659215"/>
              <a:gd name="connsiteX3" fmla="*/ 304800 w 552450"/>
              <a:gd name="connsiteY3" fmla="*/ 30474 h 659215"/>
              <a:gd name="connsiteX4" fmla="*/ 276225 w 552450"/>
              <a:gd name="connsiteY4" fmla="*/ 49524 h 659215"/>
              <a:gd name="connsiteX5" fmla="*/ 247650 w 552450"/>
              <a:gd name="connsiteY5" fmla="*/ 59049 h 659215"/>
              <a:gd name="connsiteX6" fmla="*/ 176212 w 552450"/>
              <a:gd name="connsiteY6" fmla="*/ 106674 h 659215"/>
              <a:gd name="connsiteX7" fmla="*/ 147637 w 552450"/>
              <a:gd name="connsiteY7" fmla="*/ 125724 h 659215"/>
              <a:gd name="connsiteX8" fmla="*/ 119062 w 552450"/>
              <a:gd name="connsiteY8" fmla="*/ 135249 h 659215"/>
              <a:gd name="connsiteX9" fmla="*/ 100012 w 552450"/>
              <a:gd name="connsiteY9" fmla="*/ 144774 h 659215"/>
              <a:gd name="connsiteX10" fmla="*/ 71437 w 552450"/>
              <a:gd name="connsiteY10" fmla="*/ 154299 h 659215"/>
              <a:gd name="connsiteX11" fmla="*/ 57150 w 552450"/>
              <a:gd name="connsiteY11" fmla="*/ 159061 h 659215"/>
              <a:gd name="connsiteX12" fmla="*/ 33337 w 552450"/>
              <a:gd name="connsiteY12" fmla="*/ 187636 h 659215"/>
              <a:gd name="connsiteX13" fmla="*/ 14287 w 552450"/>
              <a:gd name="connsiteY13" fmla="*/ 216211 h 659215"/>
              <a:gd name="connsiteX14" fmla="*/ 4762 w 552450"/>
              <a:gd name="connsiteY14" fmla="*/ 244786 h 659215"/>
              <a:gd name="connsiteX15" fmla="*/ 0 w 552450"/>
              <a:gd name="connsiteY15" fmla="*/ 259074 h 659215"/>
              <a:gd name="connsiteX16" fmla="*/ 9525 w 552450"/>
              <a:gd name="connsiteY16" fmla="*/ 306699 h 659215"/>
              <a:gd name="connsiteX17" fmla="*/ 19050 w 552450"/>
              <a:gd name="connsiteY17" fmla="*/ 340036 h 659215"/>
              <a:gd name="connsiteX18" fmla="*/ 28575 w 552450"/>
              <a:gd name="connsiteY18" fmla="*/ 354324 h 659215"/>
              <a:gd name="connsiteX19" fmla="*/ 42862 w 552450"/>
              <a:gd name="connsiteY19" fmla="*/ 382899 h 659215"/>
              <a:gd name="connsiteX20" fmla="*/ 57150 w 552450"/>
              <a:gd name="connsiteY20" fmla="*/ 411474 h 659215"/>
              <a:gd name="connsiteX21" fmla="*/ 71437 w 552450"/>
              <a:gd name="connsiteY21" fmla="*/ 444811 h 659215"/>
              <a:gd name="connsiteX22" fmla="*/ 80962 w 552450"/>
              <a:gd name="connsiteY22" fmla="*/ 473386 h 659215"/>
              <a:gd name="connsiteX23" fmla="*/ 85725 w 552450"/>
              <a:gd name="connsiteY23" fmla="*/ 487674 h 659215"/>
              <a:gd name="connsiteX24" fmla="*/ 90487 w 552450"/>
              <a:gd name="connsiteY24" fmla="*/ 559111 h 659215"/>
              <a:gd name="connsiteX25" fmla="*/ 95250 w 552450"/>
              <a:gd name="connsiteY25" fmla="*/ 573399 h 659215"/>
              <a:gd name="connsiteX26" fmla="*/ 138112 w 552450"/>
              <a:gd name="connsiteY26" fmla="*/ 592449 h 659215"/>
              <a:gd name="connsiteX27" fmla="*/ 171450 w 552450"/>
              <a:gd name="connsiteY27" fmla="*/ 611499 h 659215"/>
              <a:gd name="connsiteX28" fmla="*/ 214312 w 552450"/>
              <a:gd name="connsiteY28" fmla="*/ 635311 h 659215"/>
              <a:gd name="connsiteX29" fmla="*/ 238125 w 552450"/>
              <a:gd name="connsiteY29" fmla="*/ 654361 h 659215"/>
              <a:gd name="connsiteX30" fmla="*/ 319087 w 552450"/>
              <a:gd name="connsiteY30" fmla="*/ 654361 h 659215"/>
              <a:gd name="connsiteX31" fmla="*/ 338137 w 552450"/>
              <a:gd name="connsiteY31" fmla="*/ 649599 h 659215"/>
              <a:gd name="connsiteX32" fmla="*/ 381000 w 552450"/>
              <a:gd name="connsiteY32" fmla="*/ 644836 h 659215"/>
              <a:gd name="connsiteX33" fmla="*/ 409575 w 552450"/>
              <a:gd name="connsiteY33" fmla="*/ 625786 h 659215"/>
              <a:gd name="connsiteX34" fmla="*/ 423862 w 552450"/>
              <a:gd name="connsiteY34" fmla="*/ 621024 h 659215"/>
              <a:gd name="connsiteX35" fmla="*/ 471487 w 552450"/>
              <a:gd name="connsiteY35" fmla="*/ 563874 h 659215"/>
              <a:gd name="connsiteX36" fmla="*/ 481012 w 552450"/>
              <a:gd name="connsiteY36" fmla="*/ 549586 h 659215"/>
              <a:gd name="connsiteX37" fmla="*/ 495300 w 552450"/>
              <a:gd name="connsiteY37" fmla="*/ 521011 h 659215"/>
              <a:gd name="connsiteX38" fmla="*/ 509587 w 552450"/>
              <a:gd name="connsiteY38" fmla="*/ 492436 h 659215"/>
              <a:gd name="connsiteX39" fmla="*/ 523875 w 552450"/>
              <a:gd name="connsiteY39" fmla="*/ 463861 h 659215"/>
              <a:gd name="connsiteX40" fmla="*/ 528637 w 552450"/>
              <a:gd name="connsiteY40" fmla="*/ 440049 h 659215"/>
              <a:gd name="connsiteX41" fmla="*/ 533400 w 552450"/>
              <a:gd name="connsiteY41" fmla="*/ 425761 h 659215"/>
              <a:gd name="connsiteX42" fmla="*/ 538162 w 552450"/>
              <a:gd name="connsiteY42" fmla="*/ 387661 h 659215"/>
              <a:gd name="connsiteX43" fmla="*/ 542925 w 552450"/>
              <a:gd name="connsiteY43" fmla="*/ 354324 h 659215"/>
              <a:gd name="connsiteX44" fmla="*/ 552450 w 552450"/>
              <a:gd name="connsiteY44" fmla="*/ 325749 h 659215"/>
              <a:gd name="connsiteX45" fmla="*/ 547687 w 552450"/>
              <a:gd name="connsiteY45" fmla="*/ 301936 h 659215"/>
              <a:gd name="connsiteX46" fmla="*/ 538162 w 552450"/>
              <a:gd name="connsiteY46" fmla="*/ 273361 h 659215"/>
              <a:gd name="connsiteX47" fmla="*/ 533400 w 552450"/>
              <a:gd name="connsiteY47" fmla="*/ 182874 h 659215"/>
              <a:gd name="connsiteX48" fmla="*/ 528637 w 552450"/>
              <a:gd name="connsiteY48" fmla="*/ 168586 h 659215"/>
              <a:gd name="connsiteX49" fmla="*/ 523875 w 552450"/>
              <a:gd name="connsiteY49" fmla="*/ 135249 h 659215"/>
              <a:gd name="connsiteX50" fmla="*/ 519112 w 552450"/>
              <a:gd name="connsiteY50" fmla="*/ 120961 h 659215"/>
              <a:gd name="connsiteX51" fmla="*/ 504825 w 552450"/>
              <a:gd name="connsiteY51" fmla="*/ 111436 h 659215"/>
              <a:gd name="connsiteX52" fmla="*/ 490537 w 552450"/>
              <a:gd name="connsiteY52" fmla="*/ 82861 h 659215"/>
              <a:gd name="connsiteX53" fmla="*/ 476250 w 552450"/>
              <a:gd name="connsiteY53" fmla="*/ 73336 h 659215"/>
              <a:gd name="connsiteX54" fmla="*/ 466725 w 552450"/>
              <a:gd name="connsiteY54" fmla="*/ 59049 h 659215"/>
              <a:gd name="connsiteX55" fmla="*/ 438150 w 552450"/>
              <a:gd name="connsiteY55" fmla="*/ 39999 h 659215"/>
              <a:gd name="connsiteX56" fmla="*/ 409575 w 552450"/>
              <a:gd name="connsiteY56" fmla="*/ 1899 h 65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52450" h="659215">
                <a:moveTo>
                  <a:pt x="409575" y="1899"/>
                </a:moveTo>
                <a:cubicBezTo>
                  <a:pt x="400844" y="-3657"/>
                  <a:pt x="393572" y="4531"/>
                  <a:pt x="385762" y="6661"/>
                </a:cubicBezTo>
                <a:cubicBezTo>
                  <a:pt x="376076" y="9303"/>
                  <a:pt x="367032" y="14217"/>
                  <a:pt x="357187" y="16186"/>
                </a:cubicBezTo>
                <a:cubicBezTo>
                  <a:pt x="344408" y="18742"/>
                  <a:pt x="315157" y="23569"/>
                  <a:pt x="304800" y="30474"/>
                </a:cubicBezTo>
                <a:cubicBezTo>
                  <a:pt x="295275" y="36824"/>
                  <a:pt x="287085" y="45904"/>
                  <a:pt x="276225" y="49524"/>
                </a:cubicBezTo>
                <a:cubicBezTo>
                  <a:pt x="266700" y="52699"/>
                  <a:pt x="256004" y="53480"/>
                  <a:pt x="247650" y="59049"/>
                </a:cubicBezTo>
                <a:lnTo>
                  <a:pt x="176212" y="106674"/>
                </a:lnTo>
                <a:lnTo>
                  <a:pt x="147637" y="125724"/>
                </a:lnTo>
                <a:cubicBezTo>
                  <a:pt x="138112" y="128899"/>
                  <a:pt x="128042" y="130759"/>
                  <a:pt x="119062" y="135249"/>
                </a:cubicBezTo>
                <a:cubicBezTo>
                  <a:pt x="112712" y="138424"/>
                  <a:pt x="106604" y="142137"/>
                  <a:pt x="100012" y="144774"/>
                </a:cubicBezTo>
                <a:cubicBezTo>
                  <a:pt x="90690" y="148503"/>
                  <a:pt x="80962" y="151124"/>
                  <a:pt x="71437" y="154299"/>
                </a:cubicBezTo>
                <a:lnTo>
                  <a:pt x="57150" y="159061"/>
                </a:lnTo>
                <a:cubicBezTo>
                  <a:pt x="23118" y="210111"/>
                  <a:pt x="76113" y="132640"/>
                  <a:pt x="33337" y="187636"/>
                </a:cubicBezTo>
                <a:cubicBezTo>
                  <a:pt x="26309" y="196672"/>
                  <a:pt x="14287" y="216211"/>
                  <a:pt x="14287" y="216211"/>
                </a:cubicBezTo>
                <a:lnTo>
                  <a:pt x="4762" y="244786"/>
                </a:lnTo>
                <a:lnTo>
                  <a:pt x="0" y="259074"/>
                </a:lnTo>
                <a:cubicBezTo>
                  <a:pt x="8128" y="315976"/>
                  <a:pt x="24" y="273445"/>
                  <a:pt x="9525" y="306699"/>
                </a:cubicBezTo>
                <a:cubicBezTo>
                  <a:pt x="11562" y="313828"/>
                  <a:pt x="15241" y="332418"/>
                  <a:pt x="19050" y="340036"/>
                </a:cubicBezTo>
                <a:cubicBezTo>
                  <a:pt x="21610" y="345156"/>
                  <a:pt x="25400" y="349561"/>
                  <a:pt x="28575" y="354324"/>
                </a:cubicBezTo>
                <a:cubicBezTo>
                  <a:pt x="40542" y="390227"/>
                  <a:pt x="24401" y="345978"/>
                  <a:pt x="42862" y="382899"/>
                </a:cubicBezTo>
                <a:cubicBezTo>
                  <a:pt x="62581" y="422335"/>
                  <a:pt x="29852" y="370525"/>
                  <a:pt x="57150" y="411474"/>
                </a:cubicBezTo>
                <a:cubicBezTo>
                  <a:pt x="72476" y="457454"/>
                  <a:pt x="47902" y="385974"/>
                  <a:pt x="71437" y="444811"/>
                </a:cubicBezTo>
                <a:cubicBezTo>
                  <a:pt x="75166" y="454133"/>
                  <a:pt x="77787" y="463861"/>
                  <a:pt x="80962" y="473386"/>
                </a:cubicBezTo>
                <a:lnTo>
                  <a:pt x="85725" y="487674"/>
                </a:lnTo>
                <a:cubicBezTo>
                  <a:pt x="87312" y="511486"/>
                  <a:pt x="87852" y="535392"/>
                  <a:pt x="90487" y="559111"/>
                </a:cubicBezTo>
                <a:cubicBezTo>
                  <a:pt x="91041" y="564101"/>
                  <a:pt x="92114" y="569479"/>
                  <a:pt x="95250" y="573399"/>
                </a:cubicBezTo>
                <a:cubicBezTo>
                  <a:pt x="106327" y="587246"/>
                  <a:pt x="124391" y="583302"/>
                  <a:pt x="138112" y="592449"/>
                </a:cubicBezTo>
                <a:cubicBezTo>
                  <a:pt x="187547" y="625405"/>
                  <a:pt x="111013" y="575237"/>
                  <a:pt x="171450" y="611499"/>
                </a:cubicBezTo>
                <a:cubicBezTo>
                  <a:pt x="212389" y="636062"/>
                  <a:pt x="185575" y="625733"/>
                  <a:pt x="214312" y="635311"/>
                </a:cubicBezTo>
                <a:cubicBezTo>
                  <a:pt x="222250" y="641661"/>
                  <a:pt x="229033" y="649815"/>
                  <a:pt x="238125" y="654361"/>
                </a:cubicBezTo>
                <a:cubicBezTo>
                  <a:pt x="258797" y="664697"/>
                  <a:pt x="305553" y="655489"/>
                  <a:pt x="319087" y="654361"/>
                </a:cubicBezTo>
                <a:cubicBezTo>
                  <a:pt x="325437" y="652774"/>
                  <a:pt x="331668" y="650594"/>
                  <a:pt x="338137" y="649599"/>
                </a:cubicBezTo>
                <a:cubicBezTo>
                  <a:pt x="352345" y="647413"/>
                  <a:pt x="367362" y="649382"/>
                  <a:pt x="381000" y="644836"/>
                </a:cubicBezTo>
                <a:cubicBezTo>
                  <a:pt x="391860" y="641216"/>
                  <a:pt x="398715" y="629406"/>
                  <a:pt x="409575" y="625786"/>
                </a:cubicBezTo>
                <a:lnTo>
                  <a:pt x="423862" y="621024"/>
                </a:lnTo>
                <a:cubicBezTo>
                  <a:pt x="460531" y="584355"/>
                  <a:pt x="444966" y="603656"/>
                  <a:pt x="471487" y="563874"/>
                </a:cubicBezTo>
                <a:cubicBezTo>
                  <a:pt x="474662" y="559111"/>
                  <a:pt x="479202" y="555016"/>
                  <a:pt x="481012" y="549586"/>
                </a:cubicBezTo>
                <a:cubicBezTo>
                  <a:pt x="487585" y="529869"/>
                  <a:pt x="482990" y="539476"/>
                  <a:pt x="495300" y="521011"/>
                </a:cubicBezTo>
                <a:cubicBezTo>
                  <a:pt x="507267" y="485108"/>
                  <a:pt x="491126" y="529357"/>
                  <a:pt x="509587" y="492436"/>
                </a:cubicBezTo>
                <a:cubicBezTo>
                  <a:pt x="529306" y="453000"/>
                  <a:pt x="496577" y="504810"/>
                  <a:pt x="523875" y="463861"/>
                </a:cubicBezTo>
                <a:cubicBezTo>
                  <a:pt x="525462" y="455924"/>
                  <a:pt x="526674" y="447902"/>
                  <a:pt x="528637" y="440049"/>
                </a:cubicBezTo>
                <a:cubicBezTo>
                  <a:pt x="529855" y="435179"/>
                  <a:pt x="532502" y="430700"/>
                  <a:pt x="533400" y="425761"/>
                </a:cubicBezTo>
                <a:cubicBezTo>
                  <a:pt x="535690" y="413169"/>
                  <a:pt x="536470" y="400348"/>
                  <a:pt x="538162" y="387661"/>
                </a:cubicBezTo>
                <a:cubicBezTo>
                  <a:pt x="539646" y="376534"/>
                  <a:pt x="540401" y="365262"/>
                  <a:pt x="542925" y="354324"/>
                </a:cubicBezTo>
                <a:cubicBezTo>
                  <a:pt x="545183" y="344541"/>
                  <a:pt x="552450" y="325749"/>
                  <a:pt x="552450" y="325749"/>
                </a:cubicBezTo>
                <a:cubicBezTo>
                  <a:pt x="550862" y="317811"/>
                  <a:pt x="549817" y="309746"/>
                  <a:pt x="547687" y="301936"/>
                </a:cubicBezTo>
                <a:cubicBezTo>
                  <a:pt x="545045" y="292250"/>
                  <a:pt x="538162" y="273361"/>
                  <a:pt x="538162" y="273361"/>
                </a:cubicBezTo>
                <a:cubicBezTo>
                  <a:pt x="536575" y="243199"/>
                  <a:pt x="536135" y="212954"/>
                  <a:pt x="533400" y="182874"/>
                </a:cubicBezTo>
                <a:cubicBezTo>
                  <a:pt x="532945" y="177874"/>
                  <a:pt x="529622" y="173509"/>
                  <a:pt x="528637" y="168586"/>
                </a:cubicBezTo>
                <a:cubicBezTo>
                  <a:pt x="526436" y="157579"/>
                  <a:pt x="526076" y="146256"/>
                  <a:pt x="523875" y="135249"/>
                </a:cubicBezTo>
                <a:cubicBezTo>
                  <a:pt x="522890" y="130326"/>
                  <a:pt x="522248" y="124881"/>
                  <a:pt x="519112" y="120961"/>
                </a:cubicBezTo>
                <a:cubicBezTo>
                  <a:pt x="515536" y="116492"/>
                  <a:pt x="509587" y="114611"/>
                  <a:pt x="504825" y="111436"/>
                </a:cubicBezTo>
                <a:cubicBezTo>
                  <a:pt x="500951" y="99817"/>
                  <a:pt x="499768" y="92093"/>
                  <a:pt x="490537" y="82861"/>
                </a:cubicBezTo>
                <a:cubicBezTo>
                  <a:pt x="486490" y="78814"/>
                  <a:pt x="481012" y="76511"/>
                  <a:pt x="476250" y="73336"/>
                </a:cubicBezTo>
                <a:cubicBezTo>
                  <a:pt x="473075" y="68574"/>
                  <a:pt x="471033" y="62818"/>
                  <a:pt x="466725" y="59049"/>
                </a:cubicBezTo>
                <a:cubicBezTo>
                  <a:pt x="458110" y="51511"/>
                  <a:pt x="438150" y="39999"/>
                  <a:pt x="438150" y="39999"/>
                </a:cubicBezTo>
                <a:cubicBezTo>
                  <a:pt x="418219" y="10103"/>
                  <a:pt x="418306" y="7455"/>
                  <a:pt x="409575" y="1899"/>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3" name="任意多边形 142"/>
          <p:cNvSpPr/>
          <p:nvPr/>
        </p:nvSpPr>
        <p:spPr>
          <a:xfrm>
            <a:off x="7606942" y="4081834"/>
            <a:ext cx="357434" cy="415965"/>
          </a:xfrm>
          <a:custGeom>
            <a:avLst/>
            <a:gdLst>
              <a:gd name="connsiteX0" fmla="*/ 133350 w 476578"/>
              <a:gd name="connsiteY0" fmla="*/ 7819 h 611069"/>
              <a:gd name="connsiteX1" fmla="*/ 88900 w 476578"/>
              <a:gd name="connsiteY1" fmla="*/ 77669 h 611069"/>
              <a:gd name="connsiteX2" fmla="*/ 76200 w 476578"/>
              <a:gd name="connsiteY2" fmla="*/ 96719 h 611069"/>
              <a:gd name="connsiteX3" fmla="*/ 57150 w 476578"/>
              <a:gd name="connsiteY3" fmla="*/ 115769 h 611069"/>
              <a:gd name="connsiteX4" fmla="*/ 25400 w 476578"/>
              <a:gd name="connsiteY4" fmla="*/ 147519 h 611069"/>
              <a:gd name="connsiteX5" fmla="*/ 12700 w 476578"/>
              <a:gd name="connsiteY5" fmla="*/ 166569 h 611069"/>
              <a:gd name="connsiteX6" fmla="*/ 0 w 476578"/>
              <a:gd name="connsiteY6" fmla="*/ 204669 h 611069"/>
              <a:gd name="connsiteX7" fmla="*/ 6350 w 476578"/>
              <a:gd name="connsiteY7" fmla="*/ 376119 h 611069"/>
              <a:gd name="connsiteX8" fmla="*/ 12700 w 476578"/>
              <a:gd name="connsiteY8" fmla="*/ 445969 h 611069"/>
              <a:gd name="connsiteX9" fmla="*/ 31750 w 476578"/>
              <a:gd name="connsiteY9" fmla="*/ 458669 h 611069"/>
              <a:gd name="connsiteX10" fmla="*/ 44450 w 476578"/>
              <a:gd name="connsiteY10" fmla="*/ 477719 h 611069"/>
              <a:gd name="connsiteX11" fmla="*/ 63500 w 476578"/>
              <a:gd name="connsiteY11" fmla="*/ 484069 h 611069"/>
              <a:gd name="connsiteX12" fmla="*/ 101600 w 476578"/>
              <a:gd name="connsiteY12" fmla="*/ 503119 h 611069"/>
              <a:gd name="connsiteX13" fmla="*/ 146050 w 476578"/>
              <a:gd name="connsiteY13" fmla="*/ 560269 h 611069"/>
              <a:gd name="connsiteX14" fmla="*/ 165100 w 476578"/>
              <a:gd name="connsiteY14" fmla="*/ 572969 h 611069"/>
              <a:gd name="connsiteX15" fmla="*/ 177800 w 476578"/>
              <a:gd name="connsiteY15" fmla="*/ 592019 h 611069"/>
              <a:gd name="connsiteX16" fmla="*/ 222250 w 476578"/>
              <a:gd name="connsiteY16" fmla="*/ 611069 h 611069"/>
              <a:gd name="connsiteX17" fmla="*/ 285750 w 476578"/>
              <a:gd name="connsiteY17" fmla="*/ 604719 h 611069"/>
              <a:gd name="connsiteX18" fmla="*/ 323850 w 476578"/>
              <a:gd name="connsiteY18" fmla="*/ 585669 h 611069"/>
              <a:gd name="connsiteX19" fmla="*/ 342900 w 476578"/>
              <a:gd name="connsiteY19" fmla="*/ 579319 h 611069"/>
              <a:gd name="connsiteX20" fmla="*/ 381000 w 476578"/>
              <a:gd name="connsiteY20" fmla="*/ 560269 h 611069"/>
              <a:gd name="connsiteX21" fmla="*/ 425450 w 476578"/>
              <a:gd name="connsiteY21" fmla="*/ 515819 h 611069"/>
              <a:gd name="connsiteX22" fmla="*/ 444500 w 476578"/>
              <a:gd name="connsiteY22" fmla="*/ 496769 h 611069"/>
              <a:gd name="connsiteX23" fmla="*/ 469900 w 476578"/>
              <a:gd name="connsiteY23" fmla="*/ 458669 h 611069"/>
              <a:gd name="connsiteX24" fmla="*/ 469900 w 476578"/>
              <a:gd name="connsiteY24" fmla="*/ 249119 h 611069"/>
              <a:gd name="connsiteX25" fmla="*/ 463550 w 476578"/>
              <a:gd name="connsiteY25" fmla="*/ 223719 h 611069"/>
              <a:gd name="connsiteX26" fmla="*/ 444500 w 476578"/>
              <a:gd name="connsiteY26" fmla="*/ 211019 h 611069"/>
              <a:gd name="connsiteX27" fmla="*/ 425450 w 476578"/>
              <a:gd name="connsiteY27" fmla="*/ 172919 h 611069"/>
              <a:gd name="connsiteX28" fmla="*/ 393700 w 476578"/>
              <a:gd name="connsiteY28" fmla="*/ 134819 h 611069"/>
              <a:gd name="connsiteX29" fmla="*/ 381000 w 476578"/>
              <a:gd name="connsiteY29" fmla="*/ 115769 h 611069"/>
              <a:gd name="connsiteX30" fmla="*/ 361950 w 476578"/>
              <a:gd name="connsiteY30" fmla="*/ 96719 h 611069"/>
              <a:gd name="connsiteX31" fmla="*/ 336550 w 476578"/>
              <a:gd name="connsiteY31" fmla="*/ 58619 h 611069"/>
              <a:gd name="connsiteX32" fmla="*/ 298450 w 476578"/>
              <a:gd name="connsiteY32" fmla="*/ 33219 h 611069"/>
              <a:gd name="connsiteX33" fmla="*/ 279400 w 476578"/>
              <a:gd name="connsiteY33" fmla="*/ 26869 h 611069"/>
              <a:gd name="connsiteX34" fmla="*/ 260350 w 476578"/>
              <a:gd name="connsiteY34" fmla="*/ 14169 h 611069"/>
              <a:gd name="connsiteX35" fmla="*/ 228600 w 476578"/>
              <a:gd name="connsiteY35" fmla="*/ 7819 h 611069"/>
              <a:gd name="connsiteX36" fmla="*/ 133350 w 476578"/>
              <a:gd name="connsiteY36" fmla="*/ 7819 h 61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76578" h="611069">
                <a:moveTo>
                  <a:pt x="133350" y="7819"/>
                </a:moveTo>
                <a:cubicBezTo>
                  <a:pt x="110067" y="19461"/>
                  <a:pt x="121146" y="29300"/>
                  <a:pt x="88900" y="77669"/>
                </a:cubicBezTo>
                <a:cubicBezTo>
                  <a:pt x="84667" y="84019"/>
                  <a:pt x="81596" y="91323"/>
                  <a:pt x="76200" y="96719"/>
                </a:cubicBezTo>
                <a:cubicBezTo>
                  <a:pt x="69850" y="103069"/>
                  <a:pt x="62899" y="108870"/>
                  <a:pt x="57150" y="115769"/>
                </a:cubicBezTo>
                <a:cubicBezTo>
                  <a:pt x="30692" y="147519"/>
                  <a:pt x="60325" y="124236"/>
                  <a:pt x="25400" y="147519"/>
                </a:cubicBezTo>
                <a:cubicBezTo>
                  <a:pt x="21167" y="153869"/>
                  <a:pt x="15800" y="159595"/>
                  <a:pt x="12700" y="166569"/>
                </a:cubicBezTo>
                <a:cubicBezTo>
                  <a:pt x="7263" y="178802"/>
                  <a:pt x="0" y="204669"/>
                  <a:pt x="0" y="204669"/>
                </a:cubicBezTo>
                <a:cubicBezTo>
                  <a:pt x="2117" y="261819"/>
                  <a:pt x="3344" y="319009"/>
                  <a:pt x="6350" y="376119"/>
                </a:cubicBezTo>
                <a:cubicBezTo>
                  <a:pt x="7579" y="399466"/>
                  <a:pt x="5824" y="423624"/>
                  <a:pt x="12700" y="445969"/>
                </a:cubicBezTo>
                <a:cubicBezTo>
                  <a:pt x="14944" y="453263"/>
                  <a:pt x="25400" y="454436"/>
                  <a:pt x="31750" y="458669"/>
                </a:cubicBezTo>
                <a:cubicBezTo>
                  <a:pt x="35983" y="465019"/>
                  <a:pt x="38491" y="472951"/>
                  <a:pt x="44450" y="477719"/>
                </a:cubicBezTo>
                <a:cubicBezTo>
                  <a:pt x="49677" y="481900"/>
                  <a:pt x="57513" y="481076"/>
                  <a:pt x="63500" y="484069"/>
                </a:cubicBezTo>
                <a:cubicBezTo>
                  <a:pt x="112739" y="508688"/>
                  <a:pt x="53717" y="487158"/>
                  <a:pt x="101600" y="503119"/>
                </a:cubicBezTo>
                <a:cubicBezTo>
                  <a:pt x="119301" y="529670"/>
                  <a:pt x="123668" y="541617"/>
                  <a:pt x="146050" y="560269"/>
                </a:cubicBezTo>
                <a:cubicBezTo>
                  <a:pt x="151913" y="565155"/>
                  <a:pt x="158750" y="568736"/>
                  <a:pt x="165100" y="572969"/>
                </a:cubicBezTo>
                <a:cubicBezTo>
                  <a:pt x="169333" y="579319"/>
                  <a:pt x="172404" y="586623"/>
                  <a:pt x="177800" y="592019"/>
                </a:cubicBezTo>
                <a:cubicBezTo>
                  <a:pt x="192418" y="606637"/>
                  <a:pt x="202819" y="606211"/>
                  <a:pt x="222250" y="611069"/>
                </a:cubicBezTo>
                <a:cubicBezTo>
                  <a:pt x="243417" y="608952"/>
                  <a:pt x="264725" y="607954"/>
                  <a:pt x="285750" y="604719"/>
                </a:cubicBezTo>
                <a:cubicBezTo>
                  <a:pt x="308805" y="601172"/>
                  <a:pt x="302920" y="596134"/>
                  <a:pt x="323850" y="585669"/>
                </a:cubicBezTo>
                <a:cubicBezTo>
                  <a:pt x="329837" y="582676"/>
                  <a:pt x="336913" y="582312"/>
                  <a:pt x="342900" y="579319"/>
                </a:cubicBezTo>
                <a:cubicBezTo>
                  <a:pt x="392139" y="554700"/>
                  <a:pt x="333117" y="576230"/>
                  <a:pt x="381000" y="560269"/>
                </a:cubicBezTo>
                <a:cubicBezTo>
                  <a:pt x="425027" y="527249"/>
                  <a:pt x="389890" y="557306"/>
                  <a:pt x="425450" y="515819"/>
                </a:cubicBezTo>
                <a:cubicBezTo>
                  <a:pt x="431294" y="509001"/>
                  <a:pt x="438987" y="503858"/>
                  <a:pt x="444500" y="496769"/>
                </a:cubicBezTo>
                <a:cubicBezTo>
                  <a:pt x="453871" y="484721"/>
                  <a:pt x="469900" y="458669"/>
                  <a:pt x="469900" y="458669"/>
                </a:cubicBezTo>
                <a:cubicBezTo>
                  <a:pt x="474609" y="350370"/>
                  <a:pt x="482219" y="335349"/>
                  <a:pt x="469900" y="249119"/>
                </a:cubicBezTo>
                <a:cubicBezTo>
                  <a:pt x="468666" y="240479"/>
                  <a:pt x="468391" y="230981"/>
                  <a:pt x="463550" y="223719"/>
                </a:cubicBezTo>
                <a:cubicBezTo>
                  <a:pt x="459317" y="217369"/>
                  <a:pt x="450850" y="215252"/>
                  <a:pt x="444500" y="211019"/>
                </a:cubicBezTo>
                <a:cubicBezTo>
                  <a:pt x="408104" y="156424"/>
                  <a:pt x="451740" y="225499"/>
                  <a:pt x="425450" y="172919"/>
                </a:cubicBezTo>
                <a:cubicBezTo>
                  <a:pt x="413626" y="149270"/>
                  <a:pt x="411255" y="155885"/>
                  <a:pt x="393700" y="134819"/>
                </a:cubicBezTo>
                <a:cubicBezTo>
                  <a:pt x="388814" y="128956"/>
                  <a:pt x="385886" y="121632"/>
                  <a:pt x="381000" y="115769"/>
                </a:cubicBezTo>
                <a:cubicBezTo>
                  <a:pt x="375251" y="108870"/>
                  <a:pt x="367463" y="103808"/>
                  <a:pt x="361950" y="96719"/>
                </a:cubicBezTo>
                <a:cubicBezTo>
                  <a:pt x="352579" y="84671"/>
                  <a:pt x="349250" y="67086"/>
                  <a:pt x="336550" y="58619"/>
                </a:cubicBezTo>
                <a:cubicBezTo>
                  <a:pt x="323850" y="50152"/>
                  <a:pt x="312930" y="38046"/>
                  <a:pt x="298450" y="33219"/>
                </a:cubicBezTo>
                <a:cubicBezTo>
                  <a:pt x="292100" y="31102"/>
                  <a:pt x="285387" y="29862"/>
                  <a:pt x="279400" y="26869"/>
                </a:cubicBezTo>
                <a:cubicBezTo>
                  <a:pt x="272574" y="23456"/>
                  <a:pt x="267496" y="16849"/>
                  <a:pt x="260350" y="14169"/>
                </a:cubicBezTo>
                <a:cubicBezTo>
                  <a:pt x="250244" y="10379"/>
                  <a:pt x="239219" y="9750"/>
                  <a:pt x="228600" y="7819"/>
                </a:cubicBezTo>
                <a:cubicBezTo>
                  <a:pt x="178364" y="-1315"/>
                  <a:pt x="156633" y="-3823"/>
                  <a:pt x="133350" y="7819"/>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9" name="任意多边形 148"/>
          <p:cNvSpPr/>
          <p:nvPr/>
        </p:nvSpPr>
        <p:spPr>
          <a:xfrm>
            <a:off x="6993780" y="2501412"/>
            <a:ext cx="387992" cy="361538"/>
          </a:xfrm>
          <a:custGeom>
            <a:avLst/>
            <a:gdLst>
              <a:gd name="connsiteX0" fmla="*/ 266700 w 838200"/>
              <a:gd name="connsiteY0" fmla="*/ 38100 h 781050"/>
              <a:gd name="connsiteX1" fmla="*/ 228600 w 838200"/>
              <a:gd name="connsiteY1" fmla="*/ 85725 h 781050"/>
              <a:gd name="connsiteX2" fmla="*/ 200025 w 838200"/>
              <a:gd name="connsiteY2" fmla="*/ 104775 h 781050"/>
              <a:gd name="connsiteX3" fmla="*/ 161925 w 838200"/>
              <a:gd name="connsiteY3" fmla="*/ 152400 h 781050"/>
              <a:gd name="connsiteX4" fmla="*/ 142875 w 838200"/>
              <a:gd name="connsiteY4" fmla="*/ 180975 h 781050"/>
              <a:gd name="connsiteX5" fmla="*/ 114300 w 838200"/>
              <a:gd name="connsiteY5" fmla="*/ 200025 h 781050"/>
              <a:gd name="connsiteX6" fmla="*/ 76200 w 838200"/>
              <a:gd name="connsiteY6" fmla="*/ 247650 h 781050"/>
              <a:gd name="connsiteX7" fmla="*/ 57150 w 838200"/>
              <a:gd name="connsiteY7" fmla="*/ 276225 h 781050"/>
              <a:gd name="connsiteX8" fmla="*/ 28575 w 838200"/>
              <a:gd name="connsiteY8" fmla="*/ 304800 h 781050"/>
              <a:gd name="connsiteX9" fmla="*/ 9525 w 838200"/>
              <a:gd name="connsiteY9" fmla="*/ 361950 h 781050"/>
              <a:gd name="connsiteX10" fmla="*/ 0 w 838200"/>
              <a:gd name="connsiteY10" fmla="*/ 390525 h 781050"/>
              <a:gd name="connsiteX11" fmla="*/ 28575 w 838200"/>
              <a:gd name="connsiteY11" fmla="*/ 495300 h 781050"/>
              <a:gd name="connsiteX12" fmla="*/ 47625 w 838200"/>
              <a:gd name="connsiteY12" fmla="*/ 523875 h 781050"/>
              <a:gd name="connsiteX13" fmla="*/ 57150 w 838200"/>
              <a:gd name="connsiteY13" fmla="*/ 552450 h 781050"/>
              <a:gd name="connsiteX14" fmla="*/ 95250 w 838200"/>
              <a:gd name="connsiteY14" fmla="*/ 609600 h 781050"/>
              <a:gd name="connsiteX15" fmla="*/ 133350 w 838200"/>
              <a:gd name="connsiteY15" fmla="*/ 666750 h 781050"/>
              <a:gd name="connsiteX16" fmla="*/ 152400 w 838200"/>
              <a:gd name="connsiteY16" fmla="*/ 695325 h 781050"/>
              <a:gd name="connsiteX17" fmla="*/ 180975 w 838200"/>
              <a:gd name="connsiteY17" fmla="*/ 714375 h 781050"/>
              <a:gd name="connsiteX18" fmla="*/ 200025 w 838200"/>
              <a:gd name="connsiteY18" fmla="*/ 742950 h 781050"/>
              <a:gd name="connsiteX19" fmla="*/ 314325 w 838200"/>
              <a:gd name="connsiteY19" fmla="*/ 781050 h 781050"/>
              <a:gd name="connsiteX20" fmla="*/ 657225 w 838200"/>
              <a:gd name="connsiteY20" fmla="*/ 771525 h 781050"/>
              <a:gd name="connsiteX21" fmla="*/ 685800 w 838200"/>
              <a:gd name="connsiteY21" fmla="*/ 762000 h 781050"/>
              <a:gd name="connsiteX22" fmla="*/ 714375 w 838200"/>
              <a:gd name="connsiteY22" fmla="*/ 742950 h 781050"/>
              <a:gd name="connsiteX23" fmla="*/ 752475 w 838200"/>
              <a:gd name="connsiteY23" fmla="*/ 685800 h 781050"/>
              <a:gd name="connsiteX24" fmla="*/ 762000 w 838200"/>
              <a:gd name="connsiteY24" fmla="*/ 657225 h 781050"/>
              <a:gd name="connsiteX25" fmla="*/ 781050 w 838200"/>
              <a:gd name="connsiteY25" fmla="*/ 628650 h 781050"/>
              <a:gd name="connsiteX26" fmla="*/ 800100 w 838200"/>
              <a:gd name="connsiteY26" fmla="*/ 571500 h 781050"/>
              <a:gd name="connsiteX27" fmla="*/ 819150 w 838200"/>
              <a:gd name="connsiteY27" fmla="*/ 514350 h 781050"/>
              <a:gd name="connsiteX28" fmla="*/ 828675 w 838200"/>
              <a:gd name="connsiteY28" fmla="*/ 485775 h 781050"/>
              <a:gd name="connsiteX29" fmla="*/ 838200 w 838200"/>
              <a:gd name="connsiteY29" fmla="*/ 438150 h 781050"/>
              <a:gd name="connsiteX30" fmla="*/ 828675 w 838200"/>
              <a:gd name="connsiteY30" fmla="*/ 361950 h 781050"/>
              <a:gd name="connsiteX31" fmla="*/ 790575 w 838200"/>
              <a:gd name="connsiteY31" fmla="*/ 304800 h 781050"/>
              <a:gd name="connsiteX32" fmla="*/ 742950 w 838200"/>
              <a:gd name="connsiteY32" fmla="*/ 219075 h 781050"/>
              <a:gd name="connsiteX33" fmla="*/ 723900 w 838200"/>
              <a:gd name="connsiteY33" fmla="*/ 190500 h 781050"/>
              <a:gd name="connsiteX34" fmla="*/ 695325 w 838200"/>
              <a:gd name="connsiteY34" fmla="*/ 180975 h 781050"/>
              <a:gd name="connsiteX35" fmla="*/ 676275 w 838200"/>
              <a:gd name="connsiteY35" fmla="*/ 152400 h 781050"/>
              <a:gd name="connsiteX36" fmla="*/ 647700 w 838200"/>
              <a:gd name="connsiteY36" fmla="*/ 142875 h 781050"/>
              <a:gd name="connsiteX37" fmla="*/ 619125 w 838200"/>
              <a:gd name="connsiteY37" fmla="*/ 123825 h 781050"/>
              <a:gd name="connsiteX38" fmla="*/ 590550 w 838200"/>
              <a:gd name="connsiteY38" fmla="*/ 114300 h 781050"/>
              <a:gd name="connsiteX39" fmla="*/ 533400 w 838200"/>
              <a:gd name="connsiteY39" fmla="*/ 76200 h 781050"/>
              <a:gd name="connsiteX40" fmla="*/ 504825 w 838200"/>
              <a:gd name="connsiteY40" fmla="*/ 66675 h 781050"/>
              <a:gd name="connsiteX41" fmla="*/ 447675 w 838200"/>
              <a:gd name="connsiteY41" fmla="*/ 28575 h 781050"/>
              <a:gd name="connsiteX42" fmla="*/ 409575 w 838200"/>
              <a:gd name="connsiteY42" fmla="*/ 19050 h 781050"/>
              <a:gd name="connsiteX43" fmla="*/ 381000 w 838200"/>
              <a:gd name="connsiteY43" fmla="*/ 9525 h 781050"/>
              <a:gd name="connsiteX44" fmla="*/ 333375 w 838200"/>
              <a:gd name="connsiteY44" fmla="*/ 0 h 781050"/>
              <a:gd name="connsiteX45" fmla="*/ 266700 w 838200"/>
              <a:gd name="connsiteY45" fmla="*/ 38100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38200" h="781050">
                <a:moveTo>
                  <a:pt x="266700" y="38100"/>
                </a:moveTo>
                <a:cubicBezTo>
                  <a:pt x="249238" y="52387"/>
                  <a:pt x="242975" y="71350"/>
                  <a:pt x="228600" y="85725"/>
                </a:cubicBezTo>
                <a:cubicBezTo>
                  <a:pt x="220505" y="93820"/>
                  <a:pt x="207176" y="95836"/>
                  <a:pt x="200025" y="104775"/>
                </a:cubicBezTo>
                <a:cubicBezTo>
                  <a:pt x="147445" y="170500"/>
                  <a:pt x="243817" y="97805"/>
                  <a:pt x="161925" y="152400"/>
                </a:cubicBezTo>
                <a:cubicBezTo>
                  <a:pt x="155575" y="161925"/>
                  <a:pt x="150970" y="172880"/>
                  <a:pt x="142875" y="180975"/>
                </a:cubicBezTo>
                <a:cubicBezTo>
                  <a:pt x="134780" y="189070"/>
                  <a:pt x="121451" y="191086"/>
                  <a:pt x="114300" y="200025"/>
                </a:cubicBezTo>
                <a:cubicBezTo>
                  <a:pt x="61720" y="265750"/>
                  <a:pt x="158092" y="193055"/>
                  <a:pt x="76200" y="247650"/>
                </a:cubicBezTo>
                <a:cubicBezTo>
                  <a:pt x="69850" y="257175"/>
                  <a:pt x="64479" y="267431"/>
                  <a:pt x="57150" y="276225"/>
                </a:cubicBezTo>
                <a:cubicBezTo>
                  <a:pt x="48526" y="286573"/>
                  <a:pt x="35117" y="293025"/>
                  <a:pt x="28575" y="304800"/>
                </a:cubicBezTo>
                <a:cubicBezTo>
                  <a:pt x="18823" y="322353"/>
                  <a:pt x="15875" y="342900"/>
                  <a:pt x="9525" y="361950"/>
                </a:cubicBezTo>
                <a:lnTo>
                  <a:pt x="0" y="390525"/>
                </a:lnTo>
                <a:cubicBezTo>
                  <a:pt x="5112" y="416085"/>
                  <a:pt x="14764" y="474583"/>
                  <a:pt x="28575" y="495300"/>
                </a:cubicBezTo>
                <a:cubicBezTo>
                  <a:pt x="34925" y="504825"/>
                  <a:pt x="42505" y="513636"/>
                  <a:pt x="47625" y="523875"/>
                </a:cubicBezTo>
                <a:cubicBezTo>
                  <a:pt x="52115" y="532855"/>
                  <a:pt x="52274" y="543673"/>
                  <a:pt x="57150" y="552450"/>
                </a:cubicBezTo>
                <a:cubicBezTo>
                  <a:pt x="68269" y="572464"/>
                  <a:pt x="82550" y="590550"/>
                  <a:pt x="95250" y="609600"/>
                </a:cubicBezTo>
                <a:lnTo>
                  <a:pt x="133350" y="666750"/>
                </a:lnTo>
                <a:cubicBezTo>
                  <a:pt x="139700" y="676275"/>
                  <a:pt x="142875" y="688975"/>
                  <a:pt x="152400" y="695325"/>
                </a:cubicBezTo>
                <a:lnTo>
                  <a:pt x="180975" y="714375"/>
                </a:lnTo>
                <a:cubicBezTo>
                  <a:pt x="187325" y="723900"/>
                  <a:pt x="191930" y="734855"/>
                  <a:pt x="200025" y="742950"/>
                </a:cubicBezTo>
                <a:cubicBezTo>
                  <a:pt x="229556" y="772481"/>
                  <a:pt x="276462" y="774739"/>
                  <a:pt x="314325" y="781050"/>
                </a:cubicBezTo>
                <a:cubicBezTo>
                  <a:pt x="428625" y="777875"/>
                  <a:pt x="543031" y="777381"/>
                  <a:pt x="657225" y="771525"/>
                </a:cubicBezTo>
                <a:cubicBezTo>
                  <a:pt x="667252" y="771011"/>
                  <a:pt x="676820" y="766490"/>
                  <a:pt x="685800" y="762000"/>
                </a:cubicBezTo>
                <a:cubicBezTo>
                  <a:pt x="696039" y="756880"/>
                  <a:pt x="704850" y="749300"/>
                  <a:pt x="714375" y="742950"/>
                </a:cubicBezTo>
                <a:cubicBezTo>
                  <a:pt x="737023" y="675006"/>
                  <a:pt x="704909" y="757149"/>
                  <a:pt x="752475" y="685800"/>
                </a:cubicBezTo>
                <a:cubicBezTo>
                  <a:pt x="758044" y="677446"/>
                  <a:pt x="757510" y="666205"/>
                  <a:pt x="762000" y="657225"/>
                </a:cubicBezTo>
                <a:cubicBezTo>
                  <a:pt x="767120" y="646986"/>
                  <a:pt x="776401" y="639111"/>
                  <a:pt x="781050" y="628650"/>
                </a:cubicBezTo>
                <a:cubicBezTo>
                  <a:pt x="789205" y="610300"/>
                  <a:pt x="793750" y="590550"/>
                  <a:pt x="800100" y="571500"/>
                </a:cubicBezTo>
                <a:lnTo>
                  <a:pt x="819150" y="514350"/>
                </a:lnTo>
                <a:cubicBezTo>
                  <a:pt x="822325" y="504825"/>
                  <a:pt x="826706" y="495620"/>
                  <a:pt x="828675" y="485775"/>
                </a:cubicBezTo>
                <a:lnTo>
                  <a:pt x="838200" y="438150"/>
                </a:lnTo>
                <a:cubicBezTo>
                  <a:pt x="835025" y="412750"/>
                  <a:pt x="837284" y="386056"/>
                  <a:pt x="828675" y="361950"/>
                </a:cubicBezTo>
                <a:cubicBezTo>
                  <a:pt x="820974" y="340389"/>
                  <a:pt x="797815" y="326520"/>
                  <a:pt x="790575" y="304800"/>
                </a:cubicBezTo>
                <a:cubicBezTo>
                  <a:pt x="773810" y="254505"/>
                  <a:pt x="786619" y="284579"/>
                  <a:pt x="742950" y="219075"/>
                </a:cubicBezTo>
                <a:cubicBezTo>
                  <a:pt x="736600" y="209550"/>
                  <a:pt x="734760" y="194120"/>
                  <a:pt x="723900" y="190500"/>
                </a:cubicBezTo>
                <a:lnTo>
                  <a:pt x="695325" y="180975"/>
                </a:lnTo>
                <a:cubicBezTo>
                  <a:pt x="688975" y="171450"/>
                  <a:pt x="685214" y="159551"/>
                  <a:pt x="676275" y="152400"/>
                </a:cubicBezTo>
                <a:cubicBezTo>
                  <a:pt x="668435" y="146128"/>
                  <a:pt x="656680" y="147365"/>
                  <a:pt x="647700" y="142875"/>
                </a:cubicBezTo>
                <a:cubicBezTo>
                  <a:pt x="637461" y="137755"/>
                  <a:pt x="629364" y="128945"/>
                  <a:pt x="619125" y="123825"/>
                </a:cubicBezTo>
                <a:cubicBezTo>
                  <a:pt x="610145" y="119335"/>
                  <a:pt x="599327" y="119176"/>
                  <a:pt x="590550" y="114300"/>
                </a:cubicBezTo>
                <a:cubicBezTo>
                  <a:pt x="570536" y="103181"/>
                  <a:pt x="555120" y="83440"/>
                  <a:pt x="533400" y="76200"/>
                </a:cubicBezTo>
                <a:cubicBezTo>
                  <a:pt x="523875" y="73025"/>
                  <a:pt x="513602" y="71551"/>
                  <a:pt x="504825" y="66675"/>
                </a:cubicBezTo>
                <a:cubicBezTo>
                  <a:pt x="484811" y="55556"/>
                  <a:pt x="469887" y="34128"/>
                  <a:pt x="447675" y="28575"/>
                </a:cubicBezTo>
                <a:cubicBezTo>
                  <a:pt x="434975" y="25400"/>
                  <a:pt x="422162" y="22646"/>
                  <a:pt x="409575" y="19050"/>
                </a:cubicBezTo>
                <a:cubicBezTo>
                  <a:pt x="399921" y="16292"/>
                  <a:pt x="390740" y="11960"/>
                  <a:pt x="381000" y="9525"/>
                </a:cubicBezTo>
                <a:cubicBezTo>
                  <a:pt x="365294" y="5598"/>
                  <a:pt x="349250" y="3175"/>
                  <a:pt x="333375" y="0"/>
                </a:cubicBezTo>
                <a:cubicBezTo>
                  <a:pt x="292195" y="10295"/>
                  <a:pt x="284162" y="23813"/>
                  <a:pt x="266700" y="3810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ustDataLst>
      <p:tags r:id="rId1"/>
    </p:custDataLst>
    <p:extLst>
      <p:ext uri="{BB962C8B-B14F-4D97-AF65-F5344CB8AC3E}">
        <p14:creationId xmlns:p14="http://schemas.microsoft.com/office/powerpoint/2010/main" val="2071149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Berlin Sans FB" panose="020E0602020502020306" pitchFamily="34" charset="0"/>
              </a:rPr>
              <a:t>Motivation</a:t>
            </a:r>
            <a:endParaRPr lang="zh-CN" altLang="en-US" dirty="0">
              <a:latin typeface="Berlin Sans FB" panose="020E0602020502020306" pitchFamily="34" charset="0"/>
            </a:endParaRPr>
          </a:p>
        </p:txBody>
      </p:sp>
      <p:sp>
        <p:nvSpPr>
          <p:cNvPr id="27" name="内容占位符 2"/>
          <p:cNvSpPr txBox="1">
            <a:spLocks/>
          </p:cNvSpPr>
          <p:nvPr/>
        </p:nvSpPr>
        <p:spPr>
          <a:xfrm>
            <a:off x="628649" y="2226469"/>
            <a:ext cx="4831176" cy="326350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zh-CN" dirty="0" smtClean="0">
                <a:latin typeface="Berlin Sans FB" panose="020E0602020502020306" pitchFamily="34" charset="0"/>
              </a:rPr>
              <a:t>Shape From Silhouette</a:t>
            </a:r>
          </a:p>
          <a:p>
            <a:pPr lvl="1">
              <a:lnSpc>
                <a:spcPct val="100000"/>
              </a:lnSpc>
            </a:pPr>
            <a:r>
              <a:rPr lang="en-US" altLang="zh-CN" dirty="0" smtClean="0">
                <a:latin typeface="Berlin Sans FB" panose="020E0602020502020306" pitchFamily="34" charset="0"/>
              </a:rPr>
              <a:t>Silhouettes are approximated by line segments</a:t>
            </a:r>
          </a:p>
          <a:p>
            <a:pPr lvl="1">
              <a:lnSpc>
                <a:spcPct val="100000"/>
              </a:lnSpc>
            </a:pPr>
            <a:r>
              <a:rPr lang="en-US" altLang="zh-CN" dirty="0" smtClean="0">
                <a:latin typeface="Berlin Sans FB" panose="020E0602020502020306" pitchFamily="34" charset="0"/>
              </a:rPr>
              <a:t>Conversion from pixels to line segments </a:t>
            </a:r>
          </a:p>
          <a:p>
            <a:pPr lvl="1">
              <a:lnSpc>
                <a:spcPct val="100000"/>
              </a:lnSpc>
            </a:pPr>
            <a:r>
              <a:rPr lang="en-US" altLang="zh-CN" dirty="0" smtClean="0">
                <a:latin typeface="Berlin Sans FB" panose="020E0602020502020306" pitchFamily="34" charset="0"/>
              </a:rPr>
              <a:t>Originally a </a:t>
            </a:r>
            <a:r>
              <a:rPr lang="en-US" altLang="zh-CN" dirty="0" err="1" smtClean="0">
                <a:latin typeface="Berlin Sans FB" panose="020E0602020502020306" pitchFamily="34" charset="0"/>
              </a:rPr>
              <a:t>vectorization</a:t>
            </a:r>
            <a:r>
              <a:rPr lang="en-US" altLang="zh-CN" dirty="0" smtClean="0">
                <a:latin typeface="Berlin Sans FB" panose="020E0602020502020306" pitchFamily="34" charset="0"/>
              </a:rPr>
              <a:t> problem</a:t>
            </a:r>
          </a:p>
          <a:p>
            <a:pPr marL="342900" lvl="1" indent="0">
              <a:lnSpc>
                <a:spcPct val="100000"/>
              </a:lnSpc>
              <a:buFont typeface="Arial" panose="020B0604020202020204" pitchFamily="34" charset="0"/>
              <a:buNone/>
            </a:pPr>
            <a:r>
              <a:rPr lang="en-US" altLang="zh-CN" dirty="0" smtClean="0">
                <a:latin typeface="Berlin Sans FB" panose="020E0602020502020306" pitchFamily="34" charset="0"/>
              </a:rPr>
              <a:t>   </a:t>
            </a:r>
          </a:p>
        </p:txBody>
      </p:sp>
      <p:sp>
        <p:nvSpPr>
          <p:cNvPr id="28" name="椭圆 27"/>
          <p:cNvSpPr/>
          <p:nvPr/>
        </p:nvSpPr>
        <p:spPr>
          <a:xfrm>
            <a:off x="5553562" y="4603520"/>
            <a:ext cx="163773" cy="163773"/>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椭圆 29"/>
          <p:cNvSpPr/>
          <p:nvPr/>
        </p:nvSpPr>
        <p:spPr>
          <a:xfrm>
            <a:off x="8195278" y="4681919"/>
            <a:ext cx="163773" cy="163773"/>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椭圆 30"/>
          <p:cNvSpPr/>
          <p:nvPr/>
        </p:nvSpPr>
        <p:spPr>
          <a:xfrm>
            <a:off x="7153088" y="2125266"/>
            <a:ext cx="163773" cy="16377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平行四边形 32"/>
          <p:cNvSpPr/>
          <p:nvPr/>
        </p:nvSpPr>
        <p:spPr>
          <a:xfrm rot="7236742">
            <a:off x="5834708" y="3692968"/>
            <a:ext cx="985068" cy="941003"/>
          </a:xfrm>
          <a:prstGeom prst="parallelogram">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平行四边形 33"/>
          <p:cNvSpPr/>
          <p:nvPr/>
        </p:nvSpPr>
        <p:spPr>
          <a:xfrm rot="14831763" flipH="1">
            <a:off x="7409491" y="3846358"/>
            <a:ext cx="1004718" cy="886917"/>
          </a:xfrm>
          <a:prstGeom prst="parallelogram">
            <a:avLst>
              <a:gd name="adj" fmla="val 2988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矩形 34"/>
          <p:cNvSpPr/>
          <p:nvPr/>
        </p:nvSpPr>
        <p:spPr>
          <a:xfrm>
            <a:off x="6550643" y="2389736"/>
            <a:ext cx="1329861" cy="7722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36" name="直接连接符 35"/>
          <p:cNvCxnSpPr>
            <a:stCxn id="51" idx="15"/>
          </p:cNvCxnSpPr>
          <p:nvPr/>
        </p:nvCxnSpPr>
        <p:spPr>
          <a:xfrm flipH="1">
            <a:off x="6550643" y="2810042"/>
            <a:ext cx="504863" cy="12739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7334357" y="2813221"/>
            <a:ext cx="113679" cy="9796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31" idx="4"/>
            <a:endCxn id="51" idx="43"/>
          </p:cNvCxnSpPr>
          <p:nvPr/>
        </p:nvCxnSpPr>
        <p:spPr>
          <a:xfrm flipH="1">
            <a:off x="7170140" y="2289039"/>
            <a:ext cx="64835" cy="21678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31" idx="4"/>
            <a:endCxn id="51" idx="37"/>
          </p:cNvCxnSpPr>
          <p:nvPr/>
        </p:nvCxnSpPr>
        <p:spPr>
          <a:xfrm>
            <a:off x="7234975" y="2289039"/>
            <a:ext cx="45390" cy="26969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28" idx="7"/>
          </p:cNvCxnSpPr>
          <p:nvPr/>
        </p:nvCxnSpPr>
        <p:spPr>
          <a:xfrm flipV="1">
            <a:off x="5693351" y="4151078"/>
            <a:ext cx="428653" cy="47642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28" idx="7"/>
            <a:endCxn id="49" idx="32"/>
          </p:cNvCxnSpPr>
          <p:nvPr/>
        </p:nvCxnSpPr>
        <p:spPr>
          <a:xfrm flipV="1">
            <a:off x="5693351" y="4358881"/>
            <a:ext cx="558152" cy="26862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6471470" y="3190104"/>
            <a:ext cx="622028" cy="59020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6742741" y="3593479"/>
            <a:ext cx="960628" cy="47326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30" idx="1"/>
          </p:cNvCxnSpPr>
          <p:nvPr/>
        </p:nvCxnSpPr>
        <p:spPr>
          <a:xfrm flipH="1" flipV="1">
            <a:off x="7785660" y="4493193"/>
            <a:ext cx="433602" cy="21271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30" idx="1"/>
          </p:cNvCxnSpPr>
          <p:nvPr/>
        </p:nvCxnSpPr>
        <p:spPr>
          <a:xfrm flipH="1" flipV="1">
            <a:off x="7971080" y="4338758"/>
            <a:ext cx="248182" cy="367145"/>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flipV="1">
            <a:off x="6563026" y="3734552"/>
            <a:ext cx="855838" cy="503572"/>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flipV="1">
            <a:off x="7077444" y="3197036"/>
            <a:ext cx="638084" cy="7986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49" name="任意多边形 48"/>
          <p:cNvSpPr/>
          <p:nvPr/>
        </p:nvSpPr>
        <p:spPr>
          <a:xfrm rot="1419467">
            <a:off x="6114803" y="3980933"/>
            <a:ext cx="310490" cy="377738"/>
          </a:xfrm>
          <a:custGeom>
            <a:avLst/>
            <a:gdLst>
              <a:gd name="connsiteX0" fmla="*/ 409575 w 552450"/>
              <a:gd name="connsiteY0" fmla="*/ 1899 h 659215"/>
              <a:gd name="connsiteX1" fmla="*/ 385762 w 552450"/>
              <a:gd name="connsiteY1" fmla="*/ 6661 h 659215"/>
              <a:gd name="connsiteX2" fmla="*/ 357187 w 552450"/>
              <a:gd name="connsiteY2" fmla="*/ 16186 h 659215"/>
              <a:gd name="connsiteX3" fmla="*/ 304800 w 552450"/>
              <a:gd name="connsiteY3" fmla="*/ 30474 h 659215"/>
              <a:gd name="connsiteX4" fmla="*/ 276225 w 552450"/>
              <a:gd name="connsiteY4" fmla="*/ 49524 h 659215"/>
              <a:gd name="connsiteX5" fmla="*/ 247650 w 552450"/>
              <a:gd name="connsiteY5" fmla="*/ 59049 h 659215"/>
              <a:gd name="connsiteX6" fmla="*/ 176212 w 552450"/>
              <a:gd name="connsiteY6" fmla="*/ 106674 h 659215"/>
              <a:gd name="connsiteX7" fmla="*/ 147637 w 552450"/>
              <a:gd name="connsiteY7" fmla="*/ 125724 h 659215"/>
              <a:gd name="connsiteX8" fmla="*/ 119062 w 552450"/>
              <a:gd name="connsiteY8" fmla="*/ 135249 h 659215"/>
              <a:gd name="connsiteX9" fmla="*/ 100012 w 552450"/>
              <a:gd name="connsiteY9" fmla="*/ 144774 h 659215"/>
              <a:gd name="connsiteX10" fmla="*/ 71437 w 552450"/>
              <a:gd name="connsiteY10" fmla="*/ 154299 h 659215"/>
              <a:gd name="connsiteX11" fmla="*/ 57150 w 552450"/>
              <a:gd name="connsiteY11" fmla="*/ 159061 h 659215"/>
              <a:gd name="connsiteX12" fmla="*/ 33337 w 552450"/>
              <a:gd name="connsiteY12" fmla="*/ 187636 h 659215"/>
              <a:gd name="connsiteX13" fmla="*/ 14287 w 552450"/>
              <a:gd name="connsiteY13" fmla="*/ 216211 h 659215"/>
              <a:gd name="connsiteX14" fmla="*/ 4762 w 552450"/>
              <a:gd name="connsiteY14" fmla="*/ 244786 h 659215"/>
              <a:gd name="connsiteX15" fmla="*/ 0 w 552450"/>
              <a:gd name="connsiteY15" fmla="*/ 259074 h 659215"/>
              <a:gd name="connsiteX16" fmla="*/ 9525 w 552450"/>
              <a:gd name="connsiteY16" fmla="*/ 306699 h 659215"/>
              <a:gd name="connsiteX17" fmla="*/ 19050 w 552450"/>
              <a:gd name="connsiteY17" fmla="*/ 340036 h 659215"/>
              <a:gd name="connsiteX18" fmla="*/ 28575 w 552450"/>
              <a:gd name="connsiteY18" fmla="*/ 354324 h 659215"/>
              <a:gd name="connsiteX19" fmla="*/ 42862 w 552450"/>
              <a:gd name="connsiteY19" fmla="*/ 382899 h 659215"/>
              <a:gd name="connsiteX20" fmla="*/ 57150 w 552450"/>
              <a:gd name="connsiteY20" fmla="*/ 411474 h 659215"/>
              <a:gd name="connsiteX21" fmla="*/ 71437 w 552450"/>
              <a:gd name="connsiteY21" fmla="*/ 444811 h 659215"/>
              <a:gd name="connsiteX22" fmla="*/ 80962 w 552450"/>
              <a:gd name="connsiteY22" fmla="*/ 473386 h 659215"/>
              <a:gd name="connsiteX23" fmla="*/ 85725 w 552450"/>
              <a:gd name="connsiteY23" fmla="*/ 487674 h 659215"/>
              <a:gd name="connsiteX24" fmla="*/ 90487 w 552450"/>
              <a:gd name="connsiteY24" fmla="*/ 559111 h 659215"/>
              <a:gd name="connsiteX25" fmla="*/ 95250 w 552450"/>
              <a:gd name="connsiteY25" fmla="*/ 573399 h 659215"/>
              <a:gd name="connsiteX26" fmla="*/ 138112 w 552450"/>
              <a:gd name="connsiteY26" fmla="*/ 592449 h 659215"/>
              <a:gd name="connsiteX27" fmla="*/ 171450 w 552450"/>
              <a:gd name="connsiteY27" fmla="*/ 611499 h 659215"/>
              <a:gd name="connsiteX28" fmla="*/ 214312 w 552450"/>
              <a:gd name="connsiteY28" fmla="*/ 635311 h 659215"/>
              <a:gd name="connsiteX29" fmla="*/ 238125 w 552450"/>
              <a:gd name="connsiteY29" fmla="*/ 654361 h 659215"/>
              <a:gd name="connsiteX30" fmla="*/ 319087 w 552450"/>
              <a:gd name="connsiteY30" fmla="*/ 654361 h 659215"/>
              <a:gd name="connsiteX31" fmla="*/ 338137 w 552450"/>
              <a:gd name="connsiteY31" fmla="*/ 649599 h 659215"/>
              <a:gd name="connsiteX32" fmla="*/ 381000 w 552450"/>
              <a:gd name="connsiteY32" fmla="*/ 644836 h 659215"/>
              <a:gd name="connsiteX33" fmla="*/ 409575 w 552450"/>
              <a:gd name="connsiteY33" fmla="*/ 625786 h 659215"/>
              <a:gd name="connsiteX34" fmla="*/ 423862 w 552450"/>
              <a:gd name="connsiteY34" fmla="*/ 621024 h 659215"/>
              <a:gd name="connsiteX35" fmla="*/ 471487 w 552450"/>
              <a:gd name="connsiteY35" fmla="*/ 563874 h 659215"/>
              <a:gd name="connsiteX36" fmla="*/ 481012 w 552450"/>
              <a:gd name="connsiteY36" fmla="*/ 549586 h 659215"/>
              <a:gd name="connsiteX37" fmla="*/ 495300 w 552450"/>
              <a:gd name="connsiteY37" fmla="*/ 521011 h 659215"/>
              <a:gd name="connsiteX38" fmla="*/ 509587 w 552450"/>
              <a:gd name="connsiteY38" fmla="*/ 492436 h 659215"/>
              <a:gd name="connsiteX39" fmla="*/ 523875 w 552450"/>
              <a:gd name="connsiteY39" fmla="*/ 463861 h 659215"/>
              <a:gd name="connsiteX40" fmla="*/ 528637 w 552450"/>
              <a:gd name="connsiteY40" fmla="*/ 440049 h 659215"/>
              <a:gd name="connsiteX41" fmla="*/ 533400 w 552450"/>
              <a:gd name="connsiteY41" fmla="*/ 425761 h 659215"/>
              <a:gd name="connsiteX42" fmla="*/ 538162 w 552450"/>
              <a:gd name="connsiteY42" fmla="*/ 387661 h 659215"/>
              <a:gd name="connsiteX43" fmla="*/ 542925 w 552450"/>
              <a:gd name="connsiteY43" fmla="*/ 354324 h 659215"/>
              <a:gd name="connsiteX44" fmla="*/ 552450 w 552450"/>
              <a:gd name="connsiteY44" fmla="*/ 325749 h 659215"/>
              <a:gd name="connsiteX45" fmla="*/ 547687 w 552450"/>
              <a:gd name="connsiteY45" fmla="*/ 301936 h 659215"/>
              <a:gd name="connsiteX46" fmla="*/ 538162 w 552450"/>
              <a:gd name="connsiteY46" fmla="*/ 273361 h 659215"/>
              <a:gd name="connsiteX47" fmla="*/ 533400 w 552450"/>
              <a:gd name="connsiteY47" fmla="*/ 182874 h 659215"/>
              <a:gd name="connsiteX48" fmla="*/ 528637 w 552450"/>
              <a:gd name="connsiteY48" fmla="*/ 168586 h 659215"/>
              <a:gd name="connsiteX49" fmla="*/ 523875 w 552450"/>
              <a:gd name="connsiteY49" fmla="*/ 135249 h 659215"/>
              <a:gd name="connsiteX50" fmla="*/ 519112 w 552450"/>
              <a:gd name="connsiteY50" fmla="*/ 120961 h 659215"/>
              <a:gd name="connsiteX51" fmla="*/ 504825 w 552450"/>
              <a:gd name="connsiteY51" fmla="*/ 111436 h 659215"/>
              <a:gd name="connsiteX52" fmla="*/ 490537 w 552450"/>
              <a:gd name="connsiteY52" fmla="*/ 82861 h 659215"/>
              <a:gd name="connsiteX53" fmla="*/ 476250 w 552450"/>
              <a:gd name="connsiteY53" fmla="*/ 73336 h 659215"/>
              <a:gd name="connsiteX54" fmla="*/ 466725 w 552450"/>
              <a:gd name="connsiteY54" fmla="*/ 59049 h 659215"/>
              <a:gd name="connsiteX55" fmla="*/ 438150 w 552450"/>
              <a:gd name="connsiteY55" fmla="*/ 39999 h 659215"/>
              <a:gd name="connsiteX56" fmla="*/ 409575 w 552450"/>
              <a:gd name="connsiteY56" fmla="*/ 1899 h 65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52450" h="659215">
                <a:moveTo>
                  <a:pt x="409575" y="1899"/>
                </a:moveTo>
                <a:cubicBezTo>
                  <a:pt x="400844" y="-3657"/>
                  <a:pt x="393572" y="4531"/>
                  <a:pt x="385762" y="6661"/>
                </a:cubicBezTo>
                <a:cubicBezTo>
                  <a:pt x="376076" y="9303"/>
                  <a:pt x="367032" y="14217"/>
                  <a:pt x="357187" y="16186"/>
                </a:cubicBezTo>
                <a:cubicBezTo>
                  <a:pt x="344408" y="18742"/>
                  <a:pt x="315157" y="23569"/>
                  <a:pt x="304800" y="30474"/>
                </a:cubicBezTo>
                <a:cubicBezTo>
                  <a:pt x="295275" y="36824"/>
                  <a:pt x="287085" y="45904"/>
                  <a:pt x="276225" y="49524"/>
                </a:cubicBezTo>
                <a:cubicBezTo>
                  <a:pt x="266700" y="52699"/>
                  <a:pt x="256004" y="53480"/>
                  <a:pt x="247650" y="59049"/>
                </a:cubicBezTo>
                <a:lnTo>
                  <a:pt x="176212" y="106674"/>
                </a:lnTo>
                <a:lnTo>
                  <a:pt x="147637" y="125724"/>
                </a:lnTo>
                <a:cubicBezTo>
                  <a:pt x="138112" y="128899"/>
                  <a:pt x="128042" y="130759"/>
                  <a:pt x="119062" y="135249"/>
                </a:cubicBezTo>
                <a:cubicBezTo>
                  <a:pt x="112712" y="138424"/>
                  <a:pt x="106604" y="142137"/>
                  <a:pt x="100012" y="144774"/>
                </a:cubicBezTo>
                <a:cubicBezTo>
                  <a:pt x="90690" y="148503"/>
                  <a:pt x="80962" y="151124"/>
                  <a:pt x="71437" y="154299"/>
                </a:cubicBezTo>
                <a:lnTo>
                  <a:pt x="57150" y="159061"/>
                </a:lnTo>
                <a:cubicBezTo>
                  <a:pt x="23118" y="210111"/>
                  <a:pt x="76113" y="132640"/>
                  <a:pt x="33337" y="187636"/>
                </a:cubicBezTo>
                <a:cubicBezTo>
                  <a:pt x="26309" y="196672"/>
                  <a:pt x="14287" y="216211"/>
                  <a:pt x="14287" y="216211"/>
                </a:cubicBezTo>
                <a:lnTo>
                  <a:pt x="4762" y="244786"/>
                </a:lnTo>
                <a:lnTo>
                  <a:pt x="0" y="259074"/>
                </a:lnTo>
                <a:cubicBezTo>
                  <a:pt x="8128" y="315976"/>
                  <a:pt x="24" y="273445"/>
                  <a:pt x="9525" y="306699"/>
                </a:cubicBezTo>
                <a:cubicBezTo>
                  <a:pt x="11562" y="313828"/>
                  <a:pt x="15241" y="332418"/>
                  <a:pt x="19050" y="340036"/>
                </a:cubicBezTo>
                <a:cubicBezTo>
                  <a:pt x="21610" y="345156"/>
                  <a:pt x="25400" y="349561"/>
                  <a:pt x="28575" y="354324"/>
                </a:cubicBezTo>
                <a:cubicBezTo>
                  <a:pt x="40542" y="390227"/>
                  <a:pt x="24401" y="345978"/>
                  <a:pt x="42862" y="382899"/>
                </a:cubicBezTo>
                <a:cubicBezTo>
                  <a:pt x="62581" y="422335"/>
                  <a:pt x="29852" y="370525"/>
                  <a:pt x="57150" y="411474"/>
                </a:cubicBezTo>
                <a:cubicBezTo>
                  <a:pt x="72476" y="457454"/>
                  <a:pt x="47902" y="385974"/>
                  <a:pt x="71437" y="444811"/>
                </a:cubicBezTo>
                <a:cubicBezTo>
                  <a:pt x="75166" y="454133"/>
                  <a:pt x="77787" y="463861"/>
                  <a:pt x="80962" y="473386"/>
                </a:cubicBezTo>
                <a:lnTo>
                  <a:pt x="85725" y="487674"/>
                </a:lnTo>
                <a:cubicBezTo>
                  <a:pt x="87312" y="511486"/>
                  <a:pt x="87852" y="535392"/>
                  <a:pt x="90487" y="559111"/>
                </a:cubicBezTo>
                <a:cubicBezTo>
                  <a:pt x="91041" y="564101"/>
                  <a:pt x="92114" y="569479"/>
                  <a:pt x="95250" y="573399"/>
                </a:cubicBezTo>
                <a:cubicBezTo>
                  <a:pt x="106327" y="587246"/>
                  <a:pt x="124391" y="583302"/>
                  <a:pt x="138112" y="592449"/>
                </a:cubicBezTo>
                <a:cubicBezTo>
                  <a:pt x="187547" y="625405"/>
                  <a:pt x="111013" y="575237"/>
                  <a:pt x="171450" y="611499"/>
                </a:cubicBezTo>
                <a:cubicBezTo>
                  <a:pt x="212389" y="636062"/>
                  <a:pt x="185575" y="625733"/>
                  <a:pt x="214312" y="635311"/>
                </a:cubicBezTo>
                <a:cubicBezTo>
                  <a:pt x="222250" y="641661"/>
                  <a:pt x="229033" y="649815"/>
                  <a:pt x="238125" y="654361"/>
                </a:cubicBezTo>
                <a:cubicBezTo>
                  <a:pt x="258797" y="664697"/>
                  <a:pt x="305553" y="655489"/>
                  <a:pt x="319087" y="654361"/>
                </a:cubicBezTo>
                <a:cubicBezTo>
                  <a:pt x="325437" y="652774"/>
                  <a:pt x="331668" y="650594"/>
                  <a:pt x="338137" y="649599"/>
                </a:cubicBezTo>
                <a:cubicBezTo>
                  <a:pt x="352345" y="647413"/>
                  <a:pt x="367362" y="649382"/>
                  <a:pt x="381000" y="644836"/>
                </a:cubicBezTo>
                <a:cubicBezTo>
                  <a:pt x="391860" y="641216"/>
                  <a:pt x="398715" y="629406"/>
                  <a:pt x="409575" y="625786"/>
                </a:cubicBezTo>
                <a:lnTo>
                  <a:pt x="423862" y="621024"/>
                </a:lnTo>
                <a:cubicBezTo>
                  <a:pt x="460531" y="584355"/>
                  <a:pt x="444966" y="603656"/>
                  <a:pt x="471487" y="563874"/>
                </a:cubicBezTo>
                <a:cubicBezTo>
                  <a:pt x="474662" y="559111"/>
                  <a:pt x="479202" y="555016"/>
                  <a:pt x="481012" y="549586"/>
                </a:cubicBezTo>
                <a:cubicBezTo>
                  <a:pt x="487585" y="529869"/>
                  <a:pt x="482990" y="539476"/>
                  <a:pt x="495300" y="521011"/>
                </a:cubicBezTo>
                <a:cubicBezTo>
                  <a:pt x="507267" y="485108"/>
                  <a:pt x="491126" y="529357"/>
                  <a:pt x="509587" y="492436"/>
                </a:cubicBezTo>
                <a:cubicBezTo>
                  <a:pt x="529306" y="453000"/>
                  <a:pt x="496577" y="504810"/>
                  <a:pt x="523875" y="463861"/>
                </a:cubicBezTo>
                <a:cubicBezTo>
                  <a:pt x="525462" y="455924"/>
                  <a:pt x="526674" y="447902"/>
                  <a:pt x="528637" y="440049"/>
                </a:cubicBezTo>
                <a:cubicBezTo>
                  <a:pt x="529855" y="435179"/>
                  <a:pt x="532502" y="430700"/>
                  <a:pt x="533400" y="425761"/>
                </a:cubicBezTo>
                <a:cubicBezTo>
                  <a:pt x="535690" y="413169"/>
                  <a:pt x="536470" y="400348"/>
                  <a:pt x="538162" y="387661"/>
                </a:cubicBezTo>
                <a:cubicBezTo>
                  <a:pt x="539646" y="376534"/>
                  <a:pt x="540401" y="365262"/>
                  <a:pt x="542925" y="354324"/>
                </a:cubicBezTo>
                <a:cubicBezTo>
                  <a:pt x="545183" y="344541"/>
                  <a:pt x="552450" y="325749"/>
                  <a:pt x="552450" y="325749"/>
                </a:cubicBezTo>
                <a:cubicBezTo>
                  <a:pt x="550862" y="317811"/>
                  <a:pt x="549817" y="309746"/>
                  <a:pt x="547687" y="301936"/>
                </a:cubicBezTo>
                <a:cubicBezTo>
                  <a:pt x="545045" y="292250"/>
                  <a:pt x="538162" y="273361"/>
                  <a:pt x="538162" y="273361"/>
                </a:cubicBezTo>
                <a:cubicBezTo>
                  <a:pt x="536575" y="243199"/>
                  <a:pt x="536135" y="212954"/>
                  <a:pt x="533400" y="182874"/>
                </a:cubicBezTo>
                <a:cubicBezTo>
                  <a:pt x="532945" y="177874"/>
                  <a:pt x="529622" y="173509"/>
                  <a:pt x="528637" y="168586"/>
                </a:cubicBezTo>
                <a:cubicBezTo>
                  <a:pt x="526436" y="157579"/>
                  <a:pt x="526076" y="146256"/>
                  <a:pt x="523875" y="135249"/>
                </a:cubicBezTo>
                <a:cubicBezTo>
                  <a:pt x="522890" y="130326"/>
                  <a:pt x="522248" y="124881"/>
                  <a:pt x="519112" y="120961"/>
                </a:cubicBezTo>
                <a:cubicBezTo>
                  <a:pt x="515536" y="116492"/>
                  <a:pt x="509587" y="114611"/>
                  <a:pt x="504825" y="111436"/>
                </a:cubicBezTo>
                <a:cubicBezTo>
                  <a:pt x="500951" y="99817"/>
                  <a:pt x="499768" y="92093"/>
                  <a:pt x="490537" y="82861"/>
                </a:cubicBezTo>
                <a:cubicBezTo>
                  <a:pt x="486490" y="78814"/>
                  <a:pt x="481012" y="76511"/>
                  <a:pt x="476250" y="73336"/>
                </a:cubicBezTo>
                <a:cubicBezTo>
                  <a:pt x="473075" y="68574"/>
                  <a:pt x="471033" y="62818"/>
                  <a:pt x="466725" y="59049"/>
                </a:cubicBezTo>
                <a:cubicBezTo>
                  <a:pt x="458110" y="51511"/>
                  <a:pt x="438150" y="39999"/>
                  <a:pt x="438150" y="39999"/>
                </a:cubicBezTo>
                <a:cubicBezTo>
                  <a:pt x="418219" y="10103"/>
                  <a:pt x="418306" y="7455"/>
                  <a:pt x="409575" y="1899"/>
                </a:cubicBezTo>
                <a:close/>
              </a:path>
            </a:pathLst>
          </a:cu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任意多边形 49"/>
          <p:cNvSpPr/>
          <p:nvPr/>
        </p:nvSpPr>
        <p:spPr>
          <a:xfrm>
            <a:off x="7606942" y="4081834"/>
            <a:ext cx="357434" cy="415965"/>
          </a:xfrm>
          <a:custGeom>
            <a:avLst/>
            <a:gdLst>
              <a:gd name="connsiteX0" fmla="*/ 133350 w 476578"/>
              <a:gd name="connsiteY0" fmla="*/ 7819 h 611069"/>
              <a:gd name="connsiteX1" fmla="*/ 88900 w 476578"/>
              <a:gd name="connsiteY1" fmla="*/ 77669 h 611069"/>
              <a:gd name="connsiteX2" fmla="*/ 76200 w 476578"/>
              <a:gd name="connsiteY2" fmla="*/ 96719 h 611069"/>
              <a:gd name="connsiteX3" fmla="*/ 57150 w 476578"/>
              <a:gd name="connsiteY3" fmla="*/ 115769 h 611069"/>
              <a:gd name="connsiteX4" fmla="*/ 25400 w 476578"/>
              <a:gd name="connsiteY4" fmla="*/ 147519 h 611069"/>
              <a:gd name="connsiteX5" fmla="*/ 12700 w 476578"/>
              <a:gd name="connsiteY5" fmla="*/ 166569 h 611069"/>
              <a:gd name="connsiteX6" fmla="*/ 0 w 476578"/>
              <a:gd name="connsiteY6" fmla="*/ 204669 h 611069"/>
              <a:gd name="connsiteX7" fmla="*/ 6350 w 476578"/>
              <a:gd name="connsiteY7" fmla="*/ 376119 h 611069"/>
              <a:gd name="connsiteX8" fmla="*/ 12700 w 476578"/>
              <a:gd name="connsiteY8" fmla="*/ 445969 h 611069"/>
              <a:gd name="connsiteX9" fmla="*/ 31750 w 476578"/>
              <a:gd name="connsiteY9" fmla="*/ 458669 h 611069"/>
              <a:gd name="connsiteX10" fmla="*/ 44450 w 476578"/>
              <a:gd name="connsiteY10" fmla="*/ 477719 h 611069"/>
              <a:gd name="connsiteX11" fmla="*/ 63500 w 476578"/>
              <a:gd name="connsiteY11" fmla="*/ 484069 h 611069"/>
              <a:gd name="connsiteX12" fmla="*/ 101600 w 476578"/>
              <a:gd name="connsiteY12" fmla="*/ 503119 h 611069"/>
              <a:gd name="connsiteX13" fmla="*/ 146050 w 476578"/>
              <a:gd name="connsiteY13" fmla="*/ 560269 h 611069"/>
              <a:gd name="connsiteX14" fmla="*/ 165100 w 476578"/>
              <a:gd name="connsiteY14" fmla="*/ 572969 h 611069"/>
              <a:gd name="connsiteX15" fmla="*/ 177800 w 476578"/>
              <a:gd name="connsiteY15" fmla="*/ 592019 h 611069"/>
              <a:gd name="connsiteX16" fmla="*/ 222250 w 476578"/>
              <a:gd name="connsiteY16" fmla="*/ 611069 h 611069"/>
              <a:gd name="connsiteX17" fmla="*/ 285750 w 476578"/>
              <a:gd name="connsiteY17" fmla="*/ 604719 h 611069"/>
              <a:gd name="connsiteX18" fmla="*/ 323850 w 476578"/>
              <a:gd name="connsiteY18" fmla="*/ 585669 h 611069"/>
              <a:gd name="connsiteX19" fmla="*/ 342900 w 476578"/>
              <a:gd name="connsiteY19" fmla="*/ 579319 h 611069"/>
              <a:gd name="connsiteX20" fmla="*/ 381000 w 476578"/>
              <a:gd name="connsiteY20" fmla="*/ 560269 h 611069"/>
              <a:gd name="connsiteX21" fmla="*/ 425450 w 476578"/>
              <a:gd name="connsiteY21" fmla="*/ 515819 h 611069"/>
              <a:gd name="connsiteX22" fmla="*/ 444500 w 476578"/>
              <a:gd name="connsiteY22" fmla="*/ 496769 h 611069"/>
              <a:gd name="connsiteX23" fmla="*/ 469900 w 476578"/>
              <a:gd name="connsiteY23" fmla="*/ 458669 h 611069"/>
              <a:gd name="connsiteX24" fmla="*/ 469900 w 476578"/>
              <a:gd name="connsiteY24" fmla="*/ 249119 h 611069"/>
              <a:gd name="connsiteX25" fmla="*/ 463550 w 476578"/>
              <a:gd name="connsiteY25" fmla="*/ 223719 h 611069"/>
              <a:gd name="connsiteX26" fmla="*/ 444500 w 476578"/>
              <a:gd name="connsiteY26" fmla="*/ 211019 h 611069"/>
              <a:gd name="connsiteX27" fmla="*/ 425450 w 476578"/>
              <a:gd name="connsiteY27" fmla="*/ 172919 h 611069"/>
              <a:gd name="connsiteX28" fmla="*/ 393700 w 476578"/>
              <a:gd name="connsiteY28" fmla="*/ 134819 h 611069"/>
              <a:gd name="connsiteX29" fmla="*/ 381000 w 476578"/>
              <a:gd name="connsiteY29" fmla="*/ 115769 h 611069"/>
              <a:gd name="connsiteX30" fmla="*/ 361950 w 476578"/>
              <a:gd name="connsiteY30" fmla="*/ 96719 h 611069"/>
              <a:gd name="connsiteX31" fmla="*/ 336550 w 476578"/>
              <a:gd name="connsiteY31" fmla="*/ 58619 h 611069"/>
              <a:gd name="connsiteX32" fmla="*/ 298450 w 476578"/>
              <a:gd name="connsiteY32" fmla="*/ 33219 h 611069"/>
              <a:gd name="connsiteX33" fmla="*/ 279400 w 476578"/>
              <a:gd name="connsiteY33" fmla="*/ 26869 h 611069"/>
              <a:gd name="connsiteX34" fmla="*/ 260350 w 476578"/>
              <a:gd name="connsiteY34" fmla="*/ 14169 h 611069"/>
              <a:gd name="connsiteX35" fmla="*/ 228600 w 476578"/>
              <a:gd name="connsiteY35" fmla="*/ 7819 h 611069"/>
              <a:gd name="connsiteX36" fmla="*/ 133350 w 476578"/>
              <a:gd name="connsiteY36" fmla="*/ 7819 h 61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76578" h="611069">
                <a:moveTo>
                  <a:pt x="133350" y="7819"/>
                </a:moveTo>
                <a:cubicBezTo>
                  <a:pt x="110067" y="19461"/>
                  <a:pt x="121146" y="29300"/>
                  <a:pt x="88900" y="77669"/>
                </a:cubicBezTo>
                <a:cubicBezTo>
                  <a:pt x="84667" y="84019"/>
                  <a:pt x="81596" y="91323"/>
                  <a:pt x="76200" y="96719"/>
                </a:cubicBezTo>
                <a:cubicBezTo>
                  <a:pt x="69850" y="103069"/>
                  <a:pt x="62899" y="108870"/>
                  <a:pt x="57150" y="115769"/>
                </a:cubicBezTo>
                <a:cubicBezTo>
                  <a:pt x="30692" y="147519"/>
                  <a:pt x="60325" y="124236"/>
                  <a:pt x="25400" y="147519"/>
                </a:cubicBezTo>
                <a:cubicBezTo>
                  <a:pt x="21167" y="153869"/>
                  <a:pt x="15800" y="159595"/>
                  <a:pt x="12700" y="166569"/>
                </a:cubicBezTo>
                <a:cubicBezTo>
                  <a:pt x="7263" y="178802"/>
                  <a:pt x="0" y="204669"/>
                  <a:pt x="0" y="204669"/>
                </a:cubicBezTo>
                <a:cubicBezTo>
                  <a:pt x="2117" y="261819"/>
                  <a:pt x="3344" y="319009"/>
                  <a:pt x="6350" y="376119"/>
                </a:cubicBezTo>
                <a:cubicBezTo>
                  <a:pt x="7579" y="399466"/>
                  <a:pt x="5824" y="423624"/>
                  <a:pt x="12700" y="445969"/>
                </a:cubicBezTo>
                <a:cubicBezTo>
                  <a:pt x="14944" y="453263"/>
                  <a:pt x="25400" y="454436"/>
                  <a:pt x="31750" y="458669"/>
                </a:cubicBezTo>
                <a:cubicBezTo>
                  <a:pt x="35983" y="465019"/>
                  <a:pt x="38491" y="472951"/>
                  <a:pt x="44450" y="477719"/>
                </a:cubicBezTo>
                <a:cubicBezTo>
                  <a:pt x="49677" y="481900"/>
                  <a:pt x="57513" y="481076"/>
                  <a:pt x="63500" y="484069"/>
                </a:cubicBezTo>
                <a:cubicBezTo>
                  <a:pt x="112739" y="508688"/>
                  <a:pt x="53717" y="487158"/>
                  <a:pt x="101600" y="503119"/>
                </a:cubicBezTo>
                <a:cubicBezTo>
                  <a:pt x="119301" y="529670"/>
                  <a:pt x="123668" y="541617"/>
                  <a:pt x="146050" y="560269"/>
                </a:cubicBezTo>
                <a:cubicBezTo>
                  <a:pt x="151913" y="565155"/>
                  <a:pt x="158750" y="568736"/>
                  <a:pt x="165100" y="572969"/>
                </a:cubicBezTo>
                <a:cubicBezTo>
                  <a:pt x="169333" y="579319"/>
                  <a:pt x="172404" y="586623"/>
                  <a:pt x="177800" y="592019"/>
                </a:cubicBezTo>
                <a:cubicBezTo>
                  <a:pt x="192418" y="606637"/>
                  <a:pt x="202819" y="606211"/>
                  <a:pt x="222250" y="611069"/>
                </a:cubicBezTo>
                <a:cubicBezTo>
                  <a:pt x="243417" y="608952"/>
                  <a:pt x="264725" y="607954"/>
                  <a:pt x="285750" y="604719"/>
                </a:cubicBezTo>
                <a:cubicBezTo>
                  <a:pt x="308805" y="601172"/>
                  <a:pt x="302920" y="596134"/>
                  <a:pt x="323850" y="585669"/>
                </a:cubicBezTo>
                <a:cubicBezTo>
                  <a:pt x="329837" y="582676"/>
                  <a:pt x="336913" y="582312"/>
                  <a:pt x="342900" y="579319"/>
                </a:cubicBezTo>
                <a:cubicBezTo>
                  <a:pt x="392139" y="554700"/>
                  <a:pt x="333117" y="576230"/>
                  <a:pt x="381000" y="560269"/>
                </a:cubicBezTo>
                <a:cubicBezTo>
                  <a:pt x="425027" y="527249"/>
                  <a:pt x="389890" y="557306"/>
                  <a:pt x="425450" y="515819"/>
                </a:cubicBezTo>
                <a:cubicBezTo>
                  <a:pt x="431294" y="509001"/>
                  <a:pt x="438987" y="503858"/>
                  <a:pt x="444500" y="496769"/>
                </a:cubicBezTo>
                <a:cubicBezTo>
                  <a:pt x="453871" y="484721"/>
                  <a:pt x="469900" y="458669"/>
                  <a:pt x="469900" y="458669"/>
                </a:cubicBezTo>
                <a:cubicBezTo>
                  <a:pt x="474609" y="350370"/>
                  <a:pt x="482219" y="335349"/>
                  <a:pt x="469900" y="249119"/>
                </a:cubicBezTo>
                <a:cubicBezTo>
                  <a:pt x="468666" y="240479"/>
                  <a:pt x="468391" y="230981"/>
                  <a:pt x="463550" y="223719"/>
                </a:cubicBezTo>
                <a:cubicBezTo>
                  <a:pt x="459317" y="217369"/>
                  <a:pt x="450850" y="215252"/>
                  <a:pt x="444500" y="211019"/>
                </a:cubicBezTo>
                <a:cubicBezTo>
                  <a:pt x="408104" y="156424"/>
                  <a:pt x="451740" y="225499"/>
                  <a:pt x="425450" y="172919"/>
                </a:cubicBezTo>
                <a:cubicBezTo>
                  <a:pt x="413626" y="149270"/>
                  <a:pt x="411255" y="155885"/>
                  <a:pt x="393700" y="134819"/>
                </a:cubicBezTo>
                <a:cubicBezTo>
                  <a:pt x="388814" y="128956"/>
                  <a:pt x="385886" y="121632"/>
                  <a:pt x="381000" y="115769"/>
                </a:cubicBezTo>
                <a:cubicBezTo>
                  <a:pt x="375251" y="108870"/>
                  <a:pt x="367463" y="103808"/>
                  <a:pt x="361950" y="96719"/>
                </a:cubicBezTo>
                <a:cubicBezTo>
                  <a:pt x="352579" y="84671"/>
                  <a:pt x="349250" y="67086"/>
                  <a:pt x="336550" y="58619"/>
                </a:cubicBezTo>
                <a:cubicBezTo>
                  <a:pt x="323850" y="50152"/>
                  <a:pt x="312930" y="38046"/>
                  <a:pt x="298450" y="33219"/>
                </a:cubicBezTo>
                <a:cubicBezTo>
                  <a:pt x="292100" y="31102"/>
                  <a:pt x="285387" y="29862"/>
                  <a:pt x="279400" y="26869"/>
                </a:cubicBezTo>
                <a:cubicBezTo>
                  <a:pt x="272574" y="23456"/>
                  <a:pt x="267496" y="16849"/>
                  <a:pt x="260350" y="14169"/>
                </a:cubicBezTo>
                <a:cubicBezTo>
                  <a:pt x="250244" y="10379"/>
                  <a:pt x="239219" y="9750"/>
                  <a:pt x="228600" y="7819"/>
                </a:cubicBezTo>
                <a:cubicBezTo>
                  <a:pt x="178364" y="-1315"/>
                  <a:pt x="156633" y="-3823"/>
                  <a:pt x="133350" y="7819"/>
                </a:cubicBezTo>
                <a:close/>
              </a:path>
            </a:pathLst>
          </a:cu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1" name="任意多边形 50"/>
          <p:cNvSpPr/>
          <p:nvPr/>
        </p:nvSpPr>
        <p:spPr>
          <a:xfrm>
            <a:off x="6993780" y="2501412"/>
            <a:ext cx="387992" cy="361538"/>
          </a:xfrm>
          <a:custGeom>
            <a:avLst/>
            <a:gdLst>
              <a:gd name="connsiteX0" fmla="*/ 266700 w 838200"/>
              <a:gd name="connsiteY0" fmla="*/ 38100 h 781050"/>
              <a:gd name="connsiteX1" fmla="*/ 228600 w 838200"/>
              <a:gd name="connsiteY1" fmla="*/ 85725 h 781050"/>
              <a:gd name="connsiteX2" fmla="*/ 200025 w 838200"/>
              <a:gd name="connsiteY2" fmla="*/ 104775 h 781050"/>
              <a:gd name="connsiteX3" fmla="*/ 161925 w 838200"/>
              <a:gd name="connsiteY3" fmla="*/ 152400 h 781050"/>
              <a:gd name="connsiteX4" fmla="*/ 142875 w 838200"/>
              <a:gd name="connsiteY4" fmla="*/ 180975 h 781050"/>
              <a:gd name="connsiteX5" fmla="*/ 114300 w 838200"/>
              <a:gd name="connsiteY5" fmla="*/ 200025 h 781050"/>
              <a:gd name="connsiteX6" fmla="*/ 76200 w 838200"/>
              <a:gd name="connsiteY6" fmla="*/ 247650 h 781050"/>
              <a:gd name="connsiteX7" fmla="*/ 57150 w 838200"/>
              <a:gd name="connsiteY7" fmla="*/ 276225 h 781050"/>
              <a:gd name="connsiteX8" fmla="*/ 28575 w 838200"/>
              <a:gd name="connsiteY8" fmla="*/ 304800 h 781050"/>
              <a:gd name="connsiteX9" fmla="*/ 9525 w 838200"/>
              <a:gd name="connsiteY9" fmla="*/ 361950 h 781050"/>
              <a:gd name="connsiteX10" fmla="*/ 0 w 838200"/>
              <a:gd name="connsiteY10" fmla="*/ 390525 h 781050"/>
              <a:gd name="connsiteX11" fmla="*/ 28575 w 838200"/>
              <a:gd name="connsiteY11" fmla="*/ 495300 h 781050"/>
              <a:gd name="connsiteX12" fmla="*/ 47625 w 838200"/>
              <a:gd name="connsiteY12" fmla="*/ 523875 h 781050"/>
              <a:gd name="connsiteX13" fmla="*/ 57150 w 838200"/>
              <a:gd name="connsiteY13" fmla="*/ 552450 h 781050"/>
              <a:gd name="connsiteX14" fmla="*/ 95250 w 838200"/>
              <a:gd name="connsiteY14" fmla="*/ 609600 h 781050"/>
              <a:gd name="connsiteX15" fmla="*/ 133350 w 838200"/>
              <a:gd name="connsiteY15" fmla="*/ 666750 h 781050"/>
              <a:gd name="connsiteX16" fmla="*/ 152400 w 838200"/>
              <a:gd name="connsiteY16" fmla="*/ 695325 h 781050"/>
              <a:gd name="connsiteX17" fmla="*/ 180975 w 838200"/>
              <a:gd name="connsiteY17" fmla="*/ 714375 h 781050"/>
              <a:gd name="connsiteX18" fmla="*/ 200025 w 838200"/>
              <a:gd name="connsiteY18" fmla="*/ 742950 h 781050"/>
              <a:gd name="connsiteX19" fmla="*/ 314325 w 838200"/>
              <a:gd name="connsiteY19" fmla="*/ 781050 h 781050"/>
              <a:gd name="connsiteX20" fmla="*/ 657225 w 838200"/>
              <a:gd name="connsiteY20" fmla="*/ 771525 h 781050"/>
              <a:gd name="connsiteX21" fmla="*/ 685800 w 838200"/>
              <a:gd name="connsiteY21" fmla="*/ 762000 h 781050"/>
              <a:gd name="connsiteX22" fmla="*/ 714375 w 838200"/>
              <a:gd name="connsiteY22" fmla="*/ 742950 h 781050"/>
              <a:gd name="connsiteX23" fmla="*/ 752475 w 838200"/>
              <a:gd name="connsiteY23" fmla="*/ 685800 h 781050"/>
              <a:gd name="connsiteX24" fmla="*/ 762000 w 838200"/>
              <a:gd name="connsiteY24" fmla="*/ 657225 h 781050"/>
              <a:gd name="connsiteX25" fmla="*/ 781050 w 838200"/>
              <a:gd name="connsiteY25" fmla="*/ 628650 h 781050"/>
              <a:gd name="connsiteX26" fmla="*/ 800100 w 838200"/>
              <a:gd name="connsiteY26" fmla="*/ 571500 h 781050"/>
              <a:gd name="connsiteX27" fmla="*/ 819150 w 838200"/>
              <a:gd name="connsiteY27" fmla="*/ 514350 h 781050"/>
              <a:gd name="connsiteX28" fmla="*/ 828675 w 838200"/>
              <a:gd name="connsiteY28" fmla="*/ 485775 h 781050"/>
              <a:gd name="connsiteX29" fmla="*/ 838200 w 838200"/>
              <a:gd name="connsiteY29" fmla="*/ 438150 h 781050"/>
              <a:gd name="connsiteX30" fmla="*/ 828675 w 838200"/>
              <a:gd name="connsiteY30" fmla="*/ 361950 h 781050"/>
              <a:gd name="connsiteX31" fmla="*/ 790575 w 838200"/>
              <a:gd name="connsiteY31" fmla="*/ 304800 h 781050"/>
              <a:gd name="connsiteX32" fmla="*/ 742950 w 838200"/>
              <a:gd name="connsiteY32" fmla="*/ 219075 h 781050"/>
              <a:gd name="connsiteX33" fmla="*/ 723900 w 838200"/>
              <a:gd name="connsiteY33" fmla="*/ 190500 h 781050"/>
              <a:gd name="connsiteX34" fmla="*/ 695325 w 838200"/>
              <a:gd name="connsiteY34" fmla="*/ 180975 h 781050"/>
              <a:gd name="connsiteX35" fmla="*/ 676275 w 838200"/>
              <a:gd name="connsiteY35" fmla="*/ 152400 h 781050"/>
              <a:gd name="connsiteX36" fmla="*/ 647700 w 838200"/>
              <a:gd name="connsiteY36" fmla="*/ 142875 h 781050"/>
              <a:gd name="connsiteX37" fmla="*/ 619125 w 838200"/>
              <a:gd name="connsiteY37" fmla="*/ 123825 h 781050"/>
              <a:gd name="connsiteX38" fmla="*/ 590550 w 838200"/>
              <a:gd name="connsiteY38" fmla="*/ 114300 h 781050"/>
              <a:gd name="connsiteX39" fmla="*/ 533400 w 838200"/>
              <a:gd name="connsiteY39" fmla="*/ 76200 h 781050"/>
              <a:gd name="connsiteX40" fmla="*/ 504825 w 838200"/>
              <a:gd name="connsiteY40" fmla="*/ 66675 h 781050"/>
              <a:gd name="connsiteX41" fmla="*/ 447675 w 838200"/>
              <a:gd name="connsiteY41" fmla="*/ 28575 h 781050"/>
              <a:gd name="connsiteX42" fmla="*/ 409575 w 838200"/>
              <a:gd name="connsiteY42" fmla="*/ 19050 h 781050"/>
              <a:gd name="connsiteX43" fmla="*/ 381000 w 838200"/>
              <a:gd name="connsiteY43" fmla="*/ 9525 h 781050"/>
              <a:gd name="connsiteX44" fmla="*/ 333375 w 838200"/>
              <a:gd name="connsiteY44" fmla="*/ 0 h 781050"/>
              <a:gd name="connsiteX45" fmla="*/ 266700 w 838200"/>
              <a:gd name="connsiteY45" fmla="*/ 38100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38200" h="781050">
                <a:moveTo>
                  <a:pt x="266700" y="38100"/>
                </a:moveTo>
                <a:cubicBezTo>
                  <a:pt x="249238" y="52387"/>
                  <a:pt x="242975" y="71350"/>
                  <a:pt x="228600" y="85725"/>
                </a:cubicBezTo>
                <a:cubicBezTo>
                  <a:pt x="220505" y="93820"/>
                  <a:pt x="207176" y="95836"/>
                  <a:pt x="200025" y="104775"/>
                </a:cubicBezTo>
                <a:cubicBezTo>
                  <a:pt x="147445" y="170500"/>
                  <a:pt x="243817" y="97805"/>
                  <a:pt x="161925" y="152400"/>
                </a:cubicBezTo>
                <a:cubicBezTo>
                  <a:pt x="155575" y="161925"/>
                  <a:pt x="150970" y="172880"/>
                  <a:pt x="142875" y="180975"/>
                </a:cubicBezTo>
                <a:cubicBezTo>
                  <a:pt x="134780" y="189070"/>
                  <a:pt x="121451" y="191086"/>
                  <a:pt x="114300" y="200025"/>
                </a:cubicBezTo>
                <a:cubicBezTo>
                  <a:pt x="61720" y="265750"/>
                  <a:pt x="158092" y="193055"/>
                  <a:pt x="76200" y="247650"/>
                </a:cubicBezTo>
                <a:cubicBezTo>
                  <a:pt x="69850" y="257175"/>
                  <a:pt x="64479" y="267431"/>
                  <a:pt x="57150" y="276225"/>
                </a:cubicBezTo>
                <a:cubicBezTo>
                  <a:pt x="48526" y="286573"/>
                  <a:pt x="35117" y="293025"/>
                  <a:pt x="28575" y="304800"/>
                </a:cubicBezTo>
                <a:cubicBezTo>
                  <a:pt x="18823" y="322353"/>
                  <a:pt x="15875" y="342900"/>
                  <a:pt x="9525" y="361950"/>
                </a:cubicBezTo>
                <a:lnTo>
                  <a:pt x="0" y="390525"/>
                </a:lnTo>
                <a:cubicBezTo>
                  <a:pt x="5112" y="416085"/>
                  <a:pt x="14764" y="474583"/>
                  <a:pt x="28575" y="495300"/>
                </a:cubicBezTo>
                <a:cubicBezTo>
                  <a:pt x="34925" y="504825"/>
                  <a:pt x="42505" y="513636"/>
                  <a:pt x="47625" y="523875"/>
                </a:cubicBezTo>
                <a:cubicBezTo>
                  <a:pt x="52115" y="532855"/>
                  <a:pt x="52274" y="543673"/>
                  <a:pt x="57150" y="552450"/>
                </a:cubicBezTo>
                <a:cubicBezTo>
                  <a:pt x="68269" y="572464"/>
                  <a:pt x="82550" y="590550"/>
                  <a:pt x="95250" y="609600"/>
                </a:cubicBezTo>
                <a:lnTo>
                  <a:pt x="133350" y="666750"/>
                </a:lnTo>
                <a:cubicBezTo>
                  <a:pt x="139700" y="676275"/>
                  <a:pt x="142875" y="688975"/>
                  <a:pt x="152400" y="695325"/>
                </a:cubicBezTo>
                <a:lnTo>
                  <a:pt x="180975" y="714375"/>
                </a:lnTo>
                <a:cubicBezTo>
                  <a:pt x="187325" y="723900"/>
                  <a:pt x="191930" y="734855"/>
                  <a:pt x="200025" y="742950"/>
                </a:cubicBezTo>
                <a:cubicBezTo>
                  <a:pt x="229556" y="772481"/>
                  <a:pt x="276462" y="774739"/>
                  <a:pt x="314325" y="781050"/>
                </a:cubicBezTo>
                <a:cubicBezTo>
                  <a:pt x="428625" y="777875"/>
                  <a:pt x="543031" y="777381"/>
                  <a:pt x="657225" y="771525"/>
                </a:cubicBezTo>
                <a:cubicBezTo>
                  <a:pt x="667252" y="771011"/>
                  <a:pt x="676820" y="766490"/>
                  <a:pt x="685800" y="762000"/>
                </a:cubicBezTo>
                <a:cubicBezTo>
                  <a:pt x="696039" y="756880"/>
                  <a:pt x="704850" y="749300"/>
                  <a:pt x="714375" y="742950"/>
                </a:cubicBezTo>
                <a:cubicBezTo>
                  <a:pt x="737023" y="675006"/>
                  <a:pt x="704909" y="757149"/>
                  <a:pt x="752475" y="685800"/>
                </a:cubicBezTo>
                <a:cubicBezTo>
                  <a:pt x="758044" y="677446"/>
                  <a:pt x="757510" y="666205"/>
                  <a:pt x="762000" y="657225"/>
                </a:cubicBezTo>
                <a:cubicBezTo>
                  <a:pt x="767120" y="646986"/>
                  <a:pt x="776401" y="639111"/>
                  <a:pt x="781050" y="628650"/>
                </a:cubicBezTo>
                <a:cubicBezTo>
                  <a:pt x="789205" y="610300"/>
                  <a:pt x="793750" y="590550"/>
                  <a:pt x="800100" y="571500"/>
                </a:cubicBezTo>
                <a:lnTo>
                  <a:pt x="819150" y="514350"/>
                </a:lnTo>
                <a:cubicBezTo>
                  <a:pt x="822325" y="504825"/>
                  <a:pt x="826706" y="495620"/>
                  <a:pt x="828675" y="485775"/>
                </a:cubicBezTo>
                <a:lnTo>
                  <a:pt x="838200" y="438150"/>
                </a:lnTo>
                <a:cubicBezTo>
                  <a:pt x="835025" y="412750"/>
                  <a:pt x="837284" y="386056"/>
                  <a:pt x="828675" y="361950"/>
                </a:cubicBezTo>
                <a:cubicBezTo>
                  <a:pt x="820974" y="340389"/>
                  <a:pt x="797815" y="326520"/>
                  <a:pt x="790575" y="304800"/>
                </a:cubicBezTo>
                <a:cubicBezTo>
                  <a:pt x="773810" y="254505"/>
                  <a:pt x="786619" y="284579"/>
                  <a:pt x="742950" y="219075"/>
                </a:cubicBezTo>
                <a:cubicBezTo>
                  <a:pt x="736600" y="209550"/>
                  <a:pt x="734760" y="194120"/>
                  <a:pt x="723900" y="190500"/>
                </a:cubicBezTo>
                <a:lnTo>
                  <a:pt x="695325" y="180975"/>
                </a:lnTo>
                <a:cubicBezTo>
                  <a:pt x="688975" y="171450"/>
                  <a:pt x="685214" y="159551"/>
                  <a:pt x="676275" y="152400"/>
                </a:cubicBezTo>
                <a:cubicBezTo>
                  <a:pt x="668435" y="146128"/>
                  <a:pt x="656680" y="147365"/>
                  <a:pt x="647700" y="142875"/>
                </a:cubicBezTo>
                <a:cubicBezTo>
                  <a:pt x="637461" y="137755"/>
                  <a:pt x="629364" y="128945"/>
                  <a:pt x="619125" y="123825"/>
                </a:cubicBezTo>
                <a:cubicBezTo>
                  <a:pt x="610145" y="119335"/>
                  <a:pt x="599327" y="119176"/>
                  <a:pt x="590550" y="114300"/>
                </a:cubicBezTo>
                <a:cubicBezTo>
                  <a:pt x="570536" y="103181"/>
                  <a:pt x="555120" y="83440"/>
                  <a:pt x="533400" y="76200"/>
                </a:cubicBezTo>
                <a:cubicBezTo>
                  <a:pt x="523875" y="73025"/>
                  <a:pt x="513602" y="71551"/>
                  <a:pt x="504825" y="66675"/>
                </a:cubicBezTo>
                <a:cubicBezTo>
                  <a:pt x="484811" y="55556"/>
                  <a:pt x="469887" y="34128"/>
                  <a:pt x="447675" y="28575"/>
                </a:cubicBezTo>
                <a:cubicBezTo>
                  <a:pt x="434975" y="25400"/>
                  <a:pt x="422162" y="22646"/>
                  <a:pt x="409575" y="19050"/>
                </a:cubicBezTo>
                <a:cubicBezTo>
                  <a:pt x="399921" y="16292"/>
                  <a:pt x="390740" y="11960"/>
                  <a:pt x="381000" y="9525"/>
                </a:cubicBezTo>
                <a:cubicBezTo>
                  <a:pt x="365294" y="5598"/>
                  <a:pt x="349250" y="3175"/>
                  <a:pt x="333375" y="0"/>
                </a:cubicBezTo>
                <a:cubicBezTo>
                  <a:pt x="292195" y="10295"/>
                  <a:pt x="284162" y="23813"/>
                  <a:pt x="266700" y="38100"/>
                </a:cubicBezTo>
                <a:close/>
              </a:path>
            </a:pathLst>
          </a:cu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ustDataLst>
      <p:tags r:id="rId1"/>
    </p:custDataLst>
    <p:extLst>
      <p:ext uri="{BB962C8B-B14F-4D97-AF65-F5344CB8AC3E}">
        <p14:creationId xmlns:p14="http://schemas.microsoft.com/office/powerpoint/2010/main" val="138663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Berlin Sans FB" panose="020E0602020502020306" pitchFamily="34" charset="0"/>
              </a:rPr>
              <a:t>Motivation</a:t>
            </a:r>
            <a:endParaRPr lang="zh-CN" altLang="en-US" dirty="0">
              <a:latin typeface="Berlin Sans FB" panose="020E0602020502020306" pitchFamily="34" charset="0"/>
            </a:endParaRPr>
          </a:p>
        </p:txBody>
      </p:sp>
      <p:sp>
        <p:nvSpPr>
          <p:cNvPr id="27" name="内容占位符 2"/>
          <p:cNvSpPr txBox="1">
            <a:spLocks/>
          </p:cNvSpPr>
          <p:nvPr/>
        </p:nvSpPr>
        <p:spPr>
          <a:xfrm>
            <a:off x="628649" y="2226469"/>
            <a:ext cx="4924680" cy="3263504"/>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zh-CN" dirty="0" smtClean="0">
                <a:latin typeface="Berlin Sans FB" panose="020E0602020502020306" pitchFamily="34" charset="0"/>
              </a:rPr>
              <a:t>Shape From Silhouette</a:t>
            </a:r>
          </a:p>
          <a:p>
            <a:pPr lvl="1">
              <a:lnSpc>
                <a:spcPct val="100000"/>
              </a:lnSpc>
            </a:pPr>
            <a:r>
              <a:rPr lang="en-US" altLang="zh-CN" dirty="0" smtClean="0">
                <a:latin typeface="Berlin Sans FB" panose="020E0602020502020306" pitchFamily="34" charset="0"/>
              </a:rPr>
              <a:t>Silhouettes are approximated by line segments</a:t>
            </a:r>
          </a:p>
          <a:p>
            <a:pPr lvl="1">
              <a:lnSpc>
                <a:spcPct val="100000"/>
              </a:lnSpc>
            </a:pPr>
            <a:r>
              <a:rPr lang="en-US" altLang="zh-CN" dirty="0" smtClean="0">
                <a:latin typeface="Berlin Sans FB" panose="020E0602020502020306" pitchFamily="34" charset="0"/>
              </a:rPr>
              <a:t>Conversion from pixels to line segments </a:t>
            </a:r>
            <a:endParaRPr lang="en-US" altLang="zh-CN" dirty="0">
              <a:latin typeface="Berlin Sans FB" panose="020E0602020502020306" pitchFamily="34" charset="0"/>
            </a:endParaRPr>
          </a:p>
          <a:p>
            <a:pPr lvl="1">
              <a:lnSpc>
                <a:spcPct val="100000"/>
              </a:lnSpc>
            </a:pPr>
            <a:r>
              <a:rPr lang="en-US" altLang="zh-CN" dirty="0" smtClean="0">
                <a:latin typeface="Berlin Sans FB" panose="020E0602020502020306" pitchFamily="34" charset="0"/>
              </a:rPr>
              <a:t>Originally a </a:t>
            </a:r>
            <a:r>
              <a:rPr lang="en-US" altLang="zh-CN" dirty="0" err="1" smtClean="0">
                <a:latin typeface="Berlin Sans FB" panose="020E0602020502020306" pitchFamily="34" charset="0"/>
              </a:rPr>
              <a:t>vectorization</a:t>
            </a:r>
            <a:r>
              <a:rPr lang="en-US" altLang="zh-CN" dirty="0" smtClean="0">
                <a:latin typeface="Berlin Sans FB" panose="020E0602020502020306" pitchFamily="34" charset="0"/>
              </a:rPr>
              <a:t> problem</a:t>
            </a:r>
          </a:p>
          <a:p>
            <a:pPr>
              <a:lnSpc>
                <a:spcPct val="100000"/>
              </a:lnSpc>
            </a:pPr>
            <a:r>
              <a:rPr lang="en-US" altLang="zh-CN" dirty="0">
                <a:latin typeface="Berlin Sans FB" panose="020E0602020502020306" pitchFamily="34" charset="0"/>
              </a:rPr>
              <a:t>Accelerate </a:t>
            </a:r>
            <a:r>
              <a:rPr lang="en-US" altLang="zh-CN" dirty="0" err="1">
                <a:latin typeface="Berlin Sans FB" panose="020E0602020502020306" pitchFamily="34" charset="0"/>
              </a:rPr>
              <a:t>vectorization</a:t>
            </a:r>
            <a:r>
              <a:rPr lang="en-US" altLang="zh-CN" dirty="0">
                <a:latin typeface="Berlin Sans FB" panose="020E0602020502020306" pitchFamily="34" charset="0"/>
              </a:rPr>
              <a:t> to achieve dynamic visual hull rendering</a:t>
            </a:r>
          </a:p>
          <a:p>
            <a:pPr>
              <a:lnSpc>
                <a:spcPct val="100000"/>
              </a:lnSpc>
            </a:pPr>
            <a:r>
              <a:rPr lang="en-US" altLang="zh-CN" dirty="0">
                <a:latin typeface="Berlin Sans FB" panose="020E0602020502020306" pitchFamily="34" charset="0"/>
              </a:rPr>
              <a:t>Distribute </a:t>
            </a:r>
            <a:r>
              <a:rPr lang="en-US" altLang="zh-CN" dirty="0" err="1">
                <a:latin typeface="Berlin Sans FB" panose="020E0602020502020306" pitchFamily="34" charset="0"/>
              </a:rPr>
              <a:t>vectorization</a:t>
            </a:r>
            <a:r>
              <a:rPr lang="en-US" altLang="zh-CN" dirty="0">
                <a:latin typeface="Berlin Sans FB" panose="020E0602020502020306" pitchFamily="34" charset="0"/>
              </a:rPr>
              <a:t> onto </a:t>
            </a:r>
            <a:r>
              <a:rPr lang="en-US" altLang="zh-CN" dirty="0" smtClean="0">
                <a:latin typeface="Berlin Sans FB" panose="020E0602020502020306" pitchFamily="34" charset="0"/>
              </a:rPr>
              <a:t>GPU</a:t>
            </a:r>
            <a:r>
              <a:rPr lang="en-US" altLang="zh-CN" sz="3800" dirty="0" smtClean="0">
                <a:latin typeface="Berlin Sans FB" panose="020E0602020502020306" pitchFamily="34" charset="0"/>
              </a:rPr>
              <a:t>  </a:t>
            </a:r>
          </a:p>
        </p:txBody>
      </p:sp>
      <p:sp>
        <p:nvSpPr>
          <p:cNvPr id="28" name="椭圆 27"/>
          <p:cNvSpPr/>
          <p:nvPr/>
        </p:nvSpPr>
        <p:spPr>
          <a:xfrm>
            <a:off x="5553562" y="4603520"/>
            <a:ext cx="163773" cy="163773"/>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椭圆 29"/>
          <p:cNvSpPr/>
          <p:nvPr/>
        </p:nvSpPr>
        <p:spPr>
          <a:xfrm>
            <a:off x="8195278" y="4681919"/>
            <a:ext cx="163773" cy="163773"/>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椭圆 30"/>
          <p:cNvSpPr/>
          <p:nvPr/>
        </p:nvSpPr>
        <p:spPr>
          <a:xfrm>
            <a:off x="7153088" y="2125266"/>
            <a:ext cx="163773" cy="16377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平行四边形 32"/>
          <p:cNvSpPr/>
          <p:nvPr/>
        </p:nvSpPr>
        <p:spPr>
          <a:xfrm rot="7236742">
            <a:off x="5834708" y="3692968"/>
            <a:ext cx="985068" cy="941003"/>
          </a:xfrm>
          <a:prstGeom prst="parallelogram">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平行四边形 33"/>
          <p:cNvSpPr/>
          <p:nvPr/>
        </p:nvSpPr>
        <p:spPr>
          <a:xfrm rot="14831763" flipH="1">
            <a:off x="7409491" y="3846358"/>
            <a:ext cx="1004718" cy="886917"/>
          </a:xfrm>
          <a:prstGeom prst="parallelogram">
            <a:avLst>
              <a:gd name="adj" fmla="val 2988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矩形 34"/>
          <p:cNvSpPr/>
          <p:nvPr/>
        </p:nvSpPr>
        <p:spPr>
          <a:xfrm>
            <a:off x="6550643" y="2389736"/>
            <a:ext cx="1329861" cy="7722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36" name="直接连接符 35"/>
          <p:cNvCxnSpPr>
            <a:stCxn id="51" idx="15"/>
          </p:cNvCxnSpPr>
          <p:nvPr/>
        </p:nvCxnSpPr>
        <p:spPr>
          <a:xfrm flipH="1">
            <a:off x="6550643" y="2810042"/>
            <a:ext cx="504863" cy="12739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7334357" y="2813221"/>
            <a:ext cx="113679" cy="9796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31" idx="4"/>
            <a:endCxn id="51" idx="43"/>
          </p:cNvCxnSpPr>
          <p:nvPr/>
        </p:nvCxnSpPr>
        <p:spPr>
          <a:xfrm flipH="1">
            <a:off x="7170140" y="2289039"/>
            <a:ext cx="64835" cy="21678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31" idx="4"/>
            <a:endCxn id="51" idx="37"/>
          </p:cNvCxnSpPr>
          <p:nvPr/>
        </p:nvCxnSpPr>
        <p:spPr>
          <a:xfrm>
            <a:off x="7234975" y="2289039"/>
            <a:ext cx="45390" cy="26969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28" idx="7"/>
          </p:cNvCxnSpPr>
          <p:nvPr/>
        </p:nvCxnSpPr>
        <p:spPr>
          <a:xfrm flipV="1">
            <a:off x="5693351" y="4151078"/>
            <a:ext cx="428653" cy="47642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28" idx="7"/>
            <a:endCxn id="49" idx="32"/>
          </p:cNvCxnSpPr>
          <p:nvPr/>
        </p:nvCxnSpPr>
        <p:spPr>
          <a:xfrm flipV="1">
            <a:off x="5693351" y="4358881"/>
            <a:ext cx="558152" cy="26862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6471470" y="3190104"/>
            <a:ext cx="622028" cy="59020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6742741" y="3593479"/>
            <a:ext cx="960628" cy="47326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30" idx="1"/>
          </p:cNvCxnSpPr>
          <p:nvPr/>
        </p:nvCxnSpPr>
        <p:spPr>
          <a:xfrm flipH="1" flipV="1">
            <a:off x="7785660" y="4493193"/>
            <a:ext cx="433602" cy="21271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30" idx="1"/>
          </p:cNvCxnSpPr>
          <p:nvPr/>
        </p:nvCxnSpPr>
        <p:spPr>
          <a:xfrm flipH="1" flipV="1">
            <a:off x="7971080" y="4338758"/>
            <a:ext cx="248182" cy="367145"/>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flipV="1">
            <a:off x="6563026" y="3734552"/>
            <a:ext cx="855838" cy="503572"/>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flipV="1">
            <a:off x="7077444" y="3197036"/>
            <a:ext cx="638084" cy="7986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49" name="任意多边形 48"/>
          <p:cNvSpPr/>
          <p:nvPr/>
        </p:nvSpPr>
        <p:spPr>
          <a:xfrm rot="1419467">
            <a:off x="6114803" y="3980933"/>
            <a:ext cx="310490" cy="377738"/>
          </a:xfrm>
          <a:custGeom>
            <a:avLst/>
            <a:gdLst>
              <a:gd name="connsiteX0" fmla="*/ 409575 w 552450"/>
              <a:gd name="connsiteY0" fmla="*/ 1899 h 659215"/>
              <a:gd name="connsiteX1" fmla="*/ 385762 w 552450"/>
              <a:gd name="connsiteY1" fmla="*/ 6661 h 659215"/>
              <a:gd name="connsiteX2" fmla="*/ 357187 w 552450"/>
              <a:gd name="connsiteY2" fmla="*/ 16186 h 659215"/>
              <a:gd name="connsiteX3" fmla="*/ 304800 w 552450"/>
              <a:gd name="connsiteY3" fmla="*/ 30474 h 659215"/>
              <a:gd name="connsiteX4" fmla="*/ 276225 w 552450"/>
              <a:gd name="connsiteY4" fmla="*/ 49524 h 659215"/>
              <a:gd name="connsiteX5" fmla="*/ 247650 w 552450"/>
              <a:gd name="connsiteY5" fmla="*/ 59049 h 659215"/>
              <a:gd name="connsiteX6" fmla="*/ 176212 w 552450"/>
              <a:gd name="connsiteY6" fmla="*/ 106674 h 659215"/>
              <a:gd name="connsiteX7" fmla="*/ 147637 w 552450"/>
              <a:gd name="connsiteY7" fmla="*/ 125724 h 659215"/>
              <a:gd name="connsiteX8" fmla="*/ 119062 w 552450"/>
              <a:gd name="connsiteY8" fmla="*/ 135249 h 659215"/>
              <a:gd name="connsiteX9" fmla="*/ 100012 w 552450"/>
              <a:gd name="connsiteY9" fmla="*/ 144774 h 659215"/>
              <a:gd name="connsiteX10" fmla="*/ 71437 w 552450"/>
              <a:gd name="connsiteY10" fmla="*/ 154299 h 659215"/>
              <a:gd name="connsiteX11" fmla="*/ 57150 w 552450"/>
              <a:gd name="connsiteY11" fmla="*/ 159061 h 659215"/>
              <a:gd name="connsiteX12" fmla="*/ 33337 w 552450"/>
              <a:gd name="connsiteY12" fmla="*/ 187636 h 659215"/>
              <a:gd name="connsiteX13" fmla="*/ 14287 w 552450"/>
              <a:gd name="connsiteY13" fmla="*/ 216211 h 659215"/>
              <a:gd name="connsiteX14" fmla="*/ 4762 w 552450"/>
              <a:gd name="connsiteY14" fmla="*/ 244786 h 659215"/>
              <a:gd name="connsiteX15" fmla="*/ 0 w 552450"/>
              <a:gd name="connsiteY15" fmla="*/ 259074 h 659215"/>
              <a:gd name="connsiteX16" fmla="*/ 9525 w 552450"/>
              <a:gd name="connsiteY16" fmla="*/ 306699 h 659215"/>
              <a:gd name="connsiteX17" fmla="*/ 19050 w 552450"/>
              <a:gd name="connsiteY17" fmla="*/ 340036 h 659215"/>
              <a:gd name="connsiteX18" fmla="*/ 28575 w 552450"/>
              <a:gd name="connsiteY18" fmla="*/ 354324 h 659215"/>
              <a:gd name="connsiteX19" fmla="*/ 42862 w 552450"/>
              <a:gd name="connsiteY19" fmla="*/ 382899 h 659215"/>
              <a:gd name="connsiteX20" fmla="*/ 57150 w 552450"/>
              <a:gd name="connsiteY20" fmla="*/ 411474 h 659215"/>
              <a:gd name="connsiteX21" fmla="*/ 71437 w 552450"/>
              <a:gd name="connsiteY21" fmla="*/ 444811 h 659215"/>
              <a:gd name="connsiteX22" fmla="*/ 80962 w 552450"/>
              <a:gd name="connsiteY22" fmla="*/ 473386 h 659215"/>
              <a:gd name="connsiteX23" fmla="*/ 85725 w 552450"/>
              <a:gd name="connsiteY23" fmla="*/ 487674 h 659215"/>
              <a:gd name="connsiteX24" fmla="*/ 90487 w 552450"/>
              <a:gd name="connsiteY24" fmla="*/ 559111 h 659215"/>
              <a:gd name="connsiteX25" fmla="*/ 95250 w 552450"/>
              <a:gd name="connsiteY25" fmla="*/ 573399 h 659215"/>
              <a:gd name="connsiteX26" fmla="*/ 138112 w 552450"/>
              <a:gd name="connsiteY26" fmla="*/ 592449 h 659215"/>
              <a:gd name="connsiteX27" fmla="*/ 171450 w 552450"/>
              <a:gd name="connsiteY27" fmla="*/ 611499 h 659215"/>
              <a:gd name="connsiteX28" fmla="*/ 214312 w 552450"/>
              <a:gd name="connsiteY28" fmla="*/ 635311 h 659215"/>
              <a:gd name="connsiteX29" fmla="*/ 238125 w 552450"/>
              <a:gd name="connsiteY29" fmla="*/ 654361 h 659215"/>
              <a:gd name="connsiteX30" fmla="*/ 319087 w 552450"/>
              <a:gd name="connsiteY30" fmla="*/ 654361 h 659215"/>
              <a:gd name="connsiteX31" fmla="*/ 338137 w 552450"/>
              <a:gd name="connsiteY31" fmla="*/ 649599 h 659215"/>
              <a:gd name="connsiteX32" fmla="*/ 381000 w 552450"/>
              <a:gd name="connsiteY32" fmla="*/ 644836 h 659215"/>
              <a:gd name="connsiteX33" fmla="*/ 409575 w 552450"/>
              <a:gd name="connsiteY33" fmla="*/ 625786 h 659215"/>
              <a:gd name="connsiteX34" fmla="*/ 423862 w 552450"/>
              <a:gd name="connsiteY34" fmla="*/ 621024 h 659215"/>
              <a:gd name="connsiteX35" fmla="*/ 471487 w 552450"/>
              <a:gd name="connsiteY35" fmla="*/ 563874 h 659215"/>
              <a:gd name="connsiteX36" fmla="*/ 481012 w 552450"/>
              <a:gd name="connsiteY36" fmla="*/ 549586 h 659215"/>
              <a:gd name="connsiteX37" fmla="*/ 495300 w 552450"/>
              <a:gd name="connsiteY37" fmla="*/ 521011 h 659215"/>
              <a:gd name="connsiteX38" fmla="*/ 509587 w 552450"/>
              <a:gd name="connsiteY38" fmla="*/ 492436 h 659215"/>
              <a:gd name="connsiteX39" fmla="*/ 523875 w 552450"/>
              <a:gd name="connsiteY39" fmla="*/ 463861 h 659215"/>
              <a:gd name="connsiteX40" fmla="*/ 528637 w 552450"/>
              <a:gd name="connsiteY40" fmla="*/ 440049 h 659215"/>
              <a:gd name="connsiteX41" fmla="*/ 533400 w 552450"/>
              <a:gd name="connsiteY41" fmla="*/ 425761 h 659215"/>
              <a:gd name="connsiteX42" fmla="*/ 538162 w 552450"/>
              <a:gd name="connsiteY42" fmla="*/ 387661 h 659215"/>
              <a:gd name="connsiteX43" fmla="*/ 542925 w 552450"/>
              <a:gd name="connsiteY43" fmla="*/ 354324 h 659215"/>
              <a:gd name="connsiteX44" fmla="*/ 552450 w 552450"/>
              <a:gd name="connsiteY44" fmla="*/ 325749 h 659215"/>
              <a:gd name="connsiteX45" fmla="*/ 547687 w 552450"/>
              <a:gd name="connsiteY45" fmla="*/ 301936 h 659215"/>
              <a:gd name="connsiteX46" fmla="*/ 538162 w 552450"/>
              <a:gd name="connsiteY46" fmla="*/ 273361 h 659215"/>
              <a:gd name="connsiteX47" fmla="*/ 533400 w 552450"/>
              <a:gd name="connsiteY47" fmla="*/ 182874 h 659215"/>
              <a:gd name="connsiteX48" fmla="*/ 528637 w 552450"/>
              <a:gd name="connsiteY48" fmla="*/ 168586 h 659215"/>
              <a:gd name="connsiteX49" fmla="*/ 523875 w 552450"/>
              <a:gd name="connsiteY49" fmla="*/ 135249 h 659215"/>
              <a:gd name="connsiteX50" fmla="*/ 519112 w 552450"/>
              <a:gd name="connsiteY50" fmla="*/ 120961 h 659215"/>
              <a:gd name="connsiteX51" fmla="*/ 504825 w 552450"/>
              <a:gd name="connsiteY51" fmla="*/ 111436 h 659215"/>
              <a:gd name="connsiteX52" fmla="*/ 490537 w 552450"/>
              <a:gd name="connsiteY52" fmla="*/ 82861 h 659215"/>
              <a:gd name="connsiteX53" fmla="*/ 476250 w 552450"/>
              <a:gd name="connsiteY53" fmla="*/ 73336 h 659215"/>
              <a:gd name="connsiteX54" fmla="*/ 466725 w 552450"/>
              <a:gd name="connsiteY54" fmla="*/ 59049 h 659215"/>
              <a:gd name="connsiteX55" fmla="*/ 438150 w 552450"/>
              <a:gd name="connsiteY55" fmla="*/ 39999 h 659215"/>
              <a:gd name="connsiteX56" fmla="*/ 409575 w 552450"/>
              <a:gd name="connsiteY56" fmla="*/ 1899 h 65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52450" h="659215">
                <a:moveTo>
                  <a:pt x="409575" y="1899"/>
                </a:moveTo>
                <a:cubicBezTo>
                  <a:pt x="400844" y="-3657"/>
                  <a:pt x="393572" y="4531"/>
                  <a:pt x="385762" y="6661"/>
                </a:cubicBezTo>
                <a:cubicBezTo>
                  <a:pt x="376076" y="9303"/>
                  <a:pt x="367032" y="14217"/>
                  <a:pt x="357187" y="16186"/>
                </a:cubicBezTo>
                <a:cubicBezTo>
                  <a:pt x="344408" y="18742"/>
                  <a:pt x="315157" y="23569"/>
                  <a:pt x="304800" y="30474"/>
                </a:cubicBezTo>
                <a:cubicBezTo>
                  <a:pt x="295275" y="36824"/>
                  <a:pt x="287085" y="45904"/>
                  <a:pt x="276225" y="49524"/>
                </a:cubicBezTo>
                <a:cubicBezTo>
                  <a:pt x="266700" y="52699"/>
                  <a:pt x="256004" y="53480"/>
                  <a:pt x="247650" y="59049"/>
                </a:cubicBezTo>
                <a:lnTo>
                  <a:pt x="176212" y="106674"/>
                </a:lnTo>
                <a:lnTo>
                  <a:pt x="147637" y="125724"/>
                </a:lnTo>
                <a:cubicBezTo>
                  <a:pt x="138112" y="128899"/>
                  <a:pt x="128042" y="130759"/>
                  <a:pt x="119062" y="135249"/>
                </a:cubicBezTo>
                <a:cubicBezTo>
                  <a:pt x="112712" y="138424"/>
                  <a:pt x="106604" y="142137"/>
                  <a:pt x="100012" y="144774"/>
                </a:cubicBezTo>
                <a:cubicBezTo>
                  <a:pt x="90690" y="148503"/>
                  <a:pt x="80962" y="151124"/>
                  <a:pt x="71437" y="154299"/>
                </a:cubicBezTo>
                <a:lnTo>
                  <a:pt x="57150" y="159061"/>
                </a:lnTo>
                <a:cubicBezTo>
                  <a:pt x="23118" y="210111"/>
                  <a:pt x="76113" y="132640"/>
                  <a:pt x="33337" y="187636"/>
                </a:cubicBezTo>
                <a:cubicBezTo>
                  <a:pt x="26309" y="196672"/>
                  <a:pt x="14287" y="216211"/>
                  <a:pt x="14287" y="216211"/>
                </a:cubicBezTo>
                <a:lnTo>
                  <a:pt x="4762" y="244786"/>
                </a:lnTo>
                <a:lnTo>
                  <a:pt x="0" y="259074"/>
                </a:lnTo>
                <a:cubicBezTo>
                  <a:pt x="8128" y="315976"/>
                  <a:pt x="24" y="273445"/>
                  <a:pt x="9525" y="306699"/>
                </a:cubicBezTo>
                <a:cubicBezTo>
                  <a:pt x="11562" y="313828"/>
                  <a:pt x="15241" y="332418"/>
                  <a:pt x="19050" y="340036"/>
                </a:cubicBezTo>
                <a:cubicBezTo>
                  <a:pt x="21610" y="345156"/>
                  <a:pt x="25400" y="349561"/>
                  <a:pt x="28575" y="354324"/>
                </a:cubicBezTo>
                <a:cubicBezTo>
                  <a:pt x="40542" y="390227"/>
                  <a:pt x="24401" y="345978"/>
                  <a:pt x="42862" y="382899"/>
                </a:cubicBezTo>
                <a:cubicBezTo>
                  <a:pt x="62581" y="422335"/>
                  <a:pt x="29852" y="370525"/>
                  <a:pt x="57150" y="411474"/>
                </a:cubicBezTo>
                <a:cubicBezTo>
                  <a:pt x="72476" y="457454"/>
                  <a:pt x="47902" y="385974"/>
                  <a:pt x="71437" y="444811"/>
                </a:cubicBezTo>
                <a:cubicBezTo>
                  <a:pt x="75166" y="454133"/>
                  <a:pt x="77787" y="463861"/>
                  <a:pt x="80962" y="473386"/>
                </a:cubicBezTo>
                <a:lnTo>
                  <a:pt x="85725" y="487674"/>
                </a:lnTo>
                <a:cubicBezTo>
                  <a:pt x="87312" y="511486"/>
                  <a:pt x="87852" y="535392"/>
                  <a:pt x="90487" y="559111"/>
                </a:cubicBezTo>
                <a:cubicBezTo>
                  <a:pt x="91041" y="564101"/>
                  <a:pt x="92114" y="569479"/>
                  <a:pt x="95250" y="573399"/>
                </a:cubicBezTo>
                <a:cubicBezTo>
                  <a:pt x="106327" y="587246"/>
                  <a:pt x="124391" y="583302"/>
                  <a:pt x="138112" y="592449"/>
                </a:cubicBezTo>
                <a:cubicBezTo>
                  <a:pt x="187547" y="625405"/>
                  <a:pt x="111013" y="575237"/>
                  <a:pt x="171450" y="611499"/>
                </a:cubicBezTo>
                <a:cubicBezTo>
                  <a:pt x="212389" y="636062"/>
                  <a:pt x="185575" y="625733"/>
                  <a:pt x="214312" y="635311"/>
                </a:cubicBezTo>
                <a:cubicBezTo>
                  <a:pt x="222250" y="641661"/>
                  <a:pt x="229033" y="649815"/>
                  <a:pt x="238125" y="654361"/>
                </a:cubicBezTo>
                <a:cubicBezTo>
                  <a:pt x="258797" y="664697"/>
                  <a:pt x="305553" y="655489"/>
                  <a:pt x="319087" y="654361"/>
                </a:cubicBezTo>
                <a:cubicBezTo>
                  <a:pt x="325437" y="652774"/>
                  <a:pt x="331668" y="650594"/>
                  <a:pt x="338137" y="649599"/>
                </a:cubicBezTo>
                <a:cubicBezTo>
                  <a:pt x="352345" y="647413"/>
                  <a:pt x="367362" y="649382"/>
                  <a:pt x="381000" y="644836"/>
                </a:cubicBezTo>
                <a:cubicBezTo>
                  <a:pt x="391860" y="641216"/>
                  <a:pt x="398715" y="629406"/>
                  <a:pt x="409575" y="625786"/>
                </a:cubicBezTo>
                <a:lnTo>
                  <a:pt x="423862" y="621024"/>
                </a:lnTo>
                <a:cubicBezTo>
                  <a:pt x="460531" y="584355"/>
                  <a:pt x="444966" y="603656"/>
                  <a:pt x="471487" y="563874"/>
                </a:cubicBezTo>
                <a:cubicBezTo>
                  <a:pt x="474662" y="559111"/>
                  <a:pt x="479202" y="555016"/>
                  <a:pt x="481012" y="549586"/>
                </a:cubicBezTo>
                <a:cubicBezTo>
                  <a:pt x="487585" y="529869"/>
                  <a:pt x="482990" y="539476"/>
                  <a:pt x="495300" y="521011"/>
                </a:cubicBezTo>
                <a:cubicBezTo>
                  <a:pt x="507267" y="485108"/>
                  <a:pt x="491126" y="529357"/>
                  <a:pt x="509587" y="492436"/>
                </a:cubicBezTo>
                <a:cubicBezTo>
                  <a:pt x="529306" y="453000"/>
                  <a:pt x="496577" y="504810"/>
                  <a:pt x="523875" y="463861"/>
                </a:cubicBezTo>
                <a:cubicBezTo>
                  <a:pt x="525462" y="455924"/>
                  <a:pt x="526674" y="447902"/>
                  <a:pt x="528637" y="440049"/>
                </a:cubicBezTo>
                <a:cubicBezTo>
                  <a:pt x="529855" y="435179"/>
                  <a:pt x="532502" y="430700"/>
                  <a:pt x="533400" y="425761"/>
                </a:cubicBezTo>
                <a:cubicBezTo>
                  <a:pt x="535690" y="413169"/>
                  <a:pt x="536470" y="400348"/>
                  <a:pt x="538162" y="387661"/>
                </a:cubicBezTo>
                <a:cubicBezTo>
                  <a:pt x="539646" y="376534"/>
                  <a:pt x="540401" y="365262"/>
                  <a:pt x="542925" y="354324"/>
                </a:cubicBezTo>
                <a:cubicBezTo>
                  <a:pt x="545183" y="344541"/>
                  <a:pt x="552450" y="325749"/>
                  <a:pt x="552450" y="325749"/>
                </a:cubicBezTo>
                <a:cubicBezTo>
                  <a:pt x="550862" y="317811"/>
                  <a:pt x="549817" y="309746"/>
                  <a:pt x="547687" y="301936"/>
                </a:cubicBezTo>
                <a:cubicBezTo>
                  <a:pt x="545045" y="292250"/>
                  <a:pt x="538162" y="273361"/>
                  <a:pt x="538162" y="273361"/>
                </a:cubicBezTo>
                <a:cubicBezTo>
                  <a:pt x="536575" y="243199"/>
                  <a:pt x="536135" y="212954"/>
                  <a:pt x="533400" y="182874"/>
                </a:cubicBezTo>
                <a:cubicBezTo>
                  <a:pt x="532945" y="177874"/>
                  <a:pt x="529622" y="173509"/>
                  <a:pt x="528637" y="168586"/>
                </a:cubicBezTo>
                <a:cubicBezTo>
                  <a:pt x="526436" y="157579"/>
                  <a:pt x="526076" y="146256"/>
                  <a:pt x="523875" y="135249"/>
                </a:cubicBezTo>
                <a:cubicBezTo>
                  <a:pt x="522890" y="130326"/>
                  <a:pt x="522248" y="124881"/>
                  <a:pt x="519112" y="120961"/>
                </a:cubicBezTo>
                <a:cubicBezTo>
                  <a:pt x="515536" y="116492"/>
                  <a:pt x="509587" y="114611"/>
                  <a:pt x="504825" y="111436"/>
                </a:cubicBezTo>
                <a:cubicBezTo>
                  <a:pt x="500951" y="99817"/>
                  <a:pt x="499768" y="92093"/>
                  <a:pt x="490537" y="82861"/>
                </a:cubicBezTo>
                <a:cubicBezTo>
                  <a:pt x="486490" y="78814"/>
                  <a:pt x="481012" y="76511"/>
                  <a:pt x="476250" y="73336"/>
                </a:cubicBezTo>
                <a:cubicBezTo>
                  <a:pt x="473075" y="68574"/>
                  <a:pt x="471033" y="62818"/>
                  <a:pt x="466725" y="59049"/>
                </a:cubicBezTo>
                <a:cubicBezTo>
                  <a:pt x="458110" y="51511"/>
                  <a:pt x="438150" y="39999"/>
                  <a:pt x="438150" y="39999"/>
                </a:cubicBezTo>
                <a:cubicBezTo>
                  <a:pt x="418219" y="10103"/>
                  <a:pt x="418306" y="7455"/>
                  <a:pt x="409575" y="1899"/>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任意多边形 49"/>
          <p:cNvSpPr/>
          <p:nvPr/>
        </p:nvSpPr>
        <p:spPr>
          <a:xfrm>
            <a:off x="7606942" y="4081834"/>
            <a:ext cx="357434" cy="415965"/>
          </a:xfrm>
          <a:custGeom>
            <a:avLst/>
            <a:gdLst>
              <a:gd name="connsiteX0" fmla="*/ 133350 w 476578"/>
              <a:gd name="connsiteY0" fmla="*/ 7819 h 611069"/>
              <a:gd name="connsiteX1" fmla="*/ 88900 w 476578"/>
              <a:gd name="connsiteY1" fmla="*/ 77669 h 611069"/>
              <a:gd name="connsiteX2" fmla="*/ 76200 w 476578"/>
              <a:gd name="connsiteY2" fmla="*/ 96719 h 611069"/>
              <a:gd name="connsiteX3" fmla="*/ 57150 w 476578"/>
              <a:gd name="connsiteY3" fmla="*/ 115769 h 611069"/>
              <a:gd name="connsiteX4" fmla="*/ 25400 w 476578"/>
              <a:gd name="connsiteY4" fmla="*/ 147519 h 611069"/>
              <a:gd name="connsiteX5" fmla="*/ 12700 w 476578"/>
              <a:gd name="connsiteY5" fmla="*/ 166569 h 611069"/>
              <a:gd name="connsiteX6" fmla="*/ 0 w 476578"/>
              <a:gd name="connsiteY6" fmla="*/ 204669 h 611069"/>
              <a:gd name="connsiteX7" fmla="*/ 6350 w 476578"/>
              <a:gd name="connsiteY7" fmla="*/ 376119 h 611069"/>
              <a:gd name="connsiteX8" fmla="*/ 12700 w 476578"/>
              <a:gd name="connsiteY8" fmla="*/ 445969 h 611069"/>
              <a:gd name="connsiteX9" fmla="*/ 31750 w 476578"/>
              <a:gd name="connsiteY9" fmla="*/ 458669 h 611069"/>
              <a:gd name="connsiteX10" fmla="*/ 44450 w 476578"/>
              <a:gd name="connsiteY10" fmla="*/ 477719 h 611069"/>
              <a:gd name="connsiteX11" fmla="*/ 63500 w 476578"/>
              <a:gd name="connsiteY11" fmla="*/ 484069 h 611069"/>
              <a:gd name="connsiteX12" fmla="*/ 101600 w 476578"/>
              <a:gd name="connsiteY12" fmla="*/ 503119 h 611069"/>
              <a:gd name="connsiteX13" fmla="*/ 146050 w 476578"/>
              <a:gd name="connsiteY13" fmla="*/ 560269 h 611069"/>
              <a:gd name="connsiteX14" fmla="*/ 165100 w 476578"/>
              <a:gd name="connsiteY14" fmla="*/ 572969 h 611069"/>
              <a:gd name="connsiteX15" fmla="*/ 177800 w 476578"/>
              <a:gd name="connsiteY15" fmla="*/ 592019 h 611069"/>
              <a:gd name="connsiteX16" fmla="*/ 222250 w 476578"/>
              <a:gd name="connsiteY16" fmla="*/ 611069 h 611069"/>
              <a:gd name="connsiteX17" fmla="*/ 285750 w 476578"/>
              <a:gd name="connsiteY17" fmla="*/ 604719 h 611069"/>
              <a:gd name="connsiteX18" fmla="*/ 323850 w 476578"/>
              <a:gd name="connsiteY18" fmla="*/ 585669 h 611069"/>
              <a:gd name="connsiteX19" fmla="*/ 342900 w 476578"/>
              <a:gd name="connsiteY19" fmla="*/ 579319 h 611069"/>
              <a:gd name="connsiteX20" fmla="*/ 381000 w 476578"/>
              <a:gd name="connsiteY20" fmla="*/ 560269 h 611069"/>
              <a:gd name="connsiteX21" fmla="*/ 425450 w 476578"/>
              <a:gd name="connsiteY21" fmla="*/ 515819 h 611069"/>
              <a:gd name="connsiteX22" fmla="*/ 444500 w 476578"/>
              <a:gd name="connsiteY22" fmla="*/ 496769 h 611069"/>
              <a:gd name="connsiteX23" fmla="*/ 469900 w 476578"/>
              <a:gd name="connsiteY23" fmla="*/ 458669 h 611069"/>
              <a:gd name="connsiteX24" fmla="*/ 469900 w 476578"/>
              <a:gd name="connsiteY24" fmla="*/ 249119 h 611069"/>
              <a:gd name="connsiteX25" fmla="*/ 463550 w 476578"/>
              <a:gd name="connsiteY25" fmla="*/ 223719 h 611069"/>
              <a:gd name="connsiteX26" fmla="*/ 444500 w 476578"/>
              <a:gd name="connsiteY26" fmla="*/ 211019 h 611069"/>
              <a:gd name="connsiteX27" fmla="*/ 425450 w 476578"/>
              <a:gd name="connsiteY27" fmla="*/ 172919 h 611069"/>
              <a:gd name="connsiteX28" fmla="*/ 393700 w 476578"/>
              <a:gd name="connsiteY28" fmla="*/ 134819 h 611069"/>
              <a:gd name="connsiteX29" fmla="*/ 381000 w 476578"/>
              <a:gd name="connsiteY29" fmla="*/ 115769 h 611069"/>
              <a:gd name="connsiteX30" fmla="*/ 361950 w 476578"/>
              <a:gd name="connsiteY30" fmla="*/ 96719 h 611069"/>
              <a:gd name="connsiteX31" fmla="*/ 336550 w 476578"/>
              <a:gd name="connsiteY31" fmla="*/ 58619 h 611069"/>
              <a:gd name="connsiteX32" fmla="*/ 298450 w 476578"/>
              <a:gd name="connsiteY32" fmla="*/ 33219 h 611069"/>
              <a:gd name="connsiteX33" fmla="*/ 279400 w 476578"/>
              <a:gd name="connsiteY33" fmla="*/ 26869 h 611069"/>
              <a:gd name="connsiteX34" fmla="*/ 260350 w 476578"/>
              <a:gd name="connsiteY34" fmla="*/ 14169 h 611069"/>
              <a:gd name="connsiteX35" fmla="*/ 228600 w 476578"/>
              <a:gd name="connsiteY35" fmla="*/ 7819 h 611069"/>
              <a:gd name="connsiteX36" fmla="*/ 133350 w 476578"/>
              <a:gd name="connsiteY36" fmla="*/ 7819 h 61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76578" h="611069">
                <a:moveTo>
                  <a:pt x="133350" y="7819"/>
                </a:moveTo>
                <a:cubicBezTo>
                  <a:pt x="110067" y="19461"/>
                  <a:pt x="121146" y="29300"/>
                  <a:pt x="88900" y="77669"/>
                </a:cubicBezTo>
                <a:cubicBezTo>
                  <a:pt x="84667" y="84019"/>
                  <a:pt x="81596" y="91323"/>
                  <a:pt x="76200" y="96719"/>
                </a:cubicBezTo>
                <a:cubicBezTo>
                  <a:pt x="69850" y="103069"/>
                  <a:pt x="62899" y="108870"/>
                  <a:pt x="57150" y="115769"/>
                </a:cubicBezTo>
                <a:cubicBezTo>
                  <a:pt x="30692" y="147519"/>
                  <a:pt x="60325" y="124236"/>
                  <a:pt x="25400" y="147519"/>
                </a:cubicBezTo>
                <a:cubicBezTo>
                  <a:pt x="21167" y="153869"/>
                  <a:pt x="15800" y="159595"/>
                  <a:pt x="12700" y="166569"/>
                </a:cubicBezTo>
                <a:cubicBezTo>
                  <a:pt x="7263" y="178802"/>
                  <a:pt x="0" y="204669"/>
                  <a:pt x="0" y="204669"/>
                </a:cubicBezTo>
                <a:cubicBezTo>
                  <a:pt x="2117" y="261819"/>
                  <a:pt x="3344" y="319009"/>
                  <a:pt x="6350" y="376119"/>
                </a:cubicBezTo>
                <a:cubicBezTo>
                  <a:pt x="7579" y="399466"/>
                  <a:pt x="5824" y="423624"/>
                  <a:pt x="12700" y="445969"/>
                </a:cubicBezTo>
                <a:cubicBezTo>
                  <a:pt x="14944" y="453263"/>
                  <a:pt x="25400" y="454436"/>
                  <a:pt x="31750" y="458669"/>
                </a:cubicBezTo>
                <a:cubicBezTo>
                  <a:pt x="35983" y="465019"/>
                  <a:pt x="38491" y="472951"/>
                  <a:pt x="44450" y="477719"/>
                </a:cubicBezTo>
                <a:cubicBezTo>
                  <a:pt x="49677" y="481900"/>
                  <a:pt x="57513" y="481076"/>
                  <a:pt x="63500" y="484069"/>
                </a:cubicBezTo>
                <a:cubicBezTo>
                  <a:pt x="112739" y="508688"/>
                  <a:pt x="53717" y="487158"/>
                  <a:pt x="101600" y="503119"/>
                </a:cubicBezTo>
                <a:cubicBezTo>
                  <a:pt x="119301" y="529670"/>
                  <a:pt x="123668" y="541617"/>
                  <a:pt x="146050" y="560269"/>
                </a:cubicBezTo>
                <a:cubicBezTo>
                  <a:pt x="151913" y="565155"/>
                  <a:pt x="158750" y="568736"/>
                  <a:pt x="165100" y="572969"/>
                </a:cubicBezTo>
                <a:cubicBezTo>
                  <a:pt x="169333" y="579319"/>
                  <a:pt x="172404" y="586623"/>
                  <a:pt x="177800" y="592019"/>
                </a:cubicBezTo>
                <a:cubicBezTo>
                  <a:pt x="192418" y="606637"/>
                  <a:pt x="202819" y="606211"/>
                  <a:pt x="222250" y="611069"/>
                </a:cubicBezTo>
                <a:cubicBezTo>
                  <a:pt x="243417" y="608952"/>
                  <a:pt x="264725" y="607954"/>
                  <a:pt x="285750" y="604719"/>
                </a:cubicBezTo>
                <a:cubicBezTo>
                  <a:pt x="308805" y="601172"/>
                  <a:pt x="302920" y="596134"/>
                  <a:pt x="323850" y="585669"/>
                </a:cubicBezTo>
                <a:cubicBezTo>
                  <a:pt x="329837" y="582676"/>
                  <a:pt x="336913" y="582312"/>
                  <a:pt x="342900" y="579319"/>
                </a:cubicBezTo>
                <a:cubicBezTo>
                  <a:pt x="392139" y="554700"/>
                  <a:pt x="333117" y="576230"/>
                  <a:pt x="381000" y="560269"/>
                </a:cubicBezTo>
                <a:cubicBezTo>
                  <a:pt x="425027" y="527249"/>
                  <a:pt x="389890" y="557306"/>
                  <a:pt x="425450" y="515819"/>
                </a:cubicBezTo>
                <a:cubicBezTo>
                  <a:pt x="431294" y="509001"/>
                  <a:pt x="438987" y="503858"/>
                  <a:pt x="444500" y="496769"/>
                </a:cubicBezTo>
                <a:cubicBezTo>
                  <a:pt x="453871" y="484721"/>
                  <a:pt x="469900" y="458669"/>
                  <a:pt x="469900" y="458669"/>
                </a:cubicBezTo>
                <a:cubicBezTo>
                  <a:pt x="474609" y="350370"/>
                  <a:pt x="482219" y="335349"/>
                  <a:pt x="469900" y="249119"/>
                </a:cubicBezTo>
                <a:cubicBezTo>
                  <a:pt x="468666" y="240479"/>
                  <a:pt x="468391" y="230981"/>
                  <a:pt x="463550" y="223719"/>
                </a:cubicBezTo>
                <a:cubicBezTo>
                  <a:pt x="459317" y="217369"/>
                  <a:pt x="450850" y="215252"/>
                  <a:pt x="444500" y="211019"/>
                </a:cubicBezTo>
                <a:cubicBezTo>
                  <a:pt x="408104" y="156424"/>
                  <a:pt x="451740" y="225499"/>
                  <a:pt x="425450" y="172919"/>
                </a:cubicBezTo>
                <a:cubicBezTo>
                  <a:pt x="413626" y="149270"/>
                  <a:pt x="411255" y="155885"/>
                  <a:pt x="393700" y="134819"/>
                </a:cubicBezTo>
                <a:cubicBezTo>
                  <a:pt x="388814" y="128956"/>
                  <a:pt x="385886" y="121632"/>
                  <a:pt x="381000" y="115769"/>
                </a:cubicBezTo>
                <a:cubicBezTo>
                  <a:pt x="375251" y="108870"/>
                  <a:pt x="367463" y="103808"/>
                  <a:pt x="361950" y="96719"/>
                </a:cubicBezTo>
                <a:cubicBezTo>
                  <a:pt x="352579" y="84671"/>
                  <a:pt x="349250" y="67086"/>
                  <a:pt x="336550" y="58619"/>
                </a:cubicBezTo>
                <a:cubicBezTo>
                  <a:pt x="323850" y="50152"/>
                  <a:pt x="312930" y="38046"/>
                  <a:pt x="298450" y="33219"/>
                </a:cubicBezTo>
                <a:cubicBezTo>
                  <a:pt x="292100" y="31102"/>
                  <a:pt x="285387" y="29862"/>
                  <a:pt x="279400" y="26869"/>
                </a:cubicBezTo>
                <a:cubicBezTo>
                  <a:pt x="272574" y="23456"/>
                  <a:pt x="267496" y="16849"/>
                  <a:pt x="260350" y="14169"/>
                </a:cubicBezTo>
                <a:cubicBezTo>
                  <a:pt x="250244" y="10379"/>
                  <a:pt x="239219" y="9750"/>
                  <a:pt x="228600" y="7819"/>
                </a:cubicBezTo>
                <a:cubicBezTo>
                  <a:pt x="178364" y="-1315"/>
                  <a:pt x="156633" y="-3823"/>
                  <a:pt x="133350" y="7819"/>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1" name="任意多边形 50"/>
          <p:cNvSpPr/>
          <p:nvPr/>
        </p:nvSpPr>
        <p:spPr>
          <a:xfrm>
            <a:off x="6993780" y="2501412"/>
            <a:ext cx="387992" cy="361538"/>
          </a:xfrm>
          <a:custGeom>
            <a:avLst/>
            <a:gdLst>
              <a:gd name="connsiteX0" fmla="*/ 266700 w 838200"/>
              <a:gd name="connsiteY0" fmla="*/ 38100 h 781050"/>
              <a:gd name="connsiteX1" fmla="*/ 228600 w 838200"/>
              <a:gd name="connsiteY1" fmla="*/ 85725 h 781050"/>
              <a:gd name="connsiteX2" fmla="*/ 200025 w 838200"/>
              <a:gd name="connsiteY2" fmla="*/ 104775 h 781050"/>
              <a:gd name="connsiteX3" fmla="*/ 161925 w 838200"/>
              <a:gd name="connsiteY3" fmla="*/ 152400 h 781050"/>
              <a:gd name="connsiteX4" fmla="*/ 142875 w 838200"/>
              <a:gd name="connsiteY4" fmla="*/ 180975 h 781050"/>
              <a:gd name="connsiteX5" fmla="*/ 114300 w 838200"/>
              <a:gd name="connsiteY5" fmla="*/ 200025 h 781050"/>
              <a:gd name="connsiteX6" fmla="*/ 76200 w 838200"/>
              <a:gd name="connsiteY6" fmla="*/ 247650 h 781050"/>
              <a:gd name="connsiteX7" fmla="*/ 57150 w 838200"/>
              <a:gd name="connsiteY7" fmla="*/ 276225 h 781050"/>
              <a:gd name="connsiteX8" fmla="*/ 28575 w 838200"/>
              <a:gd name="connsiteY8" fmla="*/ 304800 h 781050"/>
              <a:gd name="connsiteX9" fmla="*/ 9525 w 838200"/>
              <a:gd name="connsiteY9" fmla="*/ 361950 h 781050"/>
              <a:gd name="connsiteX10" fmla="*/ 0 w 838200"/>
              <a:gd name="connsiteY10" fmla="*/ 390525 h 781050"/>
              <a:gd name="connsiteX11" fmla="*/ 28575 w 838200"/>
              <a:gd name="connsiteY11" fmla="*/ 495300 h 781050"/>
              <a:gd name="connsiteX12" fmla="*/ 47625 w 838200"/>
              <a:gd name="connsiteY12" fmla="*/ 523875 h 781050"/>
              <a:gd name="connsiteX13" fmla="*/ 57150 w 838200"/>
              <a:gd name="connsiteY13" fmla="*/ 552450 h 781050"/>
              <a:gd name="connsiteX14" fmla="*/ 95250 w 838200"/>
              <a:gd name="connsiteY14" fmla="*/ 609600 h 781050"/>
              <a:gd name="connsiteX15" fmla="*/ 133350 w 838200"/>
              <a:gd name="connsiteY15" fmla="*/ 666750 h 781050"/>
              <a:gd name="connsiteX16" fmla="*/ 152400 w 838200"/>
              <a:gd name="connsiteY16" fmla="*/ 695325 h 781050"/>
              <a:gd name="connsiteX17" fmla="*/ 180975 w 838200"/>
              <a:gd name="connsiteY17" fmla="*/ 714375 h 781050"/>
              <a:gd name="connsiteX18" fmla="*/ 200025 w 838200"/>
              <a:gd name="connsiteY18" fmla="*/ 742950 h 781050"/>
              <a:gd name="connsiteX19" fmla="*/ 314325 w 838200"/>
              <a:gd name="connsiteY19" fmla="*/ 781050 h 781050"/>
              <a:gd name="connsiteX20" fmla="*/ 657225 w 838200"/>
              <a:gd name="connsiteY20" fmla="*/ 771525 h 781050"/>
              <a:gd name="connsiteX21" fmla="*/ 685800 w 838200"/>
              <a:gd name="connsiteY21" fmla="*/ 762000 h 781050"/>
              <a:gd name="connsiteX22" fmla="*/ 714375 w 838200"/>
              <a:gd name="connsiteY22" fmla="*/ 742950 h 781050"/>
              <a:gd name="connsiteX23" fmla="*/ 752475 w 838200"/>
              <a:gd name="connsiteY23" fmla="*/ 685800 h 781050"/>
              <a:gd name="connsiteX24" fmla="*/ 762000 w 838200"/>
              <a:gd name="connsiteY24" fmla="*/ 657225 h 781050"/>
              <a:gd name="connsiteX25" fmla="*/ 781050 w 838200"/>
              <a:gd name="connsiteY25" fmla="*/ 628650 h 781050"/>
              <a:gd name="connsiteX26" fmla="*/ 800100 w 838200"/>
              <a:gd name="connsiteY26" fmla="*/ 571500 h 781050"/>
              <a:gd name="connsiteX27" fmla="*/ 819150 w 838200"/>
              <a:gd name="connsiteY27" fmla="*/ 514350 h 781050"/>
              <a:gd name="connsiteX28" fmla="*/ 828675 w 838200"/>
              <a:gd name="connsiteY28" fmla="*/ 485775 h 781050"/>
              <a:gd name="connsiteX29" fmla="*/ 838200 w 838200"/>
              <a:gd name="connsiteY29" fmla="*/ 438150 h 781050"/>
              <a:gd name="connsiteX30" fmla="*/ 828675 w 838200"/>
              <a:gd name="connsiteY30" fmla="*/ 361950 h 781050"/>
              <a:gd name="connsiteX31" fmla="*/ 790575 w 838200"/>
              <a:gd name="connsiteY31" fmla="*/ 304800 h 781050"/>
              <a:gd name="connsiteX32" fmla="*/ 742950 w 838200"/>
              <a:gd name="connsiteY32" fmla="*/ 219075 h 781050"/>
              <a:gd name="connsiteX33" fmla="*/ 723900 w 838200"/>
              <a:gd name="connsiteY33" fmla="*/ 190500 h 781050"/>
              <a:gd name="connsiteX34" fmla="*/ 695325 w 838200"/>
              <a:gd name="connsiteY34" fmla="*/ 180975 h 781050"/>
              <a:gd name="connsiteX35" fmla="*/ 676275 w 838200"/>
              <a:gd name="connsiteY35" fmla="*/ 152400 h 781050"/>
              <a:gd name="connsiteX36" fmla="*/ 647700 w 838200"/>
              <a:gd name="connsiteY36" fmla="*/ 142875 h 781050"/>
              <a:gd name="connsiteX37" fmla="*/ 619125 w 838200"/>
              <a:gd name="connsiteY37" fmla="*/ 123825 h 781050"/>
              <a:gd name="connsiteX38" fmla="*/ 590550 w 838200"/>
              <a:gd name="connsiteY38" fmla="*/ 114300 h 781050"/>
              <a:gd name="connsiteX39" fmla="*/ 533400 w 838200"/>
              <a:gd name="connsiteY39" fmla="*/ 76200 h 781050"/>
              <a:gd name="connsiteX40" fmla="*/ 504825 w 838200"/>
              <a:gd name="connsiteY40" fmla="*/ 66675 h 781050"/>
              <a:gd name="connsiteX41" fmla="*/ 447675 w 838200"/>
              <a:gd name="connsiteY41" fmla="*/ 28575 h 781050"/>
              <a:gd name="connsiteX42" fmla="*/ 409575 w 838200"/>
              <a:gd name="connsiteY42" fmla="*/ 19050 h 781050"/>
              <a:gd name="connsiteX43" fmla="*/ 381000 w 838200"/>
              <a:gd name="connsiteY43" fmla="*/ 9525 h 781050"/>
              <a:gd name="connsiteX44" fmla="*/ 333375 w 838200"/>
              <a:gd name="connsiteY44" fmla="*/ 0 h 781050"/>
              <a:gd name="connsiteX45" fmla="*/ 266700 w 838200"/>
              <a:gd name="connsiteY45" fmla="*/ 38100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38200" h="781050">
                <a:moveTo>
                  <a:pt x="266700" y="38100"/>
                </a:moveTo>
                <a:cubicBezTo>
                  <a:pt x="249238" y="52387"/>
                  <a:pt x="242975" y="71350"/>
                  <a:pt x="228600" y="85725"/>
                </a:cubicBezTo>
                <a:cubicBezTo>
                  <a:pt x="220505" y="93820"/>
                  <a:pt x="207176" y="95836"/>
                  <a:pt x="200025" y="104775"/>
                </a:cubicBezTo>
                <a:cubicBezTo>
                  <a:pt x="147445" y="170500"/>
                  <a:pt x="243817" y="97805"/>
                  <a:pt x="161925" y="152400"/>
                </a:cubicBezTo>
                <a:cubicBezTo>
                  <a:pt x="155575" y="161925"/>
                  <a:pt x="150970" y="172880"/>
                  <a:pt x="142875" y="180975"/>
                </a:cubicBezTo>
                <a:cubicBezTo>
                  <a:pt x="134780" y="189070"/>
                  <a:pt x="121451" y="191086"/>
                  <a:pt x="114300" y="200025"/>
                </a:cubicBezTo>
                <a:cubicBezTo>
                  <a:pt x="61720" y="265750"/>
                  <a:pt x="158092" y="193055"/>
                  <a:pt x="76200" y="247650"/>
                </a:cubicBezTo>
                <a:cubicBezTo>
                  <a:pt x="69850" y="257175"/>
                  <a:pt x="64479" y="267431"/>
                  <a:pt x="57150" y="276225"/>
                </a:cubicBezTo>
                <a:cubicBezTo>
                  <a:pt x="48526" y="286573"/>
                  <a:pt x="35117" y="293025"/>
                  <a:pt x="28575" y="304800"/>
                </a:cubicBezTo>
                <a:cubicBezTo>
                  <a:pt x="18823" y="322353"/>
                  <a:pt x="15875" y="342900"/>
                  <a:pt x="9525" y="361950"/>
                </a:cubicBezTo>
                <a:lnTo>
                  <a:pt x="0" y="390525"/>
                </a:lnTo>
                <a:cubicBezTo>
                  <a:pt x="5112" y="416085"/>
                  <a:pt x="14764" y="474583"/>
                  <a:pt x="28575" y="495300"/>
                </a:cubicBezTo>
                <a:cubicBezTo>
                  <a:pt x="34925" y="504825"/>
                  <a:pt x="42505" y="513636"/>
                  <a:pt x="47625" y="523875"/>
                </a:cubicBezTo>
                <a:cubicBezTo>
                  <a:pt x="52115" y="532855"/>
                  <a:pt x="52274" y="543673"/>
                  <a:pt x="57150" y="552450"/>
                </a:cubicBezTo>
                <a:cubicBezTo>
                  <a:pt x="68269" y="572464"/>
                  <a:pt x="82550" y="590550"/>
                  <a:pt x="95250" y="609600"/>
                </a:cubicBezTo>
                <a:lnTo>
                  <a:pt x="133350" y="666750"/>
                </a:lnTo>
                <a:cubicBezTo>
                  <a:pt x="139700" y="676275"/>
                  <a:pt x="142875" y="688975"/>
                  <a:pt x="152400" y="695325"/>
                </a:cubicBezTo>
                <a:lnTo>
                  <a:pt x="180975" y="714375"/>
                </a:lnTo>
                <a:cubicBezTo>
                  <a:pt x="187325" y="723900"/>
                  <a:pt x="191930" y="734855"/>
                  <a:pt x="200025" y="742950"/>
                </a:cubicBezTo>
                <a:cubicBezTo>
                  <a:pt x="229556" y="772481"/>
                  <a:pt x="276462" y="774739"/>
                  <a:pt x="314325" y="781050"/>
                </a:cubicBezTo>
                <a:cubicBezTo>
                  <a:pt x="428625" y="777875"/>
                  <a:pt x="543031" y="777381"/>
                  <a:pt x="657225" y="771525"/>
                </a:cubicBezTo>
                <a:cubicBezTo>
                  <a:pt x="667252" y="771011"/>
                  <a:pt x="676820" y="766490"/>
                  <a:pt x="685800" y="762000"/>
                </a:cubicBezTo>
                <a:cubicBezTo>
                  <a:pt x="696039" y="756880"/>
                  <a:pt x="704850" y="749300"/>
                  <a:pt x="714375" y="742950"/>
                </a:cubicBezTo>
                <a:cubicBezTo>
                  <a:pt x="737023" y="675006"/>
                  <a:pt x="704909" y="757149"/>
                  <a:pt x="752475" y="685800"/>
                </a:cubicBezTo>
                <a:cubicBezTo>
                  <a:pt x="758044" y="677446"/>
                  <a:pt x="757510" y="666205"/>
                  <a:pt x="762000" y="657225"/>
                </a:cubicBezTo>
                <a:cubicBezTo>
                  <a:pt x="767120" y="646986"/>
                  <a:pt x="776401" y="639111"/>
                  <a:pt x="781050" y="628650"/>
                </a:cubicBezTo>
                <a:cubicBezTo>
                  <a:pt x="789205" y="610300"/>
                  <a:pt x="793750" y="590550"/>
                  <a:pt x="800100" y="571500"/>
                </a:cubicBezTo>
                <a:lnTo>
                  <a:pt x="819150" y="514350"/>
                </a:lnTo>
                <a:cubicBezTo>
                  <a:pt x="822325" y="504825"/>
                  <a:pt x="826706" y="495620"/>
                  <a:pt x="828675" y="485775"/>
                </a:cubicBezTo>
                <a:lnTo>
                  <a:pt x="838200" y="438150"/>
                </a:lnTo>
                <a:cubicBezTo>
                  <a:pt x="835025" y="412750"/>
                  <a:pt x="837284" y="386056"/>
                  <a:pt x="828675" y="361950"/>
                </a:cubicBezTo>
                <a:cubicBezTo>
                  <a:pt x="820974" y="340389"/>
                  <a:pt x="797815" y="326520"/>
                  <a:pt x="790575" y="304800"/>
                </a:cubicBezTo>
                <a:cubicBezTo>
                  <a:pt x="773810" y="254505"/>
                  <a:pt x="786619" y="284579"/>
                  <a:pt x="742950" y="219075"/>
                </a:cubicBezTo>
                <a:cubicBezTo>
                  <a:pt x="736600" y="209550"/>
                  <a:pt x="734760" y="194120"/>
                  <a:pt x="723900" y="190500"/>
                </a:cubicBezTo>
                <a:lnTo>
                  <a:pt x="695325" y="180975"/>
                </a:lnTo>
                <a:cubicBezTo>
                  <a:pt x="688975" y="171450"/>
                  <a:pt x="685214" y="159551"/>
                  <a:pt x="676275" y="152400"/>
                </a:cubicBezTo>
                <a:cubicBezTo>
                  <a:pt x="668435" y="146128"/>
                  <a:pt x="656680" y="147365"/>
                  <a:pt x="647700" y="142875"/>
                </a:cubicBezTo>
                <a:cubicBezTo>
                  <a:pt x="637461" y="137755"/>
                  <a:pt x="629364" y="128945"/>
                  <a:pt x="619125" y="123825"/>
                </a:cubicBezTo>
                <a:cubicBezTo>
                  <a:pt x="610145" y="119335"/>
                  <a:pt x="599327" y="119176"/>
                  <a:pt x="590550" y="114300"/>
                </a:cubicBezTo>
                <a:cubicBezTo>
                  <a:pt x="570536" y="103181"/>
                  <a:pt x="555120" y="83440"/>
                  <a:pt x="533400" y="76200"/>
                </a:cubicBezTo>
                <a:cubicBezTo>
                  <a:pt x="523875" y="73025"/>
                  <a:pt x="513602" y="71551"/>
                  <a:pt x="504825" y="66675"/>
                </a:cubicBezTo>
                <a:cubicBezTo>
                  <a:pt x="484811" y="55556"/>
                  <a:pt x="469887" y="34128"/>
                  <a:pt x="447675" y="28575"/>
                </a:cubicBezTo>
                <a:cubicBezTo>
                  <a:pt x="434975" y="25400"/>
                  <a:pt x="422162" y="22646"/>
                  <a:pt x="409575" y="19050"/>
                </a:cubicBezTo>
                <a:cubicBezTo>
                  <a:pt x="399921" y="16292"/>
                  <a:pt x="390740" y="11960"/>
                  <a:pt x="381000" y="9525"/>
                </a:cubicBezTo>
                <a:cubicBezTo>
                  <a:pt x="365294" y="5598"/>
                  <a:pt x="349250" y="3175"/>
                  <a:pt x="333375" y="0"/>
                </a:cubicBezTo>
                <a:cubicBezTo>
                  <a:pt x="292195" y="10295"/>
                  <a:pt x="284162" y="23813"/>
                  <a:pt x="266700" y="3810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ustDataLst>
      <p:tags r:id="rId1"/>
    </p:custDataLst>
    <p:extLst>
      <p:ext uri="{BB962C8B-B14F-4D97-AF65-F5344CB8AC3E}">
        <p14:creationId xmlns:p14="http://schemas.microsoft.com/office/powerpoint/2010/main" val="2688480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1303020" y="3278459"/>
            <a:ext cx="3382851" cy="3041021"/>
          </a:xfrm>
          <a:prstGeom prst="roundRect">
            <a:avLst>
              <a:gd name="adj" fmla="val 6341"/>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5134114" y="3278459"/>
            <a:ext cx="2872461" cy="3041021"/>
          </a:xfrm>
          <a:prstGeom prst="roundRect">
            <a:avLst>
              <a:gd name="adj" fmla="val 6341"/>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normAutofit/>
          </a:bodyPr>
          <a:lstStyle/>
          <a:p>
            <a:r>
              <a:rPr lang="en-US" altLang="zh-CN" dirty="0">
                <a:latin typeface="Berlin Sans FB" panose="020E0602020502020306" pitchFamily="34" charset="0"/>
              </a:rPr>
              <a:t>Related </a:t>
            </a:r>
            <a:r>
              <a:rPr lang="en-US" altLang="zh-CN" dirty="0" smtClean="0">
                <a:latin typeface="Berlin Sans FB" panose="020E0602020502020306" pitchFamily="34" charset="0"/>
              </a:rPr>
              <a:t>Work: </a:t>
            </a:r>
            <a:r>
              <a:rPr lang="en-US" altLang="zh-CN" dirty="0" err="1" smtClean="0">
                <a:latin typeface="Berlin Sans FB" panose="020E0602020502020306" pitchFamily="34" charset="0"/>
              </a:rPr>
              <a:t>Vectorization</a:t>
            </a:r>
            <a:endParaRPr lang="zh-CN" altLang="en-US" dirty="0">
              <a:latin typeface="Berlin Sans FB" panose="020E0602020502020306" pitchFamily="34" charset="0"/>
            </a:endParaRPr>
          </a:p>
        </p:txBody>
      </p:sp>
      <p:sp>
        <p:nvSpPr>
          <p:cNvPr id="3" name="内容占位符 2"/>
          <p:cNvSpPr>
            <a:spLocks noGrp="1"/>
          </p:cNvSpPr>
          <p:nvPr>
            <p:ph idx="1"/>
          </p:nvPr>
        </p:nvSpPr>
        <p:spPr/>
        <p:txBody>
          <a:bodyPr>
            <a:normAutofit/>
          </a:bodyPr>
          <a:lstStyle/>
          <a:p>
            <a:r>
              <a:rPr lang="en-US" altLang="zh-CN" dirty="0">
                <a:latin typeface="Berlin Sans FB" panose="020E0602020502020306" pitchFamily="34" charset="0"/>
              </a:rPr>
              <a:t>Crude </a:t>
            </a:r>
            <a:r>
              <a:rPr lang="en-US" altLang="zh-CN" dirty="0" err="1">
                <a:latin typeface="Berlin Sans FB" panose="020E0602020502020306" pitchFamily="34" charset="0"/>
              </a:rPr>
              <a:t>Vectorization</a:t>
            </a:r>
            <a:endParaRPr lang="zh-CN" altLang="en-US" dirty="0">
              <a:latin typeface="Berlin Sans FB" panose="020E0602020502020306" pitchFamily="34" charset="0"/>
            </a:endParaRPr>
          </a:p>
          <a:p>
            <a:pPr lvl="1"/>
            <a:r>
              <a:rPr lang="en-US" altLang="zh-CN" dirty="0" smtClean="0">
                <a:latin typeface="Berlin Sans FB" panose="020E0602020502020306" pitchFamily="34" charset="0"/>
              </a:rPr>
              <a:t>Representing </a:t>
            </a:r>
            <a:r>
              <a:rPr lang="en-US" altLang="zh-CN" dirty="0">
                <a:latin typeface="Berlin Sans FB" panose="020E0602020502020306" pitchFamily="34" charset="0"/>
              </a:rPr>
              <a:t>the original image </a:t>
            </a:r>
            <a:r>
              <a:rPr lang="en-US" altLang="zh-CN" dirty="0" smtClean="0">
                <a:latin typeface="Berlin Sans FB" panose="020E0602020502020306" pitchFamily="34" charset="0"/>
              </a:rPr>
              <a:t>with primary </a:t>
            </a:r>
            <a:r>
              <a:rPr lang="en-US" altLang="zh-CN" dirty="0">
                <a:latin typeface="Berlin Sans FB" panose="020E0602020502020306" pitchFamily="34" charset="0"/>
              </a:rPr>
              <a:t>geometry like skeleton and contour </a:t>
            </a:r>
            <a:r>
              <a:rPr lang="en-US" altLang="zh-CN" dirty="0" smtClean="0">
                <a:latin typeface="Berlin Sans FB" panose="020E0602020502020306" pitchFamily="34" charset="0"/>
              </a:rPr>
              <a:t>polygon</a:t>
            </a:r>
          </a:p>
        </p:txBody>
      </p:sp>
      <p:sp>
        <p:nvSpPr>
          <p:cNvPr id="6" name="文本框 5"/>
          <p:cNvSpPr txBox="1"/>
          <p:nvPr/>
        </p:nvSpPr>
        <p:spPr>
          <a:xfrm>
            <a:off x="5139087" y="5942567"/>
            <a:ext cx="2965575" cy="369332"/>
          </a:xfrm>
          <a:prstGeom prst="rect">
            <a:avLst/>
          </a:prstGeom>
          <a:noFill/>
        </p:spPr>
        <p:txBody>
          <a:bodyPr wrap="square" rtlCol="0">
            <a:spAutoFit/>
          </a:bodyPr>
          <a:lstStyle/>
          <a:p>
            <a:pPr marL="0" lvl="1"/>
            <a:r>
              <a:rPr lang="en-US" altLang="zh-CN" dirty="0" smtClean="0"/>
              <a:t>[Jimenez </a:t>
            </a:r>
            <a:r>
              <a:rPr lang="en-US" altLang="zh-CN" dirty="0"/>
              <a:t>and </a:t>
            </a:r>
            <a:r>
              <a:rPr lang="en-US" altLang="zh-CN" dirty="0" err="1"/>
              <a:t>Navalon</a:t>
            </a:r>
            <a:r>
              <a:rPr lang="en-US" altLang="zh-CN" dirty="0"/>
              <a:t>, </a:t>
            </a:r>
            <a:r>
              <a:rPr lang="en-US" altLang="zh-CN" dirty="0" smtClean="0"/>
              <a:t>1982]</a:t>
            </a:r>
            <a:endParaRPr lang="zh-CN" altLang="en-US" dirty="0"/>
          </a:p>
        </p:txBody>
      </p:sp>
      <p:sp>
        <p:nvSpPr>
          <p:cNvPr id="8" name="文本框 7"/>
          <p:cNvSpPr txBox="1"/>
          <p:nvPr/>
        </p:nvSpPr>
        <p:spPr>
          <a:xfrm>
            <a:off x="988556" y="5942567"/>
            <a:ext cx="3360420" cy="369332"/>
          </a:xfrm>
          <a:prstGeom prst="rect">
            <a:avLst/>
          </a:prstGeom>
          <a:noFill/>
        </p:spPr>
        <p:txBody>
          <a:bodyPr wrap="square" rtlCol="0">
            <a:spAutoFit/>
          </a:bodyPr>
          <a:lstStyle/>
          <a:p>
            <a:pPr lvl="1" algn="ctr"/>
            <a:r>
              <a:rPr lang="en-US" altLang="zh-CN" dirty="0" smtClean="0"/>
              <a:t>[Smith</a:t>
            </a:r>
            <a:r>
              <a:rPr lang="en-US" altLang="zh-CN" dirty="0"/>
              <a:t>, </a:t>
            </a:r>
            <a:r>
              <a:rPr lang="en-US" altLang="zh-CN" dirty="0" smtClean="0"/>
              <a:t>1987]</a:t>
            </a:r>
            <a:endParaRPr lang="zh-CN" altLang="en-US" dirty="0"/>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9955" y="4003373"/>
            <a:ext cx="3268980" cy="1816100"/>
          </a:xfrm>
          <a:prstGeom prst="rect">
            <a:avLst/>
          </a:prstGeom>
        </p:spPr>
      </p:pic>
      <p:sp>
        <p:nvSpPr>
          <p:cNvPr id="11" name="圆角矩形 10"/>
          <p:cNvSpPr/>
          <p:nvPr/>
        </p:nvSpPr>
        <p:spPr>
          <a:xfrm>
            <a:off x="5134114" y="3436510"/>
            <a:ext cx="2872461" cy="346663"/>
          </a:xfrm>
          <a:prstGeom prst="roundRect">
            <a:avLst>
              <a:gd name="adj" fmla="val 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rPr>
              <a:t>Non-thinning based methods</a:t>
            </a:r>
            <a:endParaRPr lang="da-DK" altLang="zh-CN" sz="1400" dirty="0">
              <a:solidFill>
                <a:schemeClr val="tx1"/>
              </a:solidFill>
            </a:endParaRPr>
          </a:p>
        </p:txBody>
      </p:sp>
      <p:sp>
        <p:nvSpPr>
          <p:cNvPr id="13" name="圆角矩形 12"/>
          <p:cNvSpPr/>
          <p:nvPr/>
        </p:nvSpPr>
        <p:spPr>
          <a:xfrm>
            <a:off x="1303020" y="3436509"/>
            <a:ext cx="3382851" cy="346663"/>
          </a:xfrm>
          <a:prstGeom prst="roundRect">
            <a:avLst>
              <a:gd name="adj" fmla="val 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tx1"/>
                </a:solidFill>
              </a:rPr>
              <a:t>Thinning </a:t>
            </a:r>
            <a:r>
              <a:rPr lang="en-US" altLang="zh-CN" sz="1600" dirty="0">
                <a:solidFill>
                  <a:schemeClr val="tx1"/>
                </a:solidFill>
              </a:rPr>
              <a:t>based methods</a:t>
            </a:r>
            <a:endParaRPr lang="da-DK" altLang="zh-CN" sz="1400" dirty="0">
              <a:solidFill>
                <a:schemeClr val="tx1"/>
              </a:solidFill>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9818" y="3954986"/>
            <a:ext cx="1976000" cy="1980000"/>
          </a:xfrm>
          <a:prstGeom prst="rect">
            <a:avLst/>
          </a:prstGeom>
        </p:spPr>
      </p:pic>
    </p:spTree>
    <p:extLst>
      <p:ext uri="{BB962C8B-B14F-4D97-AF65-F5344CB8AC3E}">
        <p14:creationId xmlns:p14="http://schemas.microsoft.com/office/powerpoint/2010/main" val="2647497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a:off x="6063489" y="3342613"/>
            <a:ext cx="2757922" cy="2969286"/>
          </a:xfrm>
          <a:prstGeom prst="roundRect">
            <a:avLst>
              <a:gd name="adj" fmla="val 6341"/>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3261296" y="3342613"/>
            <a:ext cx="2757922" cy="2969286"/>
          </a:xfrm>
          <a:prstGeom prst="roundRect">
            <a:avLst>
              <a:gd name="adj" fmla="val 6341"/>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467419" y="3342612"/>
            <a:ext cx="2757922" cy="2969287"/>
          </a:xfrm>
          <a:prstGeom prst="roundRect">
            <a:avLst>
              <a:gd name="adj" fmla="val 634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normAutofit/>
          </a:bodyPr>
          <a:lstStyle/>
          <a:p>
            <a:r>
              <a:rPr lang="en-US" altLang="zh-CN" dirty="0">
                <a:latin typeface="Berlin Sans FB" panose="020E0602020502020306" pitchFamily="34" charset="0"/>
              </a:rPr>
              <a:t>Related </a:t>
            </a:r>
            <a:r>
              <a:rPr lang="en-US" altLang="zh-CN" dirty="0" smtClean="0">
                <a:latin typeface="Berlin Sans FB" panose="020E0602020502020306" pitchFamily="34" charset="0"/>
              </a:rPr>
              <a:t>Work: </a:t>
            </a:r>
            <a:r>
              <a:rPr lang="en-US" altLang="zh-CN" sz="3600" dirty="0" err="1" smtClean="0">
                <a:latin typeface="Berlin Sans FB" panose="020E0602020502020306" pitchFamily="34" charset="0"/>
              </a:rPr>
              <a:t>Vectorization</a:t>
            </a:r>
            <a:endParaRPr lang="zh-CN" altLang="en-US" dirty="0">
              <a:latin typeface="Berlin Sans FB" panose="020E0602020502020306" pitchFamily="34" charset="0"/>
            </a:endParaRPr>
          </a:p>
        </p:txBody>
      </p:sp>
      <p:sp>
        <p:nvSpPr>
          <p:cNvPr id="3" name="内容占位符 2"/>
          <p:cNvSpPr>
            <a:spLocks noGrp="1"/>
          </p:cNvSpPr>
          <p:nvPr>
            <p:ph idx="1"/>
          </p:nvPr>
        </p:nvSpPr>
        <p:spPr>
          <a:xfrm>
            <a:off x="558789" y="1652784"/>
            <a:ext cx="8484850" cy="4351338"/>
          </a:xfrm>
        </p:spPr>
        <p:txBody>
          <a:bodyPr>
            <a:normAutofit/>
          </a:bodyPr>
          <a:lstStyle/>
          <a:p>
            <a:r>
              <a:rPr lang="en-US" altLang="zh-CN" dirty="0" smtClean="0">
                <a:latin typeface="Berlin Sans FB" panose="020E0602020502020306" pitchFamily="34" charset="0"/>
              </a:rPr>
              <a:t>Advanced </a:t>
            </a:r>
            <a:r>
              <a:rPr lang="en-US" altLang="zh-CN" dirty="0" err="1" smtClean="0">
                <a:latin typeface="Berlin Sans FB" panose="020E0602020502020306" pitchFamily="34" charset="0"/>
              </a:rPr>
              <a:t>vectorization</a:t>
            </a:r>
            <a:endParaRPr lang="en-US" altLang="zh-CN" dirty="0" smtClean="0">
              <a:latin typeface="Berlin Sans FB" panose="020E0602020502020306" pitchFamily="34" charset="0"/>
            </a:endParaRPr>
          </a:p>
          <a:p>
            <a:pPr lvl="1"/>
            <a:r>
              <a:rPr lang="en-US" altLang="zh-CN" dirty="0">
                <a:latin typeface="Berlin Sans FB" panose="020E0602020502020306" pitchFamily="34" charset="0"/>
              </a:rPr>
              <a:t>Accurate approximation for both sharp </a:t>
            </a:r>
            <a:r>
              <a:rPr lang="en-US" altLang="zh-CN" dirty="0" smtClean="0">
                <a:latin typeface="Berlin Sans FB" panose="020E0602020502020306" pitchFamily="34" charset="0"/>
              </a:rPr>
              <a:t>and </a:t>
            </a:r>
            <a:r>
              <a:rPr lang="en-US" altLang="zh-CN" dirty="0">
                <a:latin typeface="Berlin Sans FB" panose="020E0602020502020306" pitchFamily="34" charset="0"/>
              </a:rPr>
              <a:t>smooth </a:t>
            </a:r>
            <a:r>
              <a:rPr lang="en-US" altLang="zh-CN" dirty="0" smtClean="0">
                <a:latin typeface="Berlin Sans FB" panose="020E0602020502020306" pitchFamily="34" charset="0"/>
              </a:rPr>
              <a:t>features</a:t>
            </a:r>
          </a:p>
          <a:p>
            <a:pPr lvl="1"/>
            <a:r>
              <a:rPr lang="en-US" altLang="zh-CN" dirty="0">
                <a:latin typeface="Berlin Sans FB" panose="020E0602020502020306" pitchFamily="34" charset="0"/>
              </a:rPr>
              <a:t>Constructing high-quality vector representation with less geometry primitives</a:t>
            </a:r>
          </a:p>
          <a:p>
            <a:pPr lvl="1"/>
            <a:endParaRPr lang="en-US" altLang="zh-CN" dirty="0" smtClean="0"/>
          </a:p>
        </p:txBody>
      </p:sp>
      <p:graphicFrame>
        <p:nvGraphicFramePr>
          <p:cNvPr id="4" name="对象 3"/>
          <p:cNvGraphicFramePr>
            <a:graphicFrameLocks noChangeAspect="1"/>
          </p:cNvGraphicFramePr>
          <p:nvPr>
            <p:extLst>
              <p:ext uri="{D42A27DB-BD31-4B8C-83A1-F6EECF244321}">
                <p14:modId xmlns:p14="http://schemas.microsoft.com/office/powerpoint/2010/main" val="391069944"/>
              </p:ext>
            </p:extLst>
          </p:nvPr>
        </p:nvGraphicFramePr>
        <p:xfrm>
          <a:off x="635804" y="4733281"/>
          <a:ext cx="1152000" cy="1152000"/>
        </p:xfrm>
        <a:graphic>
          <a:graphicData uri="http://schemas.openxmlformats.org/presentationml/2006/ole">
            <mc:AlternateContent xmlns:mc="http://schemas.openxmlformats.org/markup-compatibility/2006">
              <mc:Choice xmlns:v="urn:schemas-microsoft-com:vml" Requires="v">
                <p:oleObj spid="_x0000_s1236" name="Acrobat Document" r:id="rId4" imgW="6067268" imgH="6067245" progId="AcroExch.Document.7">
                  <p:embed/>
                </p:oleObj>
              </mc:Choice>
              <mc:Fallback>
                <p:oleObj name="Acrobat Document" r:id="rId4" imgW="6067268" imgH="6067245" progId="AcroExch.Document.7">
                  <p:embed/>
                  <p:pic>
                    <p:nvPicPr>
                      <p:cNvPr id="0" name=""/>
                      <p:cNvPicPr/>
                      <p:nvPr/>
                    </p:nvPicPr>
                    <p:blipFill>
                      <a:blip r:embed="rId5"/>
                      <a:stretch>
                        <a:fillRect/>
                      </a:stretch>
                    </p:blipFill>
                    <p:spPr>
                      <a:xfrm>
                        <a:off x="635804" y="4733281"/>
                        <a:ext cx="1152000" cy="1152000"/>
                      </a:xfrm>
                      <a:prstGeom prst="rect">
                        <a:avLst/>
                      </a:prstGeom>
                    </p:spPr>
                  </p:pic>
                </p:oleObj>
              </mc:Fallback>
            </mc:AlternateContent>
          </a:graphicData>
        </a:graphic>
      </p:graphicFrame>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50738" y="4733281"/>
            <a:ext cx="1249127" cy="1152000"/>
          </a:xfrm>
          <a:prstGeom prst="rect">
            <a:avLst/>
          </a:prstGeom>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74827" y="4733281"/>
            <a:ext cx="1249127" cy="1152000"/>
          </a:xfrm>
          <a:prstGeom prst="rect">
            <a:avLst/>
          </a:prstGeom>
        </p:spPr>
      </p:pic>
      <p:graphicFrame>
        <p:nvGraphicFramePr>
          <p:cNvPr id="8" name="对象 7"/>
          <p:cNvGraphicFramePr>
            <a:graphicFrameLocks noChangeAspect="1"/>
          </p:cNvGraphicFramePr>
          <p:nvPr>
            <p:extLst>
              <p:ext uri="{D42A27DB-BD31-4B8C-83A1-F6EECF244321}">
                <p14:modId xmlns:p14="http://schemas.microsoft.com/office/powerpoint/2010/main" val="3766506165"/>
              </p:ext>
            </p:extLst>
          </p:nvPr>
        </p:nvGraphicFramePr>
        <p:xfrm>
          <a:off x="1887941" y="4733281"/>
          <a:ext cx="1147856" cy="1152000"/>
        </p:xfrm>
        <a:graphic>
          <a:graphicData uri="http://schemas.openxmlformats.org/presentationml/2006/ole">
            <mc:AlternateContent xmlns:mc="http://schemas.openxmlformats.org/markup-compatibility/2006">
              <mc:Choice xmlns:v="urn:schemas-microsoft-com:vml" Requires="v">
                <p:oleObj spid="_x0000_s1237" name="Acrobat Document" r:id="rId8" imgW="5276612" imgH="5295797" progId="AcroExch.Document.7">
                  <p:embed/>
                </p:oleObj>
              </mc:Choice>
              <mc:Fallback>
                <p:oleObj name="Acrobat Document" r:id="rId8" imgW="5276612" imgH="5295797" progId="AcroExch.Document.7">
                  <p:embed/>
                  <p:pic>
                    <p:nvPicPr>
                      <p:cNvPr id="0" name=""/>
                      <p:cNvPicPr/>
                      <p:nvPr/>
                    </p:nvPicPr>
                    <p:blipFill>
                      <a:blip r:embed="rId9"/>
                      <a:stretch>
                        <a:fillRect/>
                      </a:stretch>
                    </p:blipFill>
                    <p:spPr>
                      <a:xfrm>
                        <a:off x="1887941" y="4733281"/>
                        <a:ext cx="1147856" cy="1152000"/>
                      </a:xfrm>
                      <a:prstGeom prst="rect">
                        <a:avLst/>
                      </a:prstGeom>
                    </p:spPr>
                  </p:pic>
                </p:oleObj>
              </mc:Fallback>
            </mc:AlternateContent>
          </a:graphicData>
        </a:graphic>
      </p:graphicFrame>
      <p:sp>
        <p:nvSpPr>
          <p:cNvPr id="9" name="文本框 8"/>
          <p:cNvSpPr txBox="1"/>
          <p:nvPr/>
        </p:nvSpPr>
        <p:spPr>
          <a:xfrm>
            <a:off x="3308395" y="6004122"/>
            <a:ext cx="2560001" cy="307777"/>
          </a:xfrm>
          <a:prstGeom prst="rect">
            <a:avLst/>
          </a:prstGeom>
          <a:noFill/>
        </p:spPr>
        <p:txBody>
          <a:bodyPr wrap="square" rtlCol="0">
            <a:spAutoFit/>
          </a:bodyPr>
          <a:lstStyle/>
          <a:p>
            <a:pPr marL="0" lvl="1" algn="ctr"/>
            <a:r>
              <a:rPr lang="en-US" altLang="zh-CN" sz="1400" dirty="0" smtClean="0"/>
              <a:t>[</a:t>
            </a:r>
            <a:r>
              <a:rPr lang="en-US" altLang="zh-CN" sz="1400" dirty="0" err="1" smtClean="0"/>
              <a:t>Orzan</a:t>
            </a:r>
            <a:r>
              <a:rPr lang="en-US" altLang="zh-CN" sz="1400" dirty="0" smtClean="0"/>
              <a:t> </a:t>
            </a:r>
            <a:r>
              <a:rPr lang="en-US" altLang="zh-CN" sz="1400" dirty="0"/>
              <a:t>et al., </a:t>
            </a:r>
            <a:r>
              <a:rPr lang="en-US" altLang="zh-CN" sz="1400" dirty="0" smtClean="0"/>
              <a:t>2013]</a:t>
            </a:r>
            <a:endParaRPr lang="en-US" altLang="zh-CN" sz="1400" dirty="0"/>
          </a:p>
        </p:txBody>
      </p:sp>
      <p:sp>
        <p:nvSpPr>
          <p:cNvPr id="12" name="文本框 11"/>
          <p:cNvSpPr txBox="1"/>
          <p:nvPr/>
        </p:nvSpPr>
        <p:spPr>
          <a:xfrm>
            <a:off x="6157441" y="6004122"/>
            <a:ext cx="2528806" cy="307777"/>
          </a:xfrm>
          <a:prstGeom prst="rect">
            <a:avLst/>
          </a:prstGeom>
          <a:noFill/>
        </p:spPr>
        <p:txBody>
          <a:bodyPr wrap="square" rtlCol="0">
            <a:spAutoFit/>
          </a:bodyPr>
          <a:lstStyle/>
          <a:p>
            <a:pPr marL="0" lvl="1" algn="ctr"/>
            <a:r>
              <a:rPr lang="en-US" altLang="zh-CN" sz="1400" dirty="0" smtClean="0"/>
              <a:t>[Sun </a:t>
            </a:r>
            <a:r>
              <a:rPr lang="en-US" altLang="zh-CN" sz="1400" dirty="0"/>
              <a:t>et al.,</a:t>
            </a:r>
            <a:r>
              <a:rPr lang="en-US" altLang="zh-CN" sz="1400" dirty="0" smtClean="0"/>
              <a:t>2009]</a:t>
            </a:r>
            <a:endParaRPr lang="zh-CN" altLang="en-US" sz="1400" dirty="0"/>
          </a:p>
        </p:txBody>
      </p:sp>
      <p:pic>
        <p:nvPicPr>
          <p:cNvPr id="17" name="图片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38465" y="4805281"/>
            <a:ext cx="1318464" cy="1008000"/>
          </a:xfrm>
          <a:prstGeom prst="rect">
            <a:avLst/>
          </a:prstGeom>
        </p:spPr>
      </p:pic>
      <p:pic>
        <p:nvPicPr>
          <p:cNvPr id="18" name="图片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78754" y="4811156"/>
            <a:ext cx="1342657" cy="1008000"/>
          </a:xfrm>
          <a:prstGeom prst="rect">
            <a:avLst/>
          </a:prstGeom>
        </p:spPr>
      </p:pic>
      <p:sp>
        <p:nvSpPr>
          <p:cNvPr id="14" name="文本框 13"/>
          <p:cNvSpPr txBox="1"/>
          <p:nvPr/>
        </p:nvSpPr>
        <p:spPr>
          <a:xfrm>
            <a:off x="558789" y="6004122"/>
            <a:ext cx="2672715" cy="307777"/>
          </a:xfrm>
          <a:prstGeom prst="rect">
            <a:avLst/>
          </a:prstGeom>
          <a:noFill/>
        </p:spPr>
        <p:txBody>
          <a:bodyPr wrap="square" rtlCol="0">
            <a:spAutoFit/>
          </a:bodyPr>
          <a:lstStyle/>
          <a:p>
            <a:r>
              <a:rPr lang="da-DK" altLang="zh-CN" sz="1400" dirty="0" smtClean="0"/>
              <a:t>[Zhao </a:t>
            </a:r>
            <a:r>
              <a:rPr lang="da-DK" altLang="zh-CN" sz="1400" dirty="0"/>
              <a:t>et al., 2013, Xia et al., </a:t>
            </a:r>
            <a:r>
              <a:rPr lang="da-DK" altLang="zh-CN" sz="1400" dirty="0" smtClean="0"/>
              <a:t>2009]</a:t>
            </a:r>
            <a:endParaRPr lang="da-DK" altLang="zh-CN" sz="1400" dirty="0"/>
          </a:p>
        </p:txBody>
      </p:sp>
      <p:sp>
        <p:nvSpPr>
          <p:cNvPr id="11" name="圆角矩形 10"/>
          <p:cNvSpPr/>
          <p:nvPr/>
        </p:nvSpPr>
        <p:spPr>
          <a:xfrm>
            <a:off x="468352" y="3527424"/>
            <a:ext cx="2756990" cy="1021046"/>
          </a:xfrm>
          <a:prstGeom prst="roundRect">
            <a:avLst>
              <a:gd name="adj" fmla="val 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ltLang="zh-CN" sz="1600" dirty="0">
                <a:solidFill>
                  <a:schemeClr val="tx1"/>
                </a:solidFill>
              </a:rPr>
              <a:t>Triangle mesh based </a:t>
            </a:r>
            <a:r>
              <a:rPr lang="da-DK" altLang="zh-CN" sz="1600" dirty="0" smtClean="0">
                <a:solidFill>
                  <a:schemeClr val="tx1"/>
                </a:solidFill>
              </a:rPr>
              <a:t>methods</a:t>
            </a:r>
          </a:p>
          <a:p>
            <a:pPr marL="285750" indent="-285750">
              <a:buFont typeface="Arial" panose="020B0604020202020204" pitchFamily="34" charset="0"/>
              <a:buChar char="•"/>
            </a:pPr>
            <a:r>
              <a:rPr lang="da-DK" altLang="zh-CN" sz="1600" dirty="0" smtClean="0">
                <a:solidFill>
                  <a:schemeClr val="tx1"/>
                </a:solidFill>
              </a:rPr>
              <a:t>Points sampling</a:t>
            </a:r>
          </a:p>
          <a:p>
            <a:pPr marL="285750" indent="-285750">
              <a:buFont typeface="Arial" panose="020B0604020202020204" pitchFamily="34" charset="0"/>
              <a:buChar char="•"/>
            </a:pPr>
            <a:r>
              <a:rPr lang="da-DK" altLang="zh-CN" sz="1600" dirty="0" smtClean="0">
                <a:solidFill>
                  <a:schemeClr val="tx1"/>
                </a:solidFill>
              </a:rPr>
              <a:t>Triangulation</a:t>
            </a:r>
          </a:p>
          <a:p>
            <a:pPr marL="285750" indent="-285750">
              <a:buFont typeface="Arial" panose="020B0604020202020204" pitchFamily="34" charset="0"/>
              <a:buChar char="•"/>
            </a:pPr>
            <a:endParaRPr lang="da-DK" altLang="zh-CN" sz="1400" dirty="0">
              <a:solidFill>
                <a:schemeClr val="tx1"/>
              </a:solidFill>
            </a:endParaRPr>
          </a:p>
        </p:txBody>
      </p:sp>
      <p:sp>
        <p:nvSpPr>
          <p:cNvPr id="19" name="圆角矩形 18"/>
          <p:cNvSpPr/>
          <p:nvPr/>
        </p:nvSpPr>
        <p:spPr>
          <a:xfrm>
            <a:off x="3267307" y="3526020"/>
            <a:ext cx="2754352" cy="1021046"/>
          </a:xfrm>
          <a:prstGeom prst="roundRect">
            <a:avLst>
              <a:gd name="adj" fmla="val 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rPr>
              <a:t>Diffusion curve </a:t>
            </a:r>
            <a:r>
              <a:rPr lang="en-US" altLang="zh-CN" sz="1600" dirty="0" smtClean="0">
                <a:solidFill>
                  <a:schemeClr val="tx1"/>
                </a:solidFill>
              </a:rPr>
              <a:t>based methods</a:t>
            </a:r>
          </a:p>
          <a:p>
            <a:pPr marL="285750" indent="-285750">
              <a:buFont typeface="Arial" panose="020B0604020202020204" pitchFamily="34" charset="0"/>
              <a:buChar char="•"/>
            </a:pPr>
            <a:r>
              <a:rPr lang="en-US" altLang="zh-CN" sz="1600" dirty="0" smtClean="0">
                <a:solidFill>
                  <a:schemeClr val="tx1"/>
                </a:solidFill>
              </a:rPr>
              <a:t>Detect the edges</a:t>
            </a:r>
          </a:p>
          <a:p>
            <a:pPr marL="285750" indent="-285750">
              <a:buFont typeface="Arial" panose="020B0604020202020204" pitchFamily="34" charset="0"/>
              <a:buChar char="•"/>
            </a:pPr>
            <a:r>
              <a:rPr lang="en-US" altLang="zh-CN" sz="1600" dirty="0" smtClean="0">
                <a:solidFill>
                  <a:schemeClr val="tx1"/>
                </a:solidFill>
              </a:rPr>
              <a:t>Convert into diffusion curves</a:t>
            </a:r>
            <a:endParaRPr lang="da-DK" altLang="zh-CN" sz="1400" dirty="0">
              <a:solidFill>
                <a:schemeClr val="tx1"/>
              </a:solidFill>
            </a:endParaRPr>
          </a:p>
        </p:txBody>
      </p:sp>
      <p:sp>
        <p:nvSpPr>
          <p:cNvPr id="21" name="圆角矩形 20"/>
          <p:cNvSpPr/>
          <p:nvPr/>
        </p:nvSpPr>
        <p:spPr>
          <a:xfrm>
            <a:off x="6071432" y="3524440"/>
            <a:ext cx="2749979" cy="1022626"/>
          </a:xfrm>
          <a:prstGeom prst="roundRect">
            <a:avLst>
              <a:gd name="adj" fmla="val 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rPr>
              <a:t>Gradient mesh based </a:t>
            </a:r>
            <a:r>
              <a:rPr lang="en-US" altLang="zh-CN" sz="1600" dirty="0" smtClean="0">
                <a:solidFill>
                  <a:schemeClr val="tx1"/>
                </a:solidFill>
              </a:rPr>
              <a:t>methods</a:t>
            </a:r>
          </a:p>
          <a:p>
            <a:pPr marL="285750" indent="-285750">
              <a:buFont typeface="Arial" panose="020B0604020202020204" pitchFamily="34" charset="0"/>
              <a:buChar char="•"/>
            </a:pPr>
            <a:r>
              <a:rPr lang="en-US" altLang="zh-CN" sz="1600" dirty="0" smtClean="0">
                <a:solidFill>
                  <a:schemeClr val="tx1"/>
                </a:solidFill>
              </a:rPr>
              <a:t>Generate gradient mesh</a:t>
            </a:r>
          </a:p>
          <a:p>
            <a:pPr marL="285750" indent="-285750">
              <a:buFont typeface="Arial" panose="020B0604020202020204" pitchFamily="34" charset="0"/>
              <a:buChar char="•"/>
            </a:pPr>
            <a:r>
              <a:rPr lang="da-DK" altLang="zh-CN" sz="1400" dirty="0" smtClean="0">
                <a:solidFill>
                  <a:schemeClr val="tx1"/>
                </a:solidFill>
              </a:rPr>
              <a:t>Semi-automatic</a:t>
            </a:r>
          </a:p>
          <a:p>
            <a:pPr marL="285750" indent="-285750">
              <a:buFont typeface="Arial" panose="020B0604020202020204" pitchFamily="34" charset="0"/>
              <a:buChar char="•"/>
            </a:pPr>
            <a:endParaRPr lang="da-DK" altLang="zh-CN" sz="1400" dirty="0">
              <a:solidFill>
                <a:schemeClr val="tx1"/>
              </a:solidFill>
            </a:endParaRPr>
          </a:p>
        </p:txBody>
      </p:sp>
    </p:spTree>
    <p:extLst>
      <p:ext uri="{BB962C8B-B14F-4D97-AF65-F5344CB8AC3E}">
        <p14:creationId xmlns:p14="http://schemas.microsoft.com/office/powerpoint/2010/main" val="923626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a:xfrm>
            <a:off x="4368097" y="1872248"/>
            <a:ext cx="3077088" cy="4372434"/>
          </a:xfrm>
          <a:prstGeom prst="roundRect">
            <a:avLst>
              <a:gd name="adj" fmla="val 6341"/>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725478" y="1872248"/>
            <a:ext cx="3077088" cy="4372434"/>
          </a:xfrm>
          <a:prstGeom prst="roundRect">
            <a:avLst>
              <a:gd name="adj" fmla="val 6341"/>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normAutofit/>
          </a:bodyPr>
          <a:lstStyle/>
          <a:p>
            <a:r>
              <a:rPr lang="en-US" altLang="zh-CN" dirty="0" smtClean="0">
                <a:latin typeface="Berlin Sans FB" panose="020E0602020502020306" pitchFamily="34" charset="0"/>
              </a:rPr>
              <a:t>Related Work: </a:t>
            </a:r>
            <a:r>
              <a:rPr lang="en-US" altLang="zh-CN" sz="3200" dirty="0" smtClean="0">
                <a:latin typeface="Berlin Sans FB" panose="020E0602020502020306" pitchFamily="34" charset="0"/>
              </a:rPr>
              <a:t>GPU-acceleration</a:t>
            </a:r>
            <a:endParaRPr lang="zh-CN" altLang="en-US" sz="3200" dirty="0">
              <a:latin typeface="Berlin Sans FB" panose="020E0602020502020306" pitchFamily="34" charset="0"/>
            </a:endParaRPr>
          </a:p>
        </p:txBody>
      </p:sp>
      <p:pic>
        <p:nvPicPr>
          <p:cNvPr id="8" name="内容占位符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51008" y="3097938"/>
            <a:ext cx="2111266" cy="2111266"/>
          </a:xfrm>
        </p:spPr>
      </p:pic>
      <p:sp>
        <p:nvSpPr>
          <p:cNvPr id="4" name="矩形 3"/>
          <p:cNvSpPr/>
          <p:nvPr/>
        </p:nvSpPr>
        <p:spPr>
          <a:xfrm>
            <a:off x="4368097" y="5289096"/>
            <a:ext cx="3081361" cy="1138773"/>
          </a:xfrm>
          <a:prstGeom prst="rect">
            <a:avLst/>
          </a:prstGeom>
        </p:spPr>
        <p:txBody>
          <a:bodyPr wrap="square">
            <a:spAutoFit/>
          </a:bodyPr>
          <a:lstStyle/>
          <a:p>
            <a:pPr algn="ctr"/>
            <a:r>
              <a:rPr lang="en-US" altLang="zh-CN" sz="1600" dirty="0" smtClean="0"/>
              <a:t>[</a:t>
            </a:r>
            <a:r>
              <a:rPr lang="en-US" altLang="zh-CN" sz="1600" dirty="0" err="1" smtClean="0"/>
              <a:t>Nehab</a:t>
            </a:r>
            <a:r>
              <a:rPr lang="en-US" altLang="zh-CN" sz="1600" dirty="0" smtClean="0"/>
              <a:t> </a:t>
            </a:r>
            <a:r>
              <a:rPr lang="en-US" altLang="zh-CN" sz="1600" dirty="0"/>
              <a:t>and Hoppe, </a:t>
            </a:r>
            <a:r>
              <a:rPr lang="en-US" altLang="zh-CN" sz="1600" dirty="0" smtClean="0"/>
              <a:t>2008]</a:t>
            </a:r>
          </a:p>
          <a:p>
            <a:pPr algn="ctr"/>
            <a:r>
              <a:rPr lang="en-US" altLang="zh-CN" sz="1600" dirty="0" smtClean="0"/>
              <a:t>[Xia </a:t>
            </a:r>
            <a:r>
              <a:rPr lang="en-US" altLang="zh-CN" sz="1600" dirty="0"/>
              <a:t>et al., </a:t>
            </a:r>
            <a:r>
              <a:rPr lang="en-US" altLang="zh-CN" sz="1600" dirty="0" smtClean="0"/>
              <a:t>2009]</a:t>
            </a:r>
          </a:p>
          <a:p>
            <a:pPr algn="ctr"/>
            <a:r>
              <a:rPr lang="en-US" altLang="zh-CN" sz="1600" dirty="0" smtClean="0"/>
              <a:t>[</a:t>
            </a:r>
            <a:r>
              <a:rPr lang="en-US" altLang="zh-CN" sz="1600" dirty="0" err="1" smtClean="0"/>
              <a:t>Orzan</a:t>
            </a:r>
            <a:r>
              <a:rPr lang="en-US" altLang="zh-CN" sz="1600" dirty="0" smtClean="0"/>
              <a:t> </a:t>
            </a:r>
            <a:r>
              <a:rPr lang="en-US" altLang="zh-CN" sz="1600" dirty="0"/>
              <a:t>et al., </a:t>
            </a:r>
            <a:r>
              <a:rPr lang="en-US" altLang="zh-CN" sz="1600" dirty="0" smtClean="0"/>
              <a:t>2013]</a:t>
            </a:r>
          </a:p>
          <a:p>
            <a:endParaRPr lang="zh-CN" altLang="en-US" dirty="0"/>
          </a:p>
        </p:txBody>
      </p:sp>
      <p:sp>
        <p:nvSpPr>
          <p:cNvPr id="5" name="矩形 4"/>
          <p:cNvSpPr/>
          <p:nvPr/>
        </p:nvSpPr>
        <p:spPr>
          <a:xfrm>
            <a:off x="777611" y="5289096"/>
            <a:ext cx="2731491" cy="861774"/>
          </a:xfrm>
          <a:prstGeom prst="rect">
            <a:avLst/>
          </a:prstGeom>
        </p:spPr>
        <p:txBody>
          <a:bodyPr wrap="square">
            <a:spAutoFit/>
          </a:bodyPr>
          <a:lstStyle/>
          <a:p>
            <a:pPr algn="ctr"/>
            <a:r>
              <a:rPr lang="da-DK" altLang="zh-CN" sz="1600" dirty="0" smtClean="0"/>
              <a:t>[Ladikos </a:t>
            </a:r>
            <a:r>
              <a:rPr lang="da-DK" altLang="zh-CN" sz="1600" dirty="0"/>
              <a:t>et al., </a:t>
            </a:r>
            <a:r>
              <a:rPr lang="da-DK" altLang="zh-CN" sz="1600" dirty="0" smtClean="0"/>
              <a:t>2008] </a:t>
            </a:r>
          </a:p>
          <a:p>
            <a:pPr algn="ctr"/>
            <a:r>
              <a:rPr lang="da-DK" altLang="zh-CN" sz="1600" dirty="0" smtClean="0"/>
              <a:t>[Waizenegger </a:t>
            </a:r>
            <a:r>
              <a:rPr lang="da-DK" altLang="zh-CN" sz="1600" dirty="0"/>
              <a:t>et </a:t>
            </a:r>
            <a:r>
              <a:rPr lang="da-DK" altLang="zh-CN" sz="1600" dirty="0" smtClean="0"/>
              <a:t>al. </a:t>
            </a:r>
            <a:r>
              <a:rPr lang="fr-FR" altLang="zh-CN" sz="1600" dirty="0" smtClean="0"/>
              <a:t>2009]</a:t>
            </a:r>
          </a:p>
          <a:p>
            <a:pPr algn="ctr"/>
            <a:r>
              <a:rPr lang="fr-FR" altLang="zh-CN" sz="1600" dirty="0" smtClean="0"/>
              <a:t>[Yous </a:t>
            </a:r>
            <a:r>
              <a:rPr lang="fr-FR" altLang="zh-CN" sz="1600" dirty="0"/>
              <a:t>et al., </a:t>
            </a:r>
            <a:r>
              <a:rPr lang="fr-FR" altLang="zh-CN" sz="1600" dirty="0" smtClean="0"/>
              <a:t>2007]</a:t>
            </a:r>
            <a:endParaRPr lang="zh-CN" altLang="en-US" sz="1600" dirty="0"/>
          </a:p>
        </p:txBody>
      </p:sp>
      <p:pic>
        <p:nvPicPr>
          <p:cNvPr id="6" name="图片 5" descr="C:\Users\xxliang\Desktop\读书报告\VHcuda\f1.jpg"/>
          <p:cNvPicPr/>
          <p:nvPr/>
        </p:nvPicPr>
        <p:blipFill>
          <a:blip r:embed="rId4">
            <a:extLst>
              <a:ext uri="{28A0092B-C50C-407E-A947-70E740481C1C}">
                <a14:useLocalDpi xmlns:a14="http://schemas.microsoft.com/office/drawing/2010/main" val="0"/>
              </a:ext>
            </a:extLst>
          </a:blip>
          <a:srcRect/>
          <a:stretch>
            <a:fillRect/>
          </a:stretch>
        </p:blipFill>
        <p:spPr bwMode="auto">
          <a:xfrm>
            <a:off x="777611" y="3062960"/>
            <a:ext cx="1447800" cy="2181225"/>
          </a:xfrm>
          <a:prstGeom prst="rect">
            <a:avLst/>
          </a:prstGeom>
          <a:noFill/>
          <a:ln>
            <a:noFill/>
          </a:ln>
        </p:spPr>
      </p:pic>
      <p:pic>
        <p:nvPicPr>
          <p:cNvPr id="7" name="图片 6" descr="C:\Users\xxliang\Desktop\读书报告\VHcuda\f2.jpg"/>
          <p:cNvPicPr/>
          <p:nvPr/>
        </p:nvPicPr>
        <p:blipFill>
          <a:blip r:embed="rId5">
            <a:extLst>
              <a:ext uri="{28A0092B-C50C-407E-A947-70E740481C1C}">
                <a14:useLocalDpi xmlns:a14="http://schemas.microsoft.com/office/drawing/2010/main" val="0"/>
              </a:ext>
            </a:extLst>
          </a:blip>
          <a:srcRect/>
          <a:stretch>
            <a:fillRect/>
          </a:stretch>
        </p:blipFill>
        <p:spPr bwMode="auto">
          <a:xfrm>
            <a:off x="2254831" y="3062959"/>
            <a:ext cx="1447800" cy="2181225"/>
          </a:xfrm>
          <a:prstGeom prst="rect">
            <a:avLst/>
          </a:prstGeom>
          <a:noFill/>
          <a:ln>
            <a:noFill/>
          </a:ln>
        </p:spPr>
      </p:pic>
      <p:sp>
        <p:nvSpPr>
          <p:cNvPr id="10" name="圆角矩形 9"/>
          <p:cNvSpPr/>
          <p:nvPr/>
        </p:nvSpPr>
        <p:spPr>
          <a:xfrm>
            <a:off x="729618" y="2080778"/>
            <a:ext cx="3072948" cy="785084"/>
          </a:xfrm>
          <a:prstGeom prst="roundRect">
            <a:avLst>
              <a:gd name="adj" fmla="val 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ltLang="zh-CN" sz="1600" dirty="0">
                <a:solidFill>
                  <a:schemeClr val="tx1"/>
                </a:solidFill>
              </a:rPr>
              <a:t>GPU-based </a:t>
            </a:r>
            <a:r>
              <a:rPr lang="da-DK" altLang="zh-CN" sz="1600" dirty="0" smtClean="0">
                <a:solidFill>
                  <a:schemeClr val="tx1"/>
                </a:solidFill>
              </a:rPr>
              <a:t>Shape From Silhouette</a:t>
            </a:r>
          </a:p>
          <a:p>
            <a:pPr marL="285750" indent="-285750">
              <a:buFont typeface="Arial" panose="020B0604020202020204" pitchFamily="34" charset="0"/>
              <a:buChar char="•"/>
            </a:pPr>
            <a:r>
              <a:rPr lang="da-DK" altLang="zh-CN" sz="1600" dirty="0" smtClean="0">
                <a:solidFill>
                  <a:schemeClr val="tx1"/>
                </a:solidFill>
              </a:rPr>
              <a:t>Visual hull parallelization</a:t>
            </a:r>
            <a:endParaRPr lang="da-DK" altLang="zh-CN" sz="1600" dirty="0">
              <a:solidFill>
                <a:schemeClr val="tx1"/>
              </a:solidFill>
            </a:endParaRPr>
          </a:p>
        </p:txBody>
      </p:sp>
      <p:sp>
        <p:nvSpPr>
          <p:cNvPr id="12" name="圆角矩形 11"/>
          <p:cNvSpPr/>
          <p:nvPr/>
        </p:nvSpPr>
        <p:spPr>
          <a:xfrm>
            <a:off x="4372237" y="2080777"/>
            <a:ext cx="3072948" cy="772418"/>
          </a:xfrm>
          <a:prstGeom prst="roundRect">
            <a:avLst>
              <a:gd name="adj" fmla="val 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ltLang="zh-CN" sz="1600" dirty="0">
                <a:solidFill>
                  <a:schemeClr val="tx1"/>
                </a:solidFill>
              </a:rPr>
              <a:t>Vectorized Image </a:t>
            </a:r>
            <a:r>
              <a:rPr lang="da-DK" altLang="zh-CN" sz="1600" dirty="0" smtClean="0">
                <a:solidFill>
                  <a:schemeClr val="tx1"/>
                </a:solidFill>
              </a:rPr>
              <a:t>Rendering</a:t>
            </a:r>
          </a:p>
          <a:p>
            <a:pPr marL="285750" indent="-285750">
              <a:buFont typeface="Arial" panose="020B0604020202020204" pitchFamily="34" charset="0"/>
              <a:buChar char="•"/>
            </a:pPr>
            <a:r>
              <a:rPr lang="da-DK" altLang="zh-CN" sz="1600" dirty="0" smtClean="0">
                <a:solidFill>
                  <a:schemeClr val="tx1"/>
                </a:solidFill>
              </a:rPr>
              <a:t>High efficiency rendering</a:t>
            </a:r>
            <a:endParaRPr lang="da-DK" altLang="zh-CN" sz="1600" dirty="0">
              <a:solidFill>
                <a:schemeClr val="tx1"/>
              </a:solidFill>
            </a:endParaRPr>
          </a:p>
        </p:txBody>
      </p:sp>
    </p:spTree>
    <p:extLst>
      <p:ext uri="{BB962C8B-B14F-4D97-AF65-F5344CB8AC3E}">
        <p14:creationId xmlns:p14="http://schemas.microsoft.com/office/powerpoint/2010/main" val="17417113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7|1.2"/>
</p:tagLst>
</file>

<file path=ppt/tags/tag10.xml><?xml version="1.0" encoding="utf-8"?>
<p:tagLst xmlns:a="http://schemas.openxmlformats.org/drawingml/2006/main" xmlns:r="http://schemas.openxmlformats.org/officeDocument/2006/relationships" xmlns:p="http://schemas.openxmlformats.org/presentationml/2006/main">
  <p:tag name="TIMING" val="|0.8|1.1|1.6"/>
</p:tagLst>
</file>

<file path=ppt/tags/tag11.xml><?xml version="1.0" encoding="utf-8"?>
<p:tagLst xmlns:a="http://schemas.openxmlformats.org/drawingml/2006/main" xmlns:r="http://schemas.openxmlformats.org/officeDocument/2006/relationships" xmlns:p="http://schemas.openxmlformats.org/presentationml/2006/main">
  <p:tag name="TIMING" val="|0.8|1.1|1.6"/>
</p:tagLst>
</file>

<file path=ppt/tags/tag12.xml><?xml version="1.0" encoding="utf-8"?>
<p:tagLst xmlns:a="http://schemas.openxmlformats.org/drawingml/2006/main" xmlns:r="http://schemas.openxmlformats.org/officeDocument/2006/relationships" xmlns:p="http://schemas.openxmlformats.org/presentationml/2006/main">
  <p:tag name="TIMING" val="|0.8|0.9"/>
</p:tagLst>
</file>

<file path=ppt/tags/tag13.xml><?xml version="1.0" encoding="utf-8"?>
<p:tagLst xmlns:a="http://schemas.openxmlformats.org/drawingml/2006/main" xmlns:r="http://schemas.openxmlformats.org/officeDocument/2006/relationships" xmlns:p="http://schemas.openxmlformats.org/presentationml/2006/main">
  <p:tag name="TIMING" val="|0.8|0.9"/>
</p:tagLst>
</file>

<file path=ppt/tags/tag14.xml><?xml version="1.0" encoding="utf-8"?>
<p:tagLst xmlns:a="http://schemas.openxmlformats.org/drawingml/2006/main" xmlns:r="http://schemas.openxmlformats.org/officeDocument/2006/relationships" xmlns:p="http://schemas.openxmlformats.org/presentationml/2006/main">
  <p:tag name="TIMING" val="|1.8|1.1|1|0.9"/>
</p:tagLst>
</file>

<file path=ppt/tags/tag15.xml><?xml version="1.0" encoding="utf-8"?>
<p:tagLst xmlns:a="http://schemas.openxmlformats.org/drawingml/2006/main" xmlns:r="http://schemas.openxmlformats.org/officeDocument/2006/relationships" xmlns:p="http://schemas.openxmlformats.org/presentationml/2006/main">
  <p:tag name="TIMING" val="|1.8|1.1|1|0.9"/>
</p:tagLst>
</file>

<file path=ppt/tags/tag16.xml><?xml version="1.0" encoding="utf-8"?>
<p:tagLst xmlns:a="http://schemas.openxmlformats.org/drawingml/2006/main" xmlns:r="http://schemas.openxmlformats.org/officeDocument/2006/relationships" xmlns:p="http://schemas.openxmlformats.org/presentationml/2006/main">
  <p:tag name="TIMING" val="|1.8|1.1|1|0.9"/>
</p:tagLst>
</file>

<file path=ppt/tags/tag17.xml><?xml version="1.0" encoding="utf-8"?>
<p:tagLst xmlns:a="http://schemas.openxmlformats.org/drawingml/2006/main" xmlns:r="http://schemas.openxmlformats.org/officeDocument/2006/relationships" xmlns:p="http://schemas.openxmlformats.org/presentationml/2006/main">
  <p:tag name="TIMING" val="|1.8|1.1|1|0.9"/>
</p:tagLst>
</file>

<file path=ppt/tags/tag18.xml><?xml version="1.0" encoding="utf-8"?>
<p:tagLst xmlns:a="http://schemas.openxmlformats.org/drawingml/2006/main" xmlns:r="http://schemas.openxmlformats.org/officeDocument/2006/relationships" xmlns:p="http://schemas.openxmlformats.org/presentationml/2006/main">
  <p:tag name="TIMING" val="|1.8|1.1|1|0.9"/>
</p:tagLst>
</file>

<file path=ppt/tags/tag19.xml><?xml version="1.0" encoding="utf-8"?>
<p:tagLst xmlns:a="http://schemas.openxmlformats.org/drawingml/2006/main" xmlns:r="http://schemas.openxmlformats.org/officeDocument/2006/relationships" xmlns:p="http://schemas.openxmlformats.org/presentationml/2006/main">
  <p:tag name="TIMING" val="|0.8"/>
</p:tagLst>
</file>

<file path=ppt/tags/tag2.xml><?xml version="1.0" encoding="utf-8"?>
<p:tagLst xmlns:a="http://schemas.openxmlformats.org/drawingml/2006/main" xmlns:r="http://schemas.openxmlformats.org/officeDocument/2006/relationships" xmlns:p="http://schemas.openxmlformats.org/presentationml/2006/main">
  <p:tag name="TIMING" val="|2.7|1.2"/>
</p:tagLst>
</file>

<file path=ppt/tags/tag20.xml><?xml version="1.0" encoding="utf-8"?>
<p:tagLst xmlns:a="http://schemas.openxmlformats.org/drawingml/2006/main" xmlns:r="http://schemas.openxmlformats.org/officeDocument/2006/relationships" xmlns:p="http://schemas.openxmlformats.org/presentationml/2006/main">
  <p:tag name="TIMING" val="|0.8"/>
</p:tagLst>
</file>

<file path=ppt/tags/tag21.xml><?xml version="1.0" encoding="utf-8"?>
<p:tagLst xmlns:a="http://schemas.openxmlformats.org/drawingml/2006/main" xmlns:r="http://schemas.openxmlformats.org/officeDocument/2006/relationships" xmlns:p="http://schemas.openxmlformats.org/presentationml/2006/main">
  <p:tag name="TIMING" val="|1.8|1.1|1|0.9"/>
</p:tagLst>
</file>

<file path=ppt/tags/tag22.xml><?xml version="1.0" encoding="utf-8"?>
<p:tagLst xmlns:a="http://schemas.openxmlformats.org/drawingml/2006/main" xmlns:r="http://schemas.openxmlformats.org/officeDocument/2006/relationships" xmlns:p="http://schemas.openxmlformats.org/presentationml/2006/main">
  <p:tag name="TIMING" val="|2.5"/>
</p:tagLst>
</file>

<file path=ppt/tags/tag23.xml><?xml version="1.0" encoding="utf-8"?>
<p:tagLst xmlns:a="http://schemas.openxmlformats.org/drawingml/2006/main" xmlns:r="http://schemas.openxmlformats.org/officeDocument/2006/relationships" xmlns:p="http://schemas.openxmlformats.org/presentationml/2006/main">
  <p:tag name="TIMING" val="|2.5"/>
</p:tagLst>
</file>

<file path=ppt/tags/tag24.xml><?xml version="1.0" encoding="utf-8"?>
<p:tagLst xmlns:a="http://schemas.openxmlformats.org/drawingml/2006/main" xmlns:r="http://schemas.openxmlformats.org/officeDocument/2006/relationships" xmlns:p="http://schemas.openxmlformats.org/presentationml/2006/main">
  <p:tag name="TIMING" val="|0.6|1.2"/>
</p:tagLst>
</file>

<file path=ppt/tags/tag25.xml><?xml version="1.0" encoding="utf-8"?>
<p:tagLst xmlns:a="http://schemas.openxmlformats.org/drawingml/2006/main" xmlns:r="http://schemas.openxmlformats.org/officeDocument/2006/relationships" xmlns:p="http://schemas.openxmlformats.org/presentationml/2006/main">
  <p:tag name="TIMING" val="|0.3"/>
</p:tagLst>
</file>

<file path=ppt/tags/tag26.xml><?xml version="1.0" encoding="utf-8"?>
<p:tagLst xmlns:a="http://schemas.openxmlformats.org/drawingml/2006/main" xmlns:r="http://schemas.openxmlformats.org/officeDocument/2006/relationships" xmlns:p="http://schemas.openxmlformats.org/presentationml/2006/main">
  <p:tag name="TIMING" val="|0.3"/>
</p:tagLst>
</file>

<file path=ppt/tags/tag3.xml><?xml version="1.0" encoding="utf-8"?>
<p:tagLst xmlns:a="http://schemas.openxmlformats.org/drawingml/2006/main" xmlns:r="http://schemas.openxmlformats.org/officeDocument/2006/relationships" xmlns:p="http://schemas.openxmlformats.org/presentationml/2006/main">
  <p:tag name="TIMING" val="|2.7|1.2"/>
</p:tagLst>
</file>

<file path=ppt/tags/tag4.xml><?xml version="1.0" encoding="utf-8"?>
<p:tagLst xmlns:a="http://schemas.openxmlformats.org/drawingml/2006/main" xmlns:r="http://schemas.openxmlformats.org/officeDocument/2006/relationships" xmlns:p="http://schemas.openxmlformats.org/presentationml/2006/main">
  <p:tag name="TIMING" val="|0.8"/>
</p:tagLst>
</file>

<file path=ppt/tags/tag5.xml><?xml version="1.0" encoding="utf-8"?>
<p:tagLst xmlns:a="http://schemas.openxmlformats.org/drawingml/2006/main" xmlns:r="http://schemas.openxmlformats.org/officeDocument/2006/relationships" xmlns:p="http://schemas.openxmlformats.org/presentationml/2006/main">
  <p:tag name="TIMING" val="|1.7"/>
</p:tagLst>
</file>

<file path=ppt/tags/tag6.xml><?xml version="1.0" encoding="utf-8"?>
<p:tagLst xmlns:a="http://schemas.openxmlformats.org/drawingml/2006/main" xmlns:r="http://schemas.openxmlformats.org/officeDocument/2006/relationships" xmlns:p="http://schemas.openxmlformats.org/presentationml/2006/main">
  <p:tag name="TIMING" val="|1|1.6"/>
</p:tagLst>
</file>

<file path=ppt/tags/tag7.xml><?xml version="1.0" encoding="utf-8"?>
<p:tagLst xmlns:a="http://schemas.openxmlformats.org/drawingml/2006/main" xmlns:r="http://schemas.openxmlformats.org/officeDocument/2006/relationships" xmlns:p="http://schemas.openxmlformats.org/presentationml/2006/main">
  <p:tag name="TIMING" val="|1|1.6"/>
</p:tagLst>
</file>

<file path=ppt/tags/tag8.xml><?xml version="1.0" encoding="utf-8"?>
<p:tagLst xmlns:a="http://schemas.openxmlformats.org/drawingml/2006/main" xmlns:r="http://schemas.openxmlformats.org/officeDocument/2006/relationships" xmlns:p="http://schemas.openxmlformats.org/presentationml/2006/main">
  <p:tag name="TIMING" val="|0.9"/>
</p:tagLst>
</file>

<file path=ppt/tags/tag9.xml><?xml version="1.0" encoding="utf-8"?>
<p:tagLst xmlns:a="http://schemas.openxmlformats.org/drawingml/2006/main" xmlns:r="http://schemas.openxmlformats.org/officeDocument/2006/relationships" xmlns:p="http://schemas.openxmlformats.org/presentationml/2006/main">
  <p:tag name="TIMING" val="|0.8|1.1|1.6"/>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3476</TotalTime>
  <Words>1867</Words>
  <Application>Microsoft Office PowerPoint</Application>
  <PresentationFormat>全屏显示(4:3)</PresentationFormat>
  <Paragraphs>482</Paragraphs>
  <Slides>39</Slides>
  <Notes>20</Notes>
  <HiddenSlides>0</HiddenSlides>
  <MMClips>3</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39</vt:i4>
      </vt:variant>
    </vt:vector>
  </HeadingPairs>
  <TitlesOfParts>
    <vt:vector size="50" baseType="lpstr">
      <vt:lpstr>GungsuhChe</vt:lpstr>
      <vt:lpstr>宋体</vt:lpstr>
      <vt:lpstr>Arial</vt:lpstr>
      <vt:lpstr>Berlin Sans FB</vt:lpstr>
      <vt:lpstr>Calibri</vt:lpstr>
      <vt:lpstr>Calibri Light</vt:lpstr>
      <vt:lpstr>Cambria Math</vt:lpstr>
      <vt:lpstr>Times New Roman</vt:lpstr>
      <vt:lpstr>Wingdings</vt:lpstr>
      <vt:lpstr>Office 主题</vt:lpstr>
      <vt:lpstr>Acrobat Document</vt:lpstr>
      <vt:lpstr>PowerPoint 演示文稿</vt:lpstr>
      <vt:lpstr>Introduction</vt:lpstr>
      <vt:lpstr>Introduction</vt:lpstr>
      <vt:lpstr>Motivation</vt:lpstr>
      <vt:lpstr>Motivation</vt:lpstr>
      <vt:lpstr>Motivation</vt:lpstr>
      <vt:lpstr>Related Work: Vectorization</vt:lpstr>
      <vt:lpstr>Related Work: Vectorization</vt:lpstr>
      <vt:lpstr>Related Work: GPU-acceleration</vt:lpstr>
      <vt:lpstr>Overview</vt:lpstr>
      <vt:lpstr>Our Algorithm</vt:lpstr>
      <vt:lpstr>Algorithm</vt:lpstr>
      <vt:lpstr>Algorithm</vt:lpstr>
      <vt:lpstr>Algorithm</vt:lpstr>
      <vt:lpstr>Algorithm</vt:lpstr>
      <vt:lpstr>Algorithm</vt:lpstr>
      <vt:lpstr>PowerPoint 演示文稿</vt:lpstr>
      <vt:lpstr>Algorithm</vt:lpstr>
      <vt:lpstr>Algorithm</vt:lpstr>
      <vt:lpstr>Algorithm</vt:lpstr>
      <vt:lpstr>Algorithm</vt:lpstr>
      <vt:lpstr>Algorithm</vt:lpstr>
      <vt:lpstr>Algorithm</vt:lpstr>
      <vt:lpstr>Algorithm</vt:lpstr>
      <vt:lpstr>Algorithm</vt:lpstr>
      <vt:lpstr>Algorithm</vt:lpstr>
      <vt:lpstr>Experiment &amp; Result</vt:lpstr>
      <vt:lpstr>Result</vt:lpstr>
      <vt:lpstr>Evaluation</vt:lpstr>
      <vt:lpstr>Comparison</vt:lpstr>
      <vt:lpstr>Application</vt:lpstr>
      <vt:lpstr>Video Vectorization</vt:lpstr>
      <vt:lpstr>Visual Hull</vt:lpstr>
      <vt:lpstr>Document Image Vectorization</vt:lpstr>
      <vt:lpstr>Document Image Vectorization</vt:lpstr>
      <vt:lpstr>PowerPoint 演示文稿</vt:lpstr>
      <vt:lpstr>PowerPoint 演示文稿</vt:lpstr>
      <vt:lpstr>PowerPoint 演示文稿</vt:lpstr>
      <vt:lpstr>Real-time Image Vectorization on GPU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Real-time Image Vectorization on GPU</dc:title>
  <dc:creator>Tony</dc:creator>
  <cp:lastModifiedBy>Tony</cp:lastModifiedBy>
  <cp:revision>209</cp:revision>
  <cp:lastPrinted>2016-02-25T04:12:17Z</cp:lastPrinted>
  <dcterms:created xsi:type="dcterms:W3CDTF">2015-09-17T02:45:07Z</dcterms:created>
  <dcterms:modified xsi:type="dcterms:W3CDTF">2016-04-29T09:08:31Z</dcterms:modified>
</cp:coreProperties>
</file>