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3" r:id="rId1"/>
  </p:sldMasterIdLst>
  <p:notesMasterIdLst>
    <p:notesMasterId r:id="rId28"/>
  </p:notesMasterIdLst>
  <p:handoutMasterIdLst>
    <p:handoutMasterId r:id="rId29"/>
  </p:handoutMasterIdLst>
  <p:sldIdLst>
    <p:sldId id="257" r:id="rId2"/>
    <p:sldId id="263" r:id="rId3"/>
    <p:sldId id="291" r:id="rId4"/>
    <p:sldId id="264" r:id="rId5"/>
    <p:sldId id="265" r:id="rId6"/>
    <p:sldId id="266" r:id="rId7"/>
    <p:sldId id="273" r:id="rId8"/>
    <p:sldId id="293" r:id="rId9"/>
    <p:sldId id="274" r:id="rId10"/>
    <p:sldId id="268" r:id="rId11"/>
    <p:sldId id="275" r:id="rId12"/>
    <p:sldId id="269" r:id="rId13"/>
    <p:sldId id="276" r:id="rId14"/>
    <p:sldId id="295" r:id="rId15"/>
    <p:sldId id="300" r:id="rId16"/>
    <p:sldId id="296" r:id="rId17"/>
    <p:sldId id="301" r:id="rId18"/>
    <p:sldId id="277" r:id="rId19"/>
    <p:sldId id="278" r:id="rId20"/>
    <p:sldId id="279" r:id="rId21"/>
    <p:sldId id="280" r:id="rId22"/>
    <p:sldId id="288" r:id="rId23"/>
    <p:sldId id="299" r:id="rId24"/>
    <p:sldId id="298" r:id="rId25"/>
    <p:sldId id="271" r:id="rId26"/>
    <p:sldId id="281" r:id="rId27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265" autoAdjust="0"/>
    <p:restoredTop sz="94660"/>
  </p:normalViewPr>
  <p:slideViewPr>
    <p:cSldViewPr>
      <p:cViewPr varScale="1">
        <p:scale>
          <a:sx n="74" d="100"/>
          <a:sy n="74" d="100"/>
        </p:scale>
        <p:origin x="111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6" d="100"/>
          <a:sy n="56" d="100"/>
        </p:scale>
        <p:origin x="-1860" y="-8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80440B23-CC13-4EF0-BA8F-2BB79CBA3353}" type="datetimeFigureOut">
              <a:rPr lang="en-US"/>
              <a:pPr>
                <a:defRPr/>
              </a:pPr>
              <a:t>3/11/2015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08D14DFD-0DA2-4117-A360-F0CE0328FB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2890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B5DF86F5-A410-41A9-BD04-237514855F8F}" type="datetimeFigureOut">
              <a:rPr lang="zh-CN" altLang="en-US"/>
              <a:pPr>
                <a:defRPr/>
              </a:pPr>
              <a:t>2015/3/11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zh-CN" altLang="en-US" noProof="0" smtClean="0"/>
              <a:t>单击此处编辑母版文本样式</a:t>
            </a:r>
          </a:p>
          <a:p>
            <a:pPr lvl="1"/>
            <a:r>
              <a:rPr lang="zh-CN" altLang="en-US" noProof="0" smtClean="0"/>
              <a:t>第二级</a:t>
            </a:r>
          </a:p>
          <a:p>
            <a:pPr lvl="2"/>
            <a:r>
              <a:rPr lang="zh-CN" altLang="en-US" noProof="0" smtClean="0"/>
              <a:t>第三级</a:t>
            </a:r>
          </a:p>
          <a:p>
            <a:pPr lvl="3"/>
            <a:r>
              <a:rPr lang="zh-CN" altLang="en-US" noProof="0" smtClean="0"/>
              <a:t>第四级</a:t>
            </a:r>
          </a:p>
          <a:p>
            <a:pPr lvl="4"/>
            <a:r>
              <a:rPr lang="zh-CN" altLang="en-US" noProof="0" smtClean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FC2CFB3B-CC54-41FF-9447-C7C8D5982D8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669355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宋体" pitchFamily="2" charset="-122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宋体" pitchFamily="2" charset="-122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宋体" pitchFamily="2" charset="-122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宋体" pitchFamily="2" charset="-122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宋体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7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zh-CN" altLang="en-US" smtClean="0"/>
          </a:p>
        </p:txBody>
      </p:sp>
    </p:spTree>
    <p:extLst>
      <p:ext uri="{BB962C8B-B14F-4D97-AF65-F5344CB8AC3E}">
        <p14:creationId xmlns:p14="http://schemas.microsoft.com/office/powerpoint/2010/main" val="20174472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zh-CN" altLang="en-US" smtClean="0"/>
          </a:p>
        </p:txBody>
      </p:sp>
    </p:spTree>
    <p:extLst>
      <p:ext uri="{BB962C8B-B14F-4D97-AF65-F5344CB8AC3E}">
        <p14:creationId xmlns:p14="http://schemas.microsoft.com/office/powerpoint/2010/main" val="355931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7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zh-CN" altLang="en-US" smtClean="0"/>
          </a:p>
        </p:txBody>
      </p:sp>
    </p:spTree>
    <p:extLst>
      <p:ext uri="{BB962C8B-B14F-4D97-AF65-F5344CB8AC3E}">
        <p14:creationId xmlns:p14="http://schemas.microsoft.com/office/powerpoint/2010/main" val="32541524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1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zh-CN" altLang="en-US" smtClean="0"/>
          </a:p>
        </p:txBody>
      </p:sp>
    </p:spTree>
    <p:extLst>
      <p:ext uri="{BB962C8B-B14F-4D97-AF65-F5344CB8AC3E}">
        <p14:creationId xmlns:p14="http://schemas.microsoft.com/office/powerpoint/2010/main" val="42812363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5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zh-CN" altLang="en-US" smtClean="0"/>
          </a:p>
        </p:txBody>
      </p:sp>
    </p:spTree>
    <p:extLst>
      <p:ext uri="{BB962C8B-B14F-4D97-AF65-F5344CB8AC3E}">
        <p14:creationId xmlns:p14="http://schemas.microsoft.com/office/powerpoint/2010/main" val="14058700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7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zh-CN" altLang="en-US" smtClean="0"/>
          </a:p>
        </p:txBody>
      </p:sp>
    </p:spTree>
    <p:extLst>
      <p:ext uri="{BB962C8B-B14F-4D97-AF65-F5344CB8AC3E}">
        <p14:creationId xmlns:p14="http://schemas.microsoft.com/office/powerpoint/2010/main" val="20568932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7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zh-CN" altLang="en-US" smtClean="0"/>
          </a:p>
        </p:txBody>
      </p:sp>
    </p:spTree>
    <p:extLst>
      <p:ext uri="{BB962C8B-B14F-4D97-AF65-F5344CB8AC3E}">
        <p14:creationId xmlns:p14="http://schemas.microsoft.com/office/powerpoint/2010/main" val="15691281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7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zh-CN" altLang="en-US" smtClean="0"/>
          </a:p>
        </p:txBody>
      </p:sp>
    </p:spTree>
    <p:extLst>
      <p:ext uri="{BB962C8B-B14F-4D97-AF65-F5344CB8AC3E}">
        <p14:creationId xmlns:p14="http://schemas.microsoft.com/office/powerpoint/2010/main" val="28524787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3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zh-CN" altLang="en-US" smtClean="0"/>
          </a:p>
        </p:txBody>
      </p:sp>
    </p:spTree>
    <p:extLst>
      <p:ext uri="{BB962C8B-B14F-4D97-AF65-F5344CB8AC3E}">
        <p14:creationId xmlns:p14="http://schemas.microsoft.com/office/powerpoint/2010/main" val="344294092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371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zh-CN" altLang="en-US" smtClean="0"/>
          </a:p>
        </p:txBody>
      </p:sp>
    </p:spTree>
    <p:extLst>
      <p:ext uri="{BB962C8B-B14F-4D97-AF65-F5344CB8AC3E}">
        <p14:creationId xmlns:p14="http://schemas.microsoft.com/office/powerpoint/2010/main" val="98638924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5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zh-CN" altLang="en-US" smtClean="0"/>
          </a:p>
        </p:txBody>
      </p:sp>
    </p:spTree>
    <p:extLst>
      <p:ext uri="{BB962C8B-B14F-4D97-AF65-F5344CB8AC3E}">
        <p14:creationId xmlns:p14="http://schemas.microsoft.com/office/powerpoint/2010/main" val="27731524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1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zh-CN" altLang="en-US" smtClean="0"/>
          </a:p>
        </p:txBody>
      </p:sp>
    </p:spTree>
    <p:extLst>
      <p:ext uri="{BB962C8B-B14F-4D97-AF65-F5344CB8AC3E}">
        <p14:creationId xmlns:p14="http://schemas.microsoft.com/office/powerpoint/2010/main" val="412492166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419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zh-CN" altLang="en-US" smtClean="0"/>
          </a:p>
        </p:txBody>
      </p:sp>
    </p:spTree>
    <p:extLst>
      <p:ext uri="{BB962C8B-B14F-4D97-AF65-F5344CB8AC3E}">
        <p14:creationId xmlns:p14="http://schemas.microsoft.com/office/powerpoint/2010/main" val="102146616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3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zh-CN" altLang="en-US" smtClean="0"/>
          </a:p>
        </p:txBody>
      </p:sp>
    </p:spTree>
    <p:extLst>
      <p:ext uri="{BB962C8B-B14F-4D97-AF65-F5344CB8AC3E}">
        <p14:creationId xmlns:p14="http://schemas.microsoft.com/office/powerpoint/2010/main" val="280949393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1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zh-CN" altLang="en-US" smtClean="0"/>
          </a:p>
        </p:txBody>
      </p:sp>
    </p:spTree>
    <p:extLst>
      <p:ext uri="{BB962C8B-B14F-4D97-AF65-F5344CB8AC3E}">
        <p14:creationId xmlns:p14="http://schemas.microsoft.com/office/powerpoint/2010/main" val="79493150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1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zh-CN" altLang="en-US" smtClean="0"/>
          </a:p>
        </p:txBody>
      </p:sp>
    </p:spTree>
    <p:extLst>
      <p:ext uri="{BB962C8B-B14F-4D97-AF65-F5344CB8AC3E}">
        <p14:creationId xmlns:p14="http://schemas.microsoft.com/office/powerpoint/2010/main" val="77201310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1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zh-CN" altLang="en-US" smtClean="0"/>
          </a:p>
        </p:txBody>
      </p:sp>
    </p:spTree>
    <p:extLst>
      <p:ext uri="{BB962C8B-B14F-4D97-AF65-F5344CB8AC3E}">
        <p14:creationId xmlns:p14="http://schemas.microsoft.com/office/powerpoint/2010/main" val="99011696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7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zh-CN" altLang="en-US" smtClean="0"/>
          </a:p>
        </p:txBody>
      </p:sp>
    </p:spTree>
    <p:extLst>
      <p:ext uri="{BB962C8B-B14F-4D97-AF65-F5344CB8AC3E}">
        <p14:creationId xmlns:p14="http://schemas.microsoft.com/office/powerpoint/2010/main" val="92630545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8611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zh-CN" altLang="en-US" smtClean="0"/>
          </a:p>
        </p:txBody>
      </p:sp>
    </p:spTree>
    <p:extLst>
      <p:ext uri="{BB962C8B-B14F-4D97-AF65-F5344CB8AC3E}">
        <p14:creationId xmlns:p14="http://schemas.microsoft.com/office/powerpoint/2010/main" val="29614324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5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zh-CN" altLang="en-US" smtClean="0"/>
          </a:p>
        </p:txBody>
      </p:sp>
    </p:spTree>
    <p:extLst>
      <p:ext uri="{BB962C8B-B14F-4D97-AF65-F5344CB8AC3E}">
        <p14:creationId xmlns:p14="http://schemas.microsoft.com/office/powerpoint/2010/main" val="4542721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9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zh-CN" altLang="en-US" smtClean="0"/>
          </a:p>
        </p:txBody>
      </p:sp>
    </p:spTree>
    <p:extLst>
      <p:ext uri="{BB962C8B-B14F-4D97-AF65-F5344CB8AC3E}">
        <p14:creationId xmlns:p14="http://schemas.microsoft.com/office/powerpoint/2010/main" val="4341646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3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20483" name="灯片编号占位符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FF28D4D-7007-4976-8297-A1E9D62F6B0F}" type="slidenum">
              <a:rPr lang="zh-CN" alt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20898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7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zh-CN" altLang="en-US" smtClean="0"/>
          </a:p>
        </p:txBody>
      </p:sp>
    </p:spTree>
    <p:extLst>
      <p:ext uri="{BB962C8B-B14F-4D97-AF65-F5344CB8AC3E}">
        <p14:creationId xmlns:p14="http://schemas.microsoft.com/office/powerpoint/2010/main" val="27132600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1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zh-CN" altLang="en-US" smtClean="0"/>
          </a:p>
        </p:txBody>
      </p:sp>
    </p:spTree>
    <p:extLst>
      <p:ext uri="{BB962C8B-B14F-4D97-AF65-F5344CB8AC3E}">
        <p14:creationId xmlns:p14="http://schemas.microsoft.com/office/powerpoint/2010/main" val="33295539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5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zh-CN" altLang="en-US" smtClean="0"/>
          </a:p>
        </p:txBody>
      </p:sp>
    </p:spTree>
    <p:extLst>
      <p:ext uri="{BB962C8B-B14F-4D97-AF65-F5344CB8AC3E}">
        <p14:creationId xmlns:p14="http://schemas.microsoft.com/office/powerpoint/2010/main" val="24790065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9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zh-CN" altLang="en-US" smtClean="0"/>
          </a:p>
        </p:txBody>
      </p:sp>
    </p:spTree>
    <p:extLst>
      <p:ext uri="{BB962C8B-B14F-4D97-AF65-F5344CB8AC3E}">
        <p14:creationId xmlns:p14="http://schemas.microsoft.com/office/powerpoint/2010/main" val="7098982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t>2015-03-12</a:t>
            </a:r>
            <a:endParaRPr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FC50A7-9C4A-4F0A-B30E-23A606EA9716}" type="slidenum">
              <a:rPr/>
              <a:pPr>
                <a:defRPr/>
              </a:pPr>
              <a:t>‹#›</a:t>
            </a:fld>
            <a:endParaRPr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altLang="zh-CN"/>
              <a:t>GRAPP2015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t>2015-03-12</a:t>
            </a:r>
            <a:endParaRPr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E2FFF1-C2D1-4E6E-B171-F9416B7037EF}" type="slidenum">
              <a:rPr/>
              <a:pPr>
                <a:defRPr/>
              </a:pPr>
              <a:t>‹#›</a:t>
            </a:fld>
            <a:endParaRPr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altLang="zh-CN"/>
              <a:t>GRAPP2015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t>2015-03-12</a:t>
            </a:r>
            <a:endParaRPr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01B21B-DFFE-49E1-BB6A-C34126982A50}" type="slidenum">
              <a:rPr/>
              <a:pPr>
                <a:defRPr/>
              </a:pPr>
              <a:t>‹#›</a:t>
            </a:fld>
            <a:endParaRPr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altLang="zh-CN"/>
              <a:t>GRAPP2015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t>2015-03-12</a:t>
            </a:r>
            <a:endParaRPr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79BB9C-8A53-46F2-8A67-518704AE8C39}" type="slidenum">
              <a:rPr/>
              <a:pPr>
                <a:defRPr/>
              </a:pPr>
              <a:t>‹#›</a:t>
            </a:fld>
            <a:endParaRPr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altLang="zh-CN"/>
              <a:t>GRAPP2015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t>2015-03-12</a:t>
            </a:r>
            <a:endParaRPr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2ED1DC-5DEA-4C17-8874-9216008E4400}" type="slidenum">
              <a:rPr/>
              <a:pPr>
                <a:defRPr/>
              </a:pPr>
              <a:t>‹#›</a:t>
            </a:fld>
            <a:endParaRPr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altLang="zh-CN"/>
              <a:t>GRAPP2015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t>2015-03-12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3BC04A-2F2F-4AF0-920B-C0624792E98C}" type="slidenum">
              <a:rPr/>
              <a:pPr>
                <a:defRPr/>
              </a:pPr>
              <a:t>‹#›</a:t>
            </a:fld>
            <a:endParaRPr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altLang="zh-CN"/>
              <a:t>GRAPP2015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t>2015-03-12</a:t>
            </a:r>
            <a:endParaRPr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FA15EA-AD9F-41CC-BE55-9A2A0E34B46E}" type="slidenum">
              <a:rPr/>
              <a:pPr>
                <a:defRPr/>
              </a:pPr>
              <a:t>‹#›</a:t>
            </a:fld>
            <a:endParaRPr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altLang="zh-CN"/>
              <a:t>GRAPP2015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t>2015-03-12</a:t>
            </a:r>
            <a:endParaRPr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8B6F11-8BE7-42CA-BBF7-C800611C546B}" type="slidenum">
              <a:rPr/>
              <a:pPr>
                <a:defRPr/>
              </a:pPr>
              <a:t>‹#›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altLang="zh-CN"/>
              <a:t>GRAPP2015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t>2015-03-12</a:t>
            </a:r>
            <a:endParaRPr dirty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2524BB-E1D1-4354-88A3-6C3B8A62D832}" type="slidenum">
              <a:rPr/>
              <a:pPr>
                <a:defRPr/>
              </a:pPr>
              <a:t>‹#›</a:t>
            </a:fld>
            <a:endParaRPr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altLang="zh-CN"/>
              <a:t>GRAPP2015</a:t>
            </a:r>
            <a:endParaRPr lang="en-US" altLang="zh-CN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t>2015-03-12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7CDC29-17EB-4648-B1B4-28278A5F04DD}" type="slidenum">
              <a:rPr/>
              <a:pPr>
                <a:defRPr/>
              </a:pPr>
              <a:t>‹#›</a:t>
            </a:fld>
            <a:endParaRPr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altLang="zh-CN"/>
              <a:t>GRAPP2015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t>2015-03-12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37A0BE-141C-4B15-912E-A21901784FE9}" type="slidenum">
              <a:rPr/>
              <a:pPr>
                <a:defRPr/>
              </a:pPr>
              <a:t>‹#›</a:t>
            </a:fld>
            <a:endParaRPr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altLang="zh-CN"/>
              <a:t>GRAPP2015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 bwMode="auto">
          <a:xfrm>
            <a:off x="0" y="6281738"/>
            <a:ext cx="9144000" cy="576262"/>
          </a:xfrm>
          <a:prstGeom prst="rect">
            <a:avLst/>
          </a:prstGeom>
          <a:solidFill>
            <a:srgbClr val="C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5123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5124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lang="en-US" altLang="zh-CN" sz="1200" kern="120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宋体" charset="-122"/>
                <a:cs typeface="+mn-cs"/>
              </a:defRPr>
            </a:lvl1pPr>
          </a:lstStyle>
          <a:p>
            <a:pPr>
              <a:defRPr/>
            </a:pPr>
            <a:r>
              <a:rPr/>
              <a:t>2015-03-12</a:t>
            </a: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lang="en-US" altLang="zh-CN" sz="1200" kern="120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宋体" charset="-122"/>
                <a:cs typeface="+mn-cs"/>
              </a:defRPr>
            </a:lvl1pPr>
          </a:lstStyle>
          <a:p>
            <a:pPr>
              <a:defRPr/>
            </a:pPr>
            <a:fld id="{21F4E343-0E47-4231-8D6B-21E247D2CBCC}" type="slidenum">
              <a:rPr/>
              <a:pPr>
                <a:defRPr/>
              </a:pPr>
              <a:t>‹#›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3124200" y="6356350"/>
            <a:ext cx="2895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宋体" charset="-122"/>
              </a:defRPr>
            </a:lvl1pPr>
          </a:lstStyle>
          <a:p>
            <a:pPr>
              <a:defRPr/>
            </a:pPr>
            <a:r>
              <a:rPr lang="en-US" altLang="zh-CN"/>
              <a:t>GRAPP2015</a:t>
            </a:r>
          </a:p>
        </p:txBody>
      </p:sp>
      <p:pic>
        <p:nvPicPr>
          <p:cNvPr id="5128" name="Picture 7" descr="PKU_seal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8077200" y="152400"/>
            <a:ext cx="909638" cy="90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10" Type="http://schemas.openxmlformats.org/officeDocument/2006/relationships/image" Target="../media/image39.jpeg"/><Relationship Id="rId4" Type="http://schemas.openxmlformats.org/officeDocument/2006/relationships/image" Target="../media/image33.jpeg"/><Relationship Id="rId9" Type="http://schemas.openxmlformats.org/officeDocument/2006/relationships/image" Target="../media/image3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40.png"/><Relationship Id="rId4" Type="http://schemas.openxmlformats.org/officeDocument/2006/relationships/oleObject" Target="../embeddings/oleObject1.bin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3.jpeg"/><Relationship Id="rId10" Type="http://schemas.openxmlformats.org/officeDocument/2006/relationships/image" Target="../media/image58.png"/><Relationship Id="rId4" Type="http://schemas.openxmlformats.org/officeDocument/2006/relationships/image" Target="../media/image52.jpeg"/><Relationship Id="rId9" Type="http://schemas.openxmlformats.org/officeDocument/2006/relationships/image" Target="../media/image57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13" Type="http://schemas.openxmlformats.org/officeDocument/2006/relationships/image" Target="../media/image69.jpeg"/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12" Type="http://schemas.openxmlformats.org/officeDocument/2006/relationships/image" Target="../media/image6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jpeg"/><Relationship Id="rId11" Type="http://schemas.openxmlformats.org/officeDocument/2006/relationships/image" Target="../media/image67.jpeg"/><Relationship Id="rId5" Type="http://schemas.openxmlformats.org/officeDocument/2006/relationships/image" Target="../media/image61.jpeg"/><Relationship Id="rId10" Type="http://schemas.openxmlformats.org/officeDocument/2006/relationships/image" Target="../media/image66.jpeg"/><Relationship Id="rId4" Type="http://schemas.openxmlformats.org/officeDocument/2006/relationships/image" Target="../media/image60.jpeg"/><Relationship Id="rId9" Type="http://schemas.openxmlformats.org/officeDocument/2006/relationships/image" Target="../media/image65.jpeg"/><Relationship Id="rId14" Type="http://schemas.openxmlformats.org/officeDocument/2006/relationships/image" Target="../media/image7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13" Type="http://schemas.openxmlformats.org/officeDocument/2006/relationships/image" Target="../media/image81.jpeg"/><Relationship Id="rId3" Type="http://schemas.openxmlformats.org/officeDocument/2006/relationships/image" Target="../media/image71.jpeg"/><Relationship Id="rId7" Type="http://schemas.openxmlformats.org/officeDocument/2006/relationships/image" Target="../media/image75.jpeg"/><Relationship Id="rId12" Type="http://schemas.openxmlformats.org/officeDocument/2006/relationships/image" Target="../media/image80.jpeg"/><Relationship Id="rId17" Type="http://schemas.openxmlformats.org/officeDocument/2006/relationships/image" Target="../media/image85.jpeg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8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jpeg"/><Relationship Id="rId11" Type="http://schemas.openxmlformats.org/officeDocument/2006/relationships/image" Target="../media/image79.jpeg"/><Relationship Id="rId5" Type="http://schemas.openxmlformats.org/officeDocument/2006/relationships/image" Target="../media/image73.jpeg"/><Relationship Id="rId15" Type="http://schemas.openxmlformats.org/officeDocument/2006/relationships/image" Target="../media/image83.jpeg"/><Relationship Id="rId10" Type="http://schemas.openxmlformats.org/officeDocument/2006/relationships/image" Target="../media/image78.jpeg"/><Relationship Id="rId4" Type="http://schemas.openxmlformats.org/officeDocument/2006/relationships/image" Target="../media/image72.jpeg"/><Relationship Id="rId9" Type="http://schemas.openxmlformats.org/officeDocument/2006/relationships/image" Target="../media/image77.jpeg"/><Relationship Id="rId14" Type="http://schemas.openxmlformats.org/officeDocument/2006/relationships/image" Target="../media/image82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jpeg"/><Relationship Id="rId13" Type="http://schemas.openxmlformats.org/officeDocument/2006/relationships/image" Target="../media/image96.jpeg"/><Relationship Id="rId3" Type="http://schemas.openxmlformats.org/officeDocument/2006/relationships/image" Target="../media/image86.jpeg"/><Relationship Id="rId7" Type="http://schemas.openxmlformats.org/officeDocument/2006/relationships/image" Target="../media/image90.jpeg"/><Relationship Id="rId12" Type="http://schemas.openxmlformats.org/officeDocument/2006/relationships/image" Target="../media/image95.jpeg"/><Relationship Id="rId2" Type="http://schemas.openxmlformats.org/officeDocument/2006/relationships/notesSlide" Target="../notesSlides/notesSlide21.xml"/><Relationship Id="rId16" Type="http://schemas.openxmlformats.org/officeDocument/2006/relationships/image" Target="../media/image9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jpeg"/><Relationship Id="rId11" Type="http://schemas.openxmlformats.org/officeDocument/2006/relationships/image" Target="../media/image94.jpeg"/><Relationship Id="rId5" Type="http://schemas.openxmlformats.org/officeDocument/2006/relationships/image" Target="../media/image88.jpeg"/><Relationship Id="rId15" Type="http://schemas.openxmlformats.org/officeDocument/2006/relationships/image" Target="../media/image98.jpeg"/><Relationship Id="rId10" Type="http://schemas.openxmlformats.org/officeDocument/2006/relationships/image" Target="../media/image93.jpeg"/><Relationship Id="rId4" Type="http://schemas.openxmlformats.org/officeDocument/2006/relationships/image" Target="../media/image87.jpeg"/><Relationship Id="rId9" Type="http://schemas.openxmlformats.org/officeDocument/2006/relationships/image" Target="../media/image92.jpeg"/><Relationship Id="rId14" Type="http://schemas.openxmlformats.org/officeDocument/2006/relationships/image" Target="../media/image9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10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8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Box 3"/>
          <p:cNvSpPr txBox="1">
            <a:spLocks noChangeArrowheads="1"/>
          </p:cNvSpPr>
          <p:nvPr/>
        </p:nvSpPr>
        <p:spPr bwMode="auto">
          <a:xfrm>
            <a:off x="609600" y="3081338"/>
            <a:ext cx="7924800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altLang="zh-CN" sz="3200" b="1">
                <a:latin typeface="Helvetica" pitchFamily="34" charset="0"/>
                <a:cs typeface="Arial" charset="0"/>
              </a:rPr>
              <a:t>Automatic Color-to-Gray Conversion for Digital Images in Gradient Domain</a:t>
            </a:r>
          </a:p>
        </p:txBody>
      </p:sp>
      <p:sp>
        <p:nvSpPr>
          <p:cNvPr id="17411" name="TextBox 5"/>
          <p:cNvSpPr txBox="1">
            <a:spLocks noChangeArrowheads="1"/>
          </p:cNvSpPr>
          <p:nvPr/>
        </p:nvSpPr>
        <p:spPr bwMode="auto">
          <a:xfrm>
            <a:off x="1066800" y="4351338"/>
            <a:ext cx="7086600" cy="1347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lnSpc>
                <a:spcPct val="120000"/>
              </a:lnSpc>
            </a:pPr>
            <a:r>
              <a:rPr lang="en-US" altLang="zh-CN"/>
              <a:t>Lu Hao, </a:t>
            </a:r>
            <a:r>
              <a:rPr lang="en-US" altLang="zh-CN" u="sng"/>
              <a:t>Jie Feng</a:t>
            </a:r>
            <a:r>
              <a:rPr lang="en-US" altLang="zh-CN"/>
              <a:t>, Bingfeng Zhou</a:t>
            </a:r>
            <a:endParaRPr lang="en-US" altLang="zh-CN" sz="2000">
              <a:solidFill>
                <a:srgbClr val="595959"/>
              </a:solidFill>
              <a:latin typeface="Helvetica" pitchFamily="34" charset="0"/>
              <a:cs typeface="Arial" charset="0"/>
            </a:endParaRPr>
          </a:p>
          <a:p>
            <a:pPr algn="ctr" eaLnBrk="1" hangingPunct="1">
              <a:lnSpc>
                <a:spcPct val="120000"/>
              </a:lnSpc>
            </a:pPr>
            <a:r>
              <a:rPr lang="en-US" altLang="zh-CN" sz="1600">
                <a:solidFill>
                  <a:srgbClr val="595959"/>
                </a:solidFill>
                <a:latin typeface="Helvetica" pitchFamily="34" charset="0"/>
                <a:cs typeface="Arial" charset="0"/>
              </a:rPr>
              <a:t>Institute of Computer Science and Technology</a:t>
            </a:r>
          </a:p>
          <a:p>
            <a:pPr algn="ctr" eaLnBrk="1" hangingPunct="1">
              <a:lnSpc>
                <a:spcPct val="120000"/>
              </a:lnSpc>
            </a:pPr>
            <a:r>
              <a:rPr lang="en-US" altLang="zh-CN" sz="1600">
                <a:solidFill>
                  <a:srgbClr val="595959"/>
                </a:solidFill>
                <a:latin typeface="Helvetica" pitchFamily="34" charset="0"/>
                <a:cs typeface="Arial" charset="0"/>
              </a:rPr>
              <a:t>Peking University</a:t>
            </a:r>
          </a:p>
          <a:p>
            <a:pPr algn="ctr" eaLnBrk="1" hangingPunct="1">
              <a:lnSpc>
                <a:spcPct val="120000"/>
              </a:lnSpc>
            </a:pPr>
            <a:r>
              <a:rPr lang="en-US" altLang="zh-CN" sz="1600">
                <a:solidFill>
                  <a:srgbClr val="595959"/>
                </a:solidFill>
                <a:latin typeface="Helvetica" pitchFamily="34" charset="0"/>
                <a:cs typeface="Arial" charset="0"/>
              </a:rPr>
              <a:t>Beijing, China</a:t>
            </a:r>
          </a:p>
        </p:txBody>
      </p:sp>
      <p:pic>
        <p:nvPicPr>
          <p:cNvPr id="17412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84388" y="838200"/>
            <a:ext cx="4975225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日期占位符 1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dirty="0"/>
              <a:t>2015-03-12</a:t>
            </a:r>
          </a:p>
        </p:txBody>
      </p:sp>
      <p:sp>
        <p:nvSpPr>
          <p:cNvPr id="14" name="灯片编号占位符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9E8B741-A315-47A3-939C-02B2530FD00F}" type="slidenum">
              <a:rPr smtClean="0"/>
              <a:pPr>
                <a:defRPr/>
              </a:pPr>
              <a:t>1</a:t>
            </a:fld>
            <a:endParaRPr/>
          </a:p>
        </p:txBody>
      </p:sp>
      <p:sp>
        <p:nvSpPr>
          <p:cNvPr id="15" name="页脚占位符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altLang="zh-CN" dirty="0"/>
              <a:t>GRAPP2015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algn="l" eaLnBrk="1" hangingPunct="1"/>
            <a:r>
              <a:rPr lang="en-US" altLang="zh-CN" sz="3200" b="1" dirty="0" smtClean="0">
                <a:latin typeface="Helvetica" pitchFamily="34" charset="0"/>
                <a:ea typeface="宋体" pitchFamily="2" charset="-122"/>
              </a:rPr>
              <a:t>Artifact Removal</a:t>
            </a:r>
          </a:p>
        </p:txBody>
      </p:sp>
      <p:sp>
        <p:nvSpPr>
          <p:cNvPr id="26627" name="Content Placeholder 3"/>
          <p:cNvSpPr>
            <a:spLocks noGrp="1"/>
          </p:cNvSpPr>
          <p:nvPr>
            <p:ph idx="4294967295"/>
          </p:nvPr>
        </p:nvSpPr>
        <p:spPr>
          <a:xfrm>
            <a:off x="457200" y="1371600"/>
            <a:ext cx="8229600" cy="3429000"/>
          </a:xfrm>
        </p:spPr>
        <p:txBody>
          <a:bodyPr/>
          <a:lstStyle/>
          <a:p>
            <a:pPr eaLnBrk="1" hangingPunct="1"/>
            <a:r>
              <a:rPr lang="en-US" altLang="zh-CN" sz="2400" dirty="0" smtClean="0">
                <a:solidFill>
                  <a:srgbClr val="262626"/>
                </a:solidFill>
                <a:latin typeface="Helvetica" pitchFamily="34" charset="0"/>
                <a:ea typeface="宋体" pitchFamily="2" charset="-122"/>
                <a:cs typeface="Helvetica" pitchFamily="34" charset="0"/>
              </a:rPr>
              <a:t>Creating new images with PES</a:t>
            </a:r>
          </a:p>
          <a:p>
            <a:pPr lvl="1" eaLnBrk="1" hangingPunct="1"/>
            <a:r>
              <a:rPr lang="en-US" altLang="zh-CN" sz="2000" dirty="0" smtClean="0">
                <a:solidFill>
                  <a:srgbClr val="262626"/>
                </a:solidFill>
                <a:latin typeface="Helvetica" pitchFamily="34" charset="0"/>
                <a:ea typeface="宋体" pitchFamily="2" charset="-122"/>
                <a:cs typeface="Helvetica" pitchFamily="34" charset="0"/>
              </a:rPr>
              <a:t>Common problem: the existence of artifacts</a:t>
            </a:r>
          </a:p>
          <a:p>
            <a:pPr lvl="1" eaLnBrk="1" hangingPunct="1"/>
            <a:r>
              <a:rPr lang="en-US" altLang="zh-CN" sz="2000" dirty="0" smtClean="0">
                <a:solidFill>
                  <a:srgbClr val="262626"/>
                </a:solidFill>
                <a:latin typeface="Helvetica" pitchFamily="34" charset="0"/>
                <a:ea typeface="宋体" pitchFamily="2" charset="-122"/>
                <a:cs typeface="Helvetica" pitchFamily="34" charset="0"/>
              </a:rPr>
              <a:t>Grayscale distortion in color-to-grayscale conversion</a:t>
            </a:r>
          </a:p>
          <a:p>
            <a:pPr lvl="2" eaLnBrk="1" hangingPunct="1"/>
            <a:r>
              <a:rPr lang="en-US" altLang="zh-CN" sz="1600" dirty="0" smtClean="0">
                <a:solidFill>
                  <a:srgbClr val="262626"/>
                </a:solidFill>
                <a:latin typeface="Helvetica" pitchFamily="34" charset="0"/>
                <a:ea typeface="宋体" pitchFamily="2" charset="-122"/>
                <a:cs typeface="Helvetica" pitchFamily="34" charset="0"/>
              </a:rPr>
              <a:t>Employs multi-scale schema </a:t>
            </a:r>
            <a:r>
              <a:rPr lang="en-US" altLang="zh-CN" sz="1600" dirty="0" smtClean="0">
                <a:solidFill>
                  <a:srgbClr val="7F7F7F"/>
                </a:solidFill>
                <a:latin typeface="Helvetica" pitchFamily="34" charset="0"/>
                <a:ea typeface="宋体" pitchFamily="2" charset="-122"/>
                <a:cs typeface="Helvetica" pitchFamily="34" charset="0"/>
              </a:rPr>
              <a:t>[</a:t>
            </a:r>
            <a:r>
              <a:rPr lang="en-US" altLang="zh-CN" sz="1600" dirty="0" err="1" smtClean="0">
                <a:solidFill>
                  <a:srgbClr val="7F7F7F"/>
                </a:solidFill>
                <a:latin typeface="Helvetica" pitchFamily="34" charset="0"/>
                <a:ea typeface="宋体" pitchFamily="2" charset="-122"/>
                <a:cs typeface="Helvetica" pitchFamily="34" charset="0"/>
              </a:rPr>
              <a:t>Fattal</a:t>
            </a:r>
            <a:r>
              <a:rPr lang="en-US" altLang="zh-CN" sz="1600" dirty="0" smtClean="0">
                <a:solidFill>
                  <a:srgbClr val="7F7F7F"/>
                </a:solidFill>
                <a:latin typeface="Helvetica" pitchFamily="34" charset="0"/>
                <a:ea typeface="宋体" pitchFamily="2" charset="-122"/>
                <a:cs typeface="Helvetica" pitchFamily="34" charset="0"/>
              </a:rPr>
              <a:t> et al. 2002]</a:t>
            </a:r>
          </a:p>
          <a:p>
            <a:pPr lvl="2" eaLnBrk="1" hangingPunct="1"/>
            <a:r>
              <a:rPr lang="en-US" altLang="zh-CN" sz="1600" dirty="0" smtClean="0">
                <a:solidFill>
                  <a:srgbClr val="262626"/>
                </a:solidFill>
                <a:latin typeface="Helvetica" pitchFamily="34" charset="0"/>
                <a:ea typeface="宋体" pitchFamily="2" charset="-122"/>
                <a:cs typeface="Helvetica" pitchFamily="34" charset="0"/>
              </a:rPr>
              <a:t>Removes the inconsistency of the gradient field </a:t>
            </a:r>
            <a:r>
              <a:rPr lang="en-US" altLang="zh-CN" sz="1600" dirty="0" smtClean="0">
                <a:solidFill>
                  <a:srgbClr val="7F7F7F"/>
                </a:solidFill>
                <a:latin typeface="Helvetica" pitchFamily="34" charset="0"/>
                <a:ea typeface="宋体" pitchFamily="2" charset="-122"/>
                <a:cs typeface="Helvetica" pitchFamily="34" charset="0"/>
              </a:rPr>
              <a:t>[Neumann et al. 2007]</a:t>
            </a:r>
          </a:p>
          <a:p>
            <a:pPr eaLnBrk="1" hangingPunct="1">
              <a:spcBef>
                <a:spcPts val="1200"/>
              </a:spcBef>
            </a:pPr>
            <a:r>
              <a:rPr lang="en-US" altLang="zh-CN" sz="2400" dirty="0" smtClean="0">
                <a:latin typeface="Helvetica" pitchFamily="34" charset="0"/>
                <a:ea typeface="宋体" pitchFamily="2" charset="-122"/>
                <a:cs typeface="Helvetica" pitchFamily="34" charset="0"/>
              </a:rPr>
              <a:t>Our solution</a:t>
            </a:r>
          </a:p>
          <a:p>
            <a:pPr lvl="1" eaLnBrk="1" hangingPunct="1"/>
            <a:r>
              <a:rPr lang="en-US" altLang="zh-CN" sz="2000" dirty="0" smtClean="0">
                <a:latin typeface="Helvetica" pitchFamily="34" charset="0"/>
                <a:ea typeface="宋体" pitchFamily="2" charset="-122"/>
                <a:cs typeface="Helvetica" pitchFamily="34" charset="0"/>
              </a:rPr>
              <a:t>Single-scale method, fast and efficient</a:t>
            </a:r>
          </a:p>
          <a:p>
            <a:pPr lvl="1" eaLnBrk="1" hangingPunct="1"/>
            <a:r>
              <a:rPr lang="en-US" altLang="zh-CN" sz="2000" dirty="0" smtClean="0">
                <a:latin typeface="Helvetica" pitchFamily="34" charset="0"/>
                <a:ea typeface="宋体" pitchFamily="2" charset="-122"/>
                <a:cs typeface="Helvetica" pitchFamily="34" charset="0"/>
              </a:rPr>
              <a:t>Selectively attenuate the gradient enhancement by an </a:t>
            </a:r>
            <a:r>
              <a:rPr lang="en-US" altLang="zh-CN" sz="2000" dirty="0" smtClean="0">
                <a:solidFill>
                  <a:schemeClr val="accent6"/>
                </a:solidFill>
                <a:latin typeface="Helvetica" pitchFamily="34" charset="0"/>
                <a:ea typeface="宋体" pitchFamily="2" charset="-122"/>
                <a:cs typeface="Helvetica" pitchFamily="34" charset="0"/>
              </a:rPr>
              <a:t>attenuation function </a:t>
            </a:r>
            <a:r>
              <a:rPr lang="en-US" altLang="zh-CN" sz="2000" i="1" dirty="0" smtClean="0">
                <a:solidFill>
                  <a:schemeClr val="accent6"/>
                </a:solidFill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A</a:t>
            </a:r>
            <a:r>
              <a:rPr lang="en-US" altLang="zh-CN" sz="2000" dirty="0" smtClean="0">
                <a:solidFill>
                  <a:schemeClr val="accent6"/>
                </a:solidFill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(·)</a:t>
            </a:r>
            <a:endParaRPr lang="en-US" altLang="zh-CN" sz="2000" dirty="0" smtClean="0">
              <a:solidFill>
                <a:schemeClr val="accent6"/>
              </a:solidFill>
              <a:latin typeface="Helvetica" pitchFamily="34" charset="0"/>
              <a:ea typeface="宋体" pitchFamily="2" charset="-122"/>
              <a:cs typeface="Helvetica" pitchFamily="34" charset="0"/>
            </a:endParaRPr>
          </a:p>
        </p:txBody>
      </p:sp>
      <p:pic>
        <p:nvPicPr>
          <p:cNvPr id="26628" name="Picture 2" descr="E:\documents\_color2gray_\color2gray_brief\ppt\img\eq-7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7800" y="4800600"/>
            <a:ext cx="4940300" cy="639763"/>
          </a:xfrm>
          <a:prstGeom prst="rect">
            <a:avLst/>
          </a:prstGeom>
          <a:noFill/>
          <a:ln w="12700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2662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10967" y="5629835"/>
            <a:ext cx="4485033" cy="2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6630" name="组合 15"/>
          <p:cNvGrpSpPr>
            <a:grpSpLocks/>
          </p:cNvGrpSpPr>
          <p:nvPr/>
        </p:nvGrpSpPr>
        <p:grpSpPr bwMode="auto">
          <a:xfrm>
            <a:off x="6334126" y="1174375"/>
            <a:ext cx="2352674" cy="990600"/>
            <a:chOff x="5715000" y="457200"/>
            <a:chExt cx="2895600" cy="1219200"/>
          </a:xfrm>
        </p:grpSpPr>
        <p:pic>
          <p:nvPicPr>
            <p:cNvPr id="26634" name="Picture 3" descr="E:\documents\_color2gray_\color2gray_brief\ppt\img\halormv_org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715000" y="457200"/>
              <a:ext cx="1276697" cy="1219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635" name="Picture 4" descr="E:\documents\_color2gray_\color2gray_brief\ppt\img\HaloRMV_Fo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7331069" y="457200"/>
              <a:ext cx="1279531" cy="1219200"/>
            </a:xfrm>
            <a:prstGeom prst="rect">
              <a:avLst/>
            </a:prstGeom>
            <a:noFill/>
            <a:ln w="12700">
              <a:solidFill>
                <a:schemeClr val="accent6"/>
              </a:solidFill>
              <a:miter lim="800000"/>
              <a:headEnd/>
              <a:tailEnd/>
            </a:ln>
          </p:spPr>
        </p:pic>
        <p:sp>
          <p:nvSpPr>
            <p:cNvPr id="15" name="右箭头 14"/>
            <p:cNvSpPr/>
            <p:nvPr/>
          </p:nvSpPr>
          <p:spPr>
            <a:xfrm>
              <a:off x="7046913" y="914400"/>
              <a:ext cx="228600" cy="304800"/>
            </a:xfrm>
            <a:prstGeom prst="rightArrow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</p:grpSp>
      <p:sp>
        <p:nvSpPr>
          <p:cNvPr id="10" name="日期占位符 9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t>2015-03-12</a:t>
            </a:r>
            <a:endParaRPr dirty="0"/>
          </a:p>
        </p:txBody>
      </p:sp>
      <p:sp>
        <p:nvSpPr>
          <p:cNvPr id="11" name="灯片编号占位符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5FE44B4-0132-49AA-869A-52047CA1AA5F}" type="slidenum">
              <a:rPr smtClean="0"/>
              <a:pPr>
                <a:defRPr/>
              </a:pPr>
              <a:t>10</a:t>
            </a:fld>
            <a:endParaRPr/>
          </a:p>
        </p:txBody>
      </p:sp>
      <p:sp>
        <p:nvSpPr>
          <p:cNvPr id="12" name="页脚占位符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altLang="zh-CN"/>
              <a:t>GRAPP2015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algn="l" eaLnBrk="1" hangingPunct="1"/>
            <a:r>
              <a:rPr lang="en-US" altLang="zh-CN" sz="3200" b="1" dirty="0" smtClean="0">
                <a:latin typeface="Helvetica" pitchFamily="34" charset="0"/>
                <a:ea typeface="宋体" pitchFamily="2" charset="-122"/>
              </a:rPr>
              <a:t>Artifact Removal</a:t>
            </a:r>
          </a:p>
        </p:txBody>
      </p:sp>
      <p:sp>
        <p:nvSpPr>
          <p:cNvPr id="27651" name="Content Placeholder 3"/>
          <p:cNvSpPr>
            <a:spLocks noGrp="1"/>
          </p:cNvSpPr>
          <p:nvPr>
            <p:ph idx="4294967295"/>
          </p:nvPr>
        </p:nvSpPr>
        <p:spPr>
          <a:xfrm>
            <a:off x="457200" y="1371600"/>
            <a:ext cx="4953000" cy="4724400"/>
          </a:xfrm>
        </p:spPr>
        <p:txBody>
          <a:bodyPr/>
          <a:lstStyle/>
          <a:p>
            <a:pPr eaLnBrk="1" hangingPunct="1"/>
            <a:r>
              <a:rPr lang="en-US" altLang="zh-CN" sz="2400" dirty="0" smtClean="0">
                <a:latin typeface="Helvetica" pitchFamily="34" charset="0"/>
                <a:ea typeface="宋体" pitchFamily="2" charset="-122"/>
                <a:cs typeface="Helvetica" pitchFamily="34" charset="0"/>
              </a:rPr>
              <a:t>Attenuation function</a:t>
            </a:r>
            <a:br>
              <a:rPr lang="en-US" altLang="zh-CN" sz="2400" dirty="0" smtClean="0">
                <a:latin typeface="Helvetica" pitchFamily="34" charset="0"/>
                <a:ea typeface="宋体" pitchFamily="2" charset="-122"/>
                <a:cs typeface="Helvetica" pitchFamily="34" charset="0"/>
              </a:rPr>
            </a:br>
            <a:endParaRPr lang="en-US" altLang="zh-CN" sz="2400" dirty="0" smtClean="0">
              <a:latin typeface="Helvetica" pitchFamily="34" charset="0"/>
              <a:ea typeface="宋体" pitchFamily="2" charset="-122"/>
              <a:cs typeface="Helvetica" pitchFamily="34" charset="0"/>
            </a:endParaRPr>
          </a:p>
          <a:p>
            <a:pPr eaLnBrk="1" hangingPunct="1"/>
            <a:endParaRPr lang="en-US" altLang="zh-CN" sz="3600" dirty="0" smtClean="0">
              <a:latin typeface="Helvetica" pitchFamily="34" charset="0"/>
              <a:ea typeface="宋体" pitchFamily="2" charset="-122"/>
              <a:cs typeface="Helvetica" pitchFamily="34" charset="0"/>
            </a:endParaRPr>
          </a:p>
          <a:p>
            <a:pPr lvl="1" eaLnBrk="1" hangingPunct="1"/>
            <a:r>
              <a:rPr lang="en-US" altLang="zh-CN" sz="1800" dirty="0" smtClean="0">
                <a:latin typeface="Helvetica" pitchFamily="34" charset="0"/>
                <a:ea typeface="宋体" pitchFamily="2" charset="-122"/>
                <a:cs typeface="Helvetica" pitchFamily="34" charset="0"/>
              </a:rPr>
              <a:t>Scales down the input signal by a scaling function </a:t>
            </a:r>
            <a:r>
              <a:rPr lang="en-US" altLang="zh-CN" sz="1800" i="1" dirty="0" smtClean="0"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A</a:t>
            </a:r>
            <a:r>
              <a:rPr lang="en-US" altLang="zh-CN" sz="1800" baseline="-25000" dirty="0" smtClean="0"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0</a:t>
            </a:r>
            <a:r>
              <a:rPr lang="en-US" altLang="zh-CN" sz="1800" dirty="0" smtClean="0"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(·)</a:t>
            </a:r>
            <a:r>
              <a:rPr lang="en-US" altLang="zh-CN" sz="1800" dirty="0" smtClean="0">
                <a:latin typeface="Helvetica" pitchFamily="34" charset="0"/>
                <a:ea typeface="宋体" pitchFamily="2" charset="-122"/>
                <a:cs typeface="Helvetica" pitchFamily="34" charset="0"/>
              </a:rPr>
              <a:t> </a:t>
            </a:r>
          </a:p>
          <a:p>
            <a:pPr lvl="1" eaLnBrk="1" hangingPunct="1"/>
            <a:r>
              <a:rPr lang="en-US" altLang="zh-CN" sz="1800" dirty="0" smtClean="0">
                <a:latin typeface="Helvetica" pitchFamily="34" charset="0"/>
                <a:ea typeface="宋体" pitchFamily="2" charset="-122"/>
                <a:cs typeface="Helvetica" pitchFamily="34" charset="0"/>
              </a:rPr>
              <a:t>Works only on chromatic difference </a:t>
            </a:r>
            <a:r>
              <a:rPr lang="en-US" altLang="zh-CN" sz="1800" i="1" dirty="0" smtClean="0"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C</a:t>
            </a:r>
            <a:r>
              <a:rPr lang="en-US" altLang="zh-CN" sz="1800" i="1" baseline="-25000" dirty="0" smtClean="0"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x</a:t>
            </a:r>
            <a:r>
              <a:rPr lang="en-US" altLang="zh-CN" sz="1800" dirty="0" smtClean="0">
                <a:latin typeface="Helvetica" pitchFamily="34" charset="0"/>
                <a:ea typeface="宋体" pitchFamily="2" charset="-122"/>
                <a:cs typeface="Helvetica" pitchFamily="34" charset="0"/>
              </a:rPr>
              <a:t> and </a:t>
            </a:r>
            <a:r>
              <a:rPr lang="en-US" altLang="zh-CN" sz="1800" i="1" dirty="0" smtClean="0"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C</a:t>
            </a:r>
            <a:r>
              <a:rPr lang="en-US" altLang="zh-CN" sz="1800" i="1" baseline="-25000" dirty="0" smtClean="0"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y</a:t>
            </a:r>
          </a:p>
          <a:p>
            <a:pPr lvl="1" eaLnBrk="1" hangingPunct="1"/>
            <a:r>
              <a:rPr lang="en-US" altLang="zh-CN" sz="1800" dirty="0" smtClean="0">
                <a:latin typeface="Helvetica" pitchFamily="34" charset="0"/>
                <a:ea typeface="宋体" pitchFamily="2" charset="-122"/>
                <a:cs typeface="Helvetica" pitchFamily="34" charset="0"/>
              </a:rPr>
              <a:t>Enhancement to the luminance difference is always valid when </a:t>
            </a:r>
            <a:r>
              <a:rPr lang="el-GR" altLang="zh-CN" sz="1800" i="1" dirty="0" smtClean="0"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β</a:t>
            </a:r>
            <a:r>
              <a:rPr lang="el-GR" altLang="zh-CN" sz="1800" dirty="0" smtClean="0"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≠</a:t>
            </a:r>
            <a:r>
              <a:rPr lang="en-US" altLang="zh-CN" sz="1800" dirty="0" smtClean="0"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0</a:t>
            </a:r>
            <a:endParaRPr lang="en-US" altLang="zh-CN" sz="1800" dirty="0" smtClean="0">
              <a:latin typeface="Times New Roman" pitchFamily="18" charset="0"/>
              <a:ea typeface="宋体" pitchFamily="2" charset="-122"/>
              <a:cs typeface="Times New Roman" pitchFamily="18" charset="0"/>
            </a:endParaRPr>
          </a:p>
        </p:txBody>
      </p:sp>
      <p:pic>
        <p:nvPicPr>
          <p:cNvPr id="27652" name="Picture 2" descr="E:\documents\_color2gray_\color2gray_brief\ppt\img\eq-7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71600" y="1951038"/>
            <a:ext cx="4940300" cy="63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3" name="Picture 5" descr="gamm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46505" y="2971800"/>
            <a:ext cx="2911695" cy="2652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日期占位符 5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t>2015-03-12</a:t>
            </a:r>
            <a:endParaRPr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99611BC-C4E5-406F-A367-6A309FBCE046}" type="slidenum">
              <a:rPr smtClean="0"/>
              <a:pPr>
                <a:defRPr/>
              </a:pPr>
              <a:t>11</a:t>
            </a:fld>
            <a:endParaRPr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altLang="zh-CN"/>
              <a:t>GRAPP2015</a:t>
            </a:r>
          </a:p>
        </p:txBody>
      </p:sp>
      <p:cxnSp>
        <p:nvCxnSpPr>
          <p:cNvPr id="9" name="直接连接符 8"/>
          <p:cNvCxnSpPr/>
          <p:nvPr/>
        </p:nvCxnSpPr>
        <p:spPr bwMode="auto">
          <a:xfrm>
            <a:off x="2590800" y="2590800"/>
            <a:ext cx="2286000" cy="0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直接连接符 10"/>
          <p:cNvCxnSpPr/>
          <p:nvPr/>
        </p:nvCxnSpPr>
        <p:spPr bwMode="auto">
          <a:xfrm>
            <a:off x="5638800" y="2438400"/>
            <a:ext cx="609600" cy="0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algn="l" eaLnBrk="1" hangingPunct="1"/>
            <a:r>
              <a:rPr lang="en-US" altLang="zh-CN" sz="3200" b="1" smtClean="0">
                <a:latin typeface="Helvetica" pitchFamily="34" charset="0"/>
                <a:ea typeface="宋体" pitchFamily="2" charset="-122"/>
              </a:rPr>
              <a:t>Color Ordering for Isoluminance Image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4294967295"/>
          </p:nvPr>
        </p:nvSpPr>
        <p:spPr>
          <a:xfrm>
            <a:off x="457200" y="1295400"/>
            <a:ext cx="8229600" cy="32004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altLang="zh-CN" sz="2400" kern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</a:rPr>
              <a:t>Isoluminance</a:t>
            </a:r>
            <a:r>
              <a:rPr lang="en-US" altLang="zh-CN" sz="24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</a:rPr>
              <a:t> colors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altLang="zh-CN" sz="18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ea typeface="+mn-ea"/>
                <a:cs typeface="+mn-cs"/>
              </a:rPr>
              <a:t>Difficult </a:t>
            </a:r>
            <a:r>
              <a:rPr lang="en-US" altLang="zh-CN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ea typeface="+mn-ea"/>
                <a:cs typeface="+mn-cs"/>
              </a:rPr>
              <a:t>to </a:t>
            </a:r>
            <a:r>
              <a:rPr lang="en-US" altLang="zh-CN" sz="18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ea typeface="+mn-ea"/>
                <a:cs typeface="+mn-cs"/>
              </a:rPr>
              <a:t>preserve the ordering in grayscale </a:t>
            </a:r>
            <a:r>
              <a:rPr lang="en-US" altLang="zh-CN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ea typeface="+mn-ea"/>
                <a:cs typeface="+mn-cs"/>
              </a:rPr>
              <a:t>image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altLang="zh-CN" sz="24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</a:rPr>
              <a:t>Defining sign function for the gradient field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altLang="zh-CN" sz="18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ea typeface="+mn-ea"/>
                <a:cs typeface="+mn-cs"/>
              </a:rPr>
              <a:t>As </a:t>
            </a:r>
            <a:r>
              <a:rPr lang="en-US" altLang="zh-CN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ea typeface="+mn-ea"/>
                <a:cs typeface="+mn-cs"/>
              </a:rPr>
              <a:t>the sign of the luminance </a:t>
            </a:r>
            <a:r>
              <a:rPr lang="en-US" altLang="zh-CN" sz="18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ea typeface="+mn-ea"/>
                <a:cs typeface="+mn-cs"/>
              </a:rPr>
              <a:t>difference ∆</a:t>
            </a:r>
            <a:r>
              <a:rPr lang="es-ES" altLang="zh-CN" sz="1800" i="1" dirty="0" smtClean="0">
                <a:latin typeface="Times New Roman" pitchFamily="18" charset="0"/>
              </a:rPr>
              <a:t>L</a:t>
            </a:r>
            <a:endParaRPr lang="en-US" altLang="zh-CN" sz="1800" kern="1200" dirty="0">
              <a:solidFill>
                <a:schemeClr val="tx1">
                  <a:lumMod val="85000"/>
                  <a:lumOff val="15000"/>
                </a:schemeClr>
              </a:solidFill>
              <a:latin typeface="Helvetica" pitchFamily="34" charset="0"/>
              <a:ea typeface="+mn-ea"/>
              <a:cs typeface="+mn-cs"/>
            </a:endParaRP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altLang="zh-CN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ea typeface="+mn-ea"/>
                <a:cs typeface="+mn-cs"/>
              </a:rPr>
              <a:t>Do not work for pixels with equal luminance</a:t>
            </a:r>
          </a:p>
          <a:p>
            <a:pPr eaLnBrk="1" fontAlgn="auto" hangingPunct="1">
              <a:spcBef>
                <a:spcPts val="12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altLang="zh-CN" sz="24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</a:rPr>
              <a:t>Our sign function </a:t>
            </a:r>
            <a:r>
              <a:rPr lang="en-US" altLang="zh-CN" sz="2400" i="1" kern="1200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sign</a:t>
            </a:r>
            <a:r>
              <a:rPr lang="en-US" altLang="zh-CN" sz="2400" kern="1200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(·)</a:t>
            </a:r>
            <a:r>
              <a:rPr lang="en-US" altLang="zh-CN" sz="24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</a:rPr>
              <a:t> </a:t>
            </a:r>
          </a:p>
          <a:p>
            <a:pPr lvl="1" eaLnBrk="1" fontAlgn="auto" hangingPunct="1">
              <a:spcBef>
                <a:spcPts val="12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altLang="zh-CN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ea typeface="+mn-ea"/>
                <a:cs typeface="+mn-cs"/>
              </a:rPr>
              <a:t>For </a:t>
            </a:r>
            <a:r>
              <a:rPr lang="en-US" altLang="zh-CN" sz="18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ea typeface="+mn-ea"/>
                <a:cs typeface="+mn-cs"/>
              </a:rPr>
              <a:t>colors </a:t>
            </a:r>
            <a:r>
              <a:rPr lang="en-US" altLang="zh-CN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(</a:t>
            </a:r>
            <a:r>
              <a:rPr lang="en-US" altLang="zh-CN" sz="1800" i="1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L</a:t>
            </a:r>
            <a:r>
              <a:rPr lang="en-US" altLang="zh-CN" sz="1800" kern="1200" baseline="-250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1</a:t>
            </a:r>
            <a:r>
              <a:rPr lang="en-US" altLang="zh-CN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lang="en-US" altLang="zh-CN" sz="1800" i="1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a</a:t>
            </a:r>
            <a:r>
              <a:rPr lang="en-US" altLang="zh-CN" sz="1800" kern="1200" baseline="-250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1</a:t>
            </a:r>
            <a:r>
              <a:rPr lang="en-US" altLang="zh-CN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lang="en-US" altLang="zh-CN" sz="1800" i="1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b</a:t>
            </a:r>
            <a:r>
              <a:rPr lang="en-US" altLang="zh-CN" sz="1800" kern="1200" baseline="-250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1</a:t>
            </a:r>
            <a:r>
              <a:rPr lang="en-US" altLang="zh-CN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) </a:t>
            </a:r>
            <a:r>
              <a:rPr lang="en-US" altLang="zh-CN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ea typeface="+mn-ea"/>
                <a:cs typeface="+mn-cs"/>
              </a:rPr>
              <a:t>and </a:t>
            </a:r>
            <a:r>
              <a:rPr lang="en-US" altLang="zh-CN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(</a:t>
            </a:r>
            <a:r>
              <a:rPr lang="en-US" altLang="zh-CN" sz="1800" i="1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L</a:t>
            </a:r>
            <a:r>
              <a:rPr lang="en-US" altLang="zh-CN" sz="1800" kern="1200" baseline="-250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2</a:t>
            </a:r>
            <a:r>
              <a:rPr lang="en-US" altLang="zh-CN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lang="en-US" altLang="zh-CN" sz="1800" i="1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a</a:t>
            </a:r>
            <a:r>
              <a:rPr lang="en-US" altLang="zh-CN" sz="1800" kern="1200" baseline="-250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2</a:t>
            </a:r>
            <a:r>
              <a:rPr lang="en-US" altLang="zh-CN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lang="en-US" altLang="zh-CN" sz="1800" i="1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b</a:t>
            </a:r>
            <a:r>
              <a:rPr lang="en-US" altLang="zh-CN" sz="1800" kern="1200" baseline="-250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2</a:t>
            </a:r>
            <a:r>
              <a:rPr lang="en-US" altLang="zh-CN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)</a:t>
            </a:r>
          </a:p>
        </p:txBody>
      </p:sp>
      <p:pic>
        <p:nvPicPr>
          <p:cNvPr id="28676" name="Picture 2" descr="E:\documents\_color2gray_\color2gray_brief\ppt\img\eq-8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95400" y="4268273"/>
            <a:ext cx="5825194" cy="396000"/>
          </a:xfrm>
          <a:prstGeom prst="rect">
            <a:avLst/>
          </a:prstGeom>
          <a:noFill/>
          <a:ln w="12700">
            <a:solidFill>
              <a:schemeClr val="accent1"/>
            </a:solidFill>
            <a:miter lim="800000"/>
            <a:headEnd/>
            <a:tailEnd/>
          </a:ln>
        </p:spPr>
      </p:pic>
      <p:grpSp>
        <p:nvGrpSpPr>
          <p:cNvPr id="28682" name="组合 23"/>
          <p:cNvGrpSpPr>
            <a:grpSpLocks noChangeAspect="1"/>
          </p:cNvGrpSpPr>
          <p:nvPr/>
        </p:nvGrpSpPr>
        <p:grpSpPr bwMode="auto">
          <a:xfrm>
            <a:off x="6849299" y="1498601"/>
            <a:ext cx="1837501" cy="900000"/>
            <a:chOff x="7315200" y="1447800"/>
            <a:chExt cx="2333625" cy="1143000"/>
          </a:xfrm>
        </p:grpSpPr>
        <p:pic>
          <p:nvPicPr>
            <p:cNvPr id="28686" name="Picture 2" descr="E:\Elanor\document\color2gray_brief\ppt\img\iso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315200" y="1447800"/>
              <a:ext cx="1143000" cy="1143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687" name="Picture 3" descr="E:\Elanor\document\color2gray_brief\ppt\img\iso_L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8505825" y="1447800"/>
              <a:ext cx="1143000" cy="1143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4" name="日期占位符 1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dirty="0"/>
              <a:t>2015-03-12</a:t>
            </a:r>
            <a:endParaRPr dirty="0"/>
          </a:p>
        </p:txBody>
      </p:sp>
      <p:sp>
        <p:nvSpPr>
          <p:cNvPr id="15" name="灯片编号占位符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55F5F3E-DBC3-44AA-99E5-45DA39DFECE6}" type="slidenum">
              <a:rPr smtClean="0"/>
              <a:pPr>
                <a:defRPr/>
              </a:pPr>
              <a:t>12</a:t>
            </a:fld>
            <a:endParaRPr/>
          </a:p>
        </p:txBody>
      </p:sp>
      <p:sp>
        <p:nvSpPr>
          <p:cNvPr id="16" name="页脚占位符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altLang="zh-CN"/>
              <a:t>GRAPP2015</a:t>
            </a:r>
          </a:p>
        </p:txBody>
      </p:sp>
      <p:grpSp>
        <p:nvGrpSpPr>
          <p:cNvPr id="31" name="组合 30"/>
          <p:cNvGrpSpPr/>
          <p:nvPr/>
        </p:nvGrpSpPr>
        <p:grpSpPr>
          <a:xfrm>
            <a:off x="7317668" y="3200400"/>
            <a:ext cx="1521532" cy="1370150"/>
            <a:chOff x="7317668" y="3505200"/>
            <a:chExt cx="1521532" cy="1370150"/>
          </a:xfrm>
        </p:grpSpPr>
        <p:cxnSp>
          <p:nvCxnSpPr>
            <p:cNvPr id="3" name="直接箭头连接符 2"/>
            <p:cNvCxnSpPr/>
            <p:nvPr/>
          </p:nvCxnSpPr>
          <p:spPr bwMode="auto">
            <a:xfrm>
              <a:off x="7546270" y="4638039"/>
              <a:ext cx="1152000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9" name="直接箭头连接符 18"/>
            <p:cNvCxnSpPr/>
            <p:nvPr/>
          </p:nvCxnSpPr>
          <p:spPr bwMode="auto">
            <a:xfrm flipV="1">
              <a:off x="7546270" y="3555364"/>
              <a:ext cx="0" cy="108000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8" name="直接连接符 7"/>
            <p:cNvCxnSpPr/>
            <p:nvPr/>
          </p:nvCxnSpPr>
          <p:spPr bwMode="auto">
            <a:xfrm flipV="1">
              <a:off x="7546270" y="3566477"/>
              <a:ext cx="1066800" cy="106680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" name="直接箭头连接符 16"/>
            <p:cNvCxnSpPr/>
            <p:nvPr/>
          </p:nvCxnSpPr>
          <p:spPr bwMode="auto">
            <a:xfrm flipV="1">
              <a:off x="7546270" y="4180839"/>
              <a:ext cx="1066800" cy="45243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30" name="直接箭头连接符 29"/>
            <p:cNvCxnSpPr/>
            <p:nvPr/>
          </p:nvCxnSpPr>
          <p:spPr bwMode="auto">
            <a:xfrm flipV="1">
              <a:off x="7546268" y="3876039"/>
              <a:ext cx="762001" cy="76020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25" name="直接连接符 24"/>
            <p:cNvCxnSpPr/>
            <p:nvPr/>
          </p:nvCxnSpPr>
          <p:spPr bwMode="auto">
            <a:xfrm flipH="1" flipV="1">
              <a:off x="8308270" y="3876039"/>
              <a:ext cx="304800" cy="30480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accent6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pic>
          <p:nvPicPr>
            <p:cNvPr id="40" name="Picture 2" descr="E:\documents\_color2gray_\color2gray_brief\ppt\img\eq-8.gif"/>
            <p:cNvPicPr>
              <a:picLocks noChangeAspect="1" noChangeArrowheads="1"/>
            </p:cNvPicPr>
            <p:nvPr/>
          </p:nvPicPr>
          <p:blipFill rotWithShape="1">
            <a:blip r:embed="rId3" cstate="print"/>
            <a:srcRect l="89079" r="4066" b="14916"/>
            <a:stretch/>
          </p:blipFill>
          <p:spPr bwMode="auto">
            <a:xfrm>
              <a:off x="8643055" y="4131229"/>
              <a:ext cx="196145" cy="16549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pic>
          <p:nvPicPr>
            <p:cNvPr id="41" name="Picture 2" descr="E:\documents\_color2gray_\color2gray_brief\ppt\img\eq-8.gif"/>
            <p:cNvPicPr>
              <a:picLocks noChangeAspect="1" noChangeArrowheads="1"/>
            </p:cNvPicPr>
            <p:nvPr/>
          </p:nvPicPr>
          <p:blipFill rotWithShape="1">
            <a:blip r:embed="rId3" cstate="print"/>
            <a:srcRect l="82262" r="13625"/>
            <a:stretch/>
          </p:blipFill>
          <p:spPr bwMode="auto">
            <a:xfrm>
              <a:off x="8264389" y="3505200"/>
              <a:ext cx="145481" cy="24003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sp>
          <p:nvSpPr>
            <p:cNvPr id="42" name="TextBox 8"/>
            <p:cNvSpPr txBox="1">
              <a:spLocks noChangeArrowheads="1"/>
            </p:cNvSpPr>
            <p:nvPr/>
          </p:nvSpPr>
          <p:spPr bwMode="auto">
            <a:xfrm>
              <a:off x="8467818" y="4598351"/>
              <a:ext cx="273052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1" hangingPunct="1"/>
              <a:r>
                <a:rPr lang="en-US" altLang="zh-CN" sz="1200" i="1" dirty="0" smtClean="0">
                  <a:latin typeface="Times New Roman" pitchFamily="18" charset="0"/>
                  <a:cs typeface="Times New Roman" pitchFamily="18" charset="0"/>
                </a:rPr>
                <a:t>a</a:t>
              </a:r>
              <a:endParaRPr lang="zh-CN" altLang="en-US" sz="14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3" name="TextBox 8"/>
            <p:cNvSpPr txBox="1">
              <a:spLocks noChangeArrowheads="1"/>
            </p:cNvSpPr>
            <p:nvPr/>
          </p:nvSpPr>
          <p:spPr bwMode="auto">
            <a:xfrm>
              <a:off x="7317668" y="3592830"/>
              <a:ext cx="273052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1" hangingPunct="1"/>
              <a:r>
                <a:rPr lang="en-US" altLang="zh-CN" sz="1200" i="1" dirty="0" smtClean="0">
                  <a:latin typeface="Times New Roman" pitchFamily="18" charset="0"/>
                  <a:cs typeface="Times New Roman" pitchFamily="18" charset="0"/>
                </a:rPr>
                <a:t>b</a:t>
              </a:r>
              <a:endParaRPr lang="zh-CN" altLang="en-US" sz="12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5" name="TextBox 8"/>
            <p:cNvSpPr txBox="1">
              <a:spLocks noChangeArrowheads="1"/>
            </p:cNvSpPr>
            <p:nvPr/>
          </p:nvSpPr>
          <p:spPr bwMode="auto">
            <a:xfrm>
              <a:off x="7613650" y="4406667"/>
              <a:ext cx="230199" cy="228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1" hangingPunct="1"/>
              <a:r>
                <a:rPr lang="el-GR" altLang="zh-CN" sz="1200" i="1" dirty="0" smtClean="0">
                  <a:solidFill>
                    <a:schemeClr val="accent1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θ</a:t>
              </a:r>
              <a:endParaRPr lang="zh-CN" altLang="en-US" sz="12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3809436" y="4057264"/>
            <a:ext cx="1828800" cy="1352937"/>
            <a:chOff x="3809436" y="4057264"/>
            <a:chExt cx="1828800" cy="1352937"/>
          </a:xfrm>
        </p:grpSpPr>
        <p:sp>
          <p:nvSpPr>
            <p:cNvPr id="28681" name="TextBox 8"/>
            <p:cNvSpPr txBox="1">
              <a:spLocks noChangeArrowheads="1"/>
            </p:cNvSpPr>
            <p:nvPr/>
          </p:nvSpPr>
          <p:spPr bwMode="auto">
            <a:xfrm>
              <a:off x="3809436" y="4835543"/>
              <a:ext cx="1828800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eaLnBrk="1" hangingPunct="1"/>
              <a:r>
                <a:rPr lang="en-US" altLang="zh-CN" sz="1400" dirty="0" smtClean="0">
                  <a:solidFill>
                    <a:schemeClr val="accent1"/>
                  </a:solidFill>
                  <a:latin typeface="Times New Roman" pitchFamily="18" charset="0"/>
                  <a:cs typeface="Times New Roman" pitchFamily="18" charset="0"/>
                </a:rPr>
                <a:t>Luminance difference</a:t>
              </a:r>
              <a:endParaRPr lang="zh-CN" altLang="en-US" sz="1400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3" name="线形标注 2(带强调线) 32"/>
            <p:cNvSpPr/>
            <p:nvPr/>
          </p:nvSpPr>
          <p:spPr bwMode="auto">
            <a:xfrm rot="16200000">
              <a:off x="4839899" y="4111379"/>
              <a:ext cx="519644" cy="411414"/>
            </a:xfrm>
            <a:prstGeom prst="accentCallout2">
              <a:avLst>
                <a:gd name="adj1" fmla="val 51163"/>
                <a:gd name="adj2" fmla="val -8333"/>
                <a:gd name="adj3" fmla="val 51162"/>
                <a:gd name="adj4" fmla="val -23999"/>
                <a:gd name="adj5" fmla="val -26411"/>
                <a:gd name="adj6" fmla="val -53999"/>
              </a:avLst>
            </a:prstGeom>
            <a:noFill/>
            <a:ln w="158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zh-CN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</a:endParaRPr>
            </a:p>
          </p:txBody>
        </p:sp>
        <p:pic>
          <p:nvPicPr>
            <p:cNvPr id="50" name="Picture 5" descr="E:\documents\_color2gray_\color2gray_brief\ppt\img\sign.gif"/>
            <p:cNvPicPr>
              <a:picLocks noChangeAspect="1" noChangeArrowheads="1"/>
            </p:cNvPicPr>
            <p:nvPr/>
          </p:nvPicPr>
          <p:blipFill rotWithShape="1">
            <a:blip r:embed="rId6" cstate="print"/>
            <a:srcRect t="-3782" r="33696" b="70792"/>
            <a:stretch/>
          </p:blipFill>
          <p:spPr bwMode="auto">
            <a:xfrm>
              <a:off x="3980534" y="5105401"/>
              <a:ext cx="1572542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5" name="组合 34"/>
          <p:cNvGrpSpPr/>
          <p:nvPr/>
        </p:nvGrpSpPr>
        <p:grpSpPr>
          <a:xfrm>
            <a:off x="5934075" y="4069816"/>
            <a:ext cx="2371725" cy="1375796"/>
            <a:chOff x="5934075" y="4069816"/>
            <a:chExt cx="2371725" cy="1375796"/>
          </a:xfrm>
        </p:grpSpPr>
        <p:pic>
          <p:nvPicPr>
            <p:cNvPr id="28679" name="Picture 5" descr="E:\documents\_color2gray_\color2gray_brief\ppt\img\sign.gif"/>
            <p:cNvPicPr>
              <a:picLocks noChangeAspect="1" noChangeArrowheads="1"/>
            </p:cNvPicPr>
            <p:nvPr/>
          </p:nvPicPr>
          <p:blipFill rotWithShape="1">
            <a:blip r:embed="rId6" cstate="print"/>
            <a:srcRect t="63230"/>
            <a:stretch/>
          </p:blipFill>
          <p:spPr bwMode="auto">
            <a:xfrm>
              <a:off x="5934075" y="5105888"/>
              <a:ext cx="2371725" cy="3397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9" name="线形标注 2(带强调线) 48"/>
            <p:cNvSpPr/>
            <p:nvPr/>
          </p:nvSpPr>
          <p:spPr bwMode="auto">
            <a:xfrm rot="16200000">
              <a:off x="6449757" y="4116109"/>
              <a:ext cx="504000" cy="411414"/>
            </a:xfrm>
            <a:prstGeom prst="accentCallout2">
              <a:avLst>
                <a:gd name="adj1" fmla="val 51163"/>
                <a:gd name="adj2" fmla="val -8333"/>
                <a:gd name="adj3" fmla="val 51162"/>
                <a:gd name="adj4" fmla="val -23999"/>
                <a:gd name="adj5" fmla="val 117130"/>
                <a:gd name="adj6" fmla="val -61331"/>
              </a:avLst>
            </a:prstGeom>
            <a:noFill/>
            <a:ln w="15875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zh-CN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</a:endParaRPr>
            </a:p>
          </p:txBody>
        </p:sp>
        <p:sp>
          <p:nvSpPr>
            <p:cNvPr id="51" name="TextBox 8"/>
            <p:cNvSpPr txBox="1">
              <a:spLocks noChangeArrowheads="1"/>
            </p:cNvSpPr>
            <p:nvPr/>
          </p:nvSpPr>
          <p:spPr bwMode="auto">
            <a:xfrm>
              <a:off x="6019800" y="4835543"/>
              <a:ext cx="1828800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eaLnBrk="1" hangingPunct="1"/>
              <a:r>
                <a:rPr lang="en-US" altLang="zh-CN" sz="1400" dirty="0" smtClean="0">
                  <a:solidFill>
                    <a:schemeClr val="accent6"/>
                  </a:solidFill>
                  <a:latin typeface="Times New Roman" pitchFamily="18" charset="0"/>
                  <a:cs typeface="Times New Roman" pitchFamily="18" charset="0"/>
                </a:rPr>
                <a:t>Chromatic difference</a:t>
              </a:r>
              <a:endParaRPr lang="zh-CN" altLang="en-US" sz="1400" dirty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4089400" y="5600700"/>
            <a:ext cx="4673600" cy="642937"/>
            <a:chOff x="4089400" y="5600700"/>
            <a:chExt cx="4673600" cy="642937"/>
          </a:xfrm>
        </p:grpSpPr>
        <p:pic>
          <p:nvPicPr>
            <p:cNvPr id="52" name="Picture 3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089400" y="5619750"/>
              <a:ext cx="957263" cy="2667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3" name="Picture 4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4105275" y="5934075"/>
              <a:ext cx="1066800" cy="3095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4" name="TextBox 7"/>
            <p:cNvSpPr txBox="1">
              <a:spLocks noChangeArrowheads="1"/>
            </p:cNvSpPr>
            <p:nvPr/>
          </p:nvSpPr>
          <p:spPr bwMode="auto">
            <a:xfrm>
              <a:off x="4994275" y="5600700"/>
              <a:ext cx="3657600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en-US" altLang="zh-CN" sz="1400" dirty="0">
                  <a:latin typeface="Times New Roman" pitchFamily="18" charset="0"/>
                  <a:cs typeface="Times New Roman" pitchFamily="18" charset="0"/>
                </a:rPr>
                <a:t>: affecting strength of the chromatic difference</a:t>
              </a:r>
              <a:endParaRPr lang="zh-CN" altLang="en-US" sz="14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5" name="TextBox 8"/>
            <p:cNvSpPr txBox="1">
              <a:spLocks noChangeArrowheads="1"/>
            </p:cNvSpPr>
            <p:nvPr/>
          </p:nvSpPr>
          <p:spPr bwMode="auto">
            <a:xfrm>
              <a:off x="5105400" y="5934075"/>
              <a:ext cx="3657600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en-US" altLang="zh-CN" sz="1400" dirty="0">
                  <a:latin typeface="Times New Roman" pitchFamily="18" charset="0"/>
                  <a:cs typeface="Times New Roman" pitchFamily="18" charset="0"/>
                </a:rPr>
                <a:t>: defines a direction in </a:t>
              </a:r>
              <a:r>
                <a:rPr lang="en-US" altLang="zh-CN" sz="1400" i="1" dirty="0">
                  <a:latin typeface="Times New Roman" pitchFamily="18" charset="0"/>
                  <a:cs typeface="Times New Roman" pitchFamily="18" charset="0"/>
                </a:rPr>
                <a:t>a</a:t>
              </a:r>
              <a:r>
                <a:rPr lang="en-US" altLang="zh-CN" sz="1400" dirty="0">
                  <a:latin typeface="Times New Roman" pitchFamily="18" charset="0"/>
                  <a:cs typeface="Times New Roman" pitchFamily="18" charset="0"/>
                </a:rPr>
                <a:t>-</a:t>
              </a:r>
              <a:r>
                <a:rPr lang="en-US" altLang="zh-CN" sz="1400" i="1" dirty="0">
                  <a:latin typeface="Times New Roman" pitchFamily="18" charset="0"/>
                  <a:cs typeface="Times New Roman" pitchFamily="18" charset="0"/>
                </a:rPr>
                <a:t>b</a:t>
              </a:r>
              <a:r>
                <a:rPr lang="en-US" altLang="zh-CN" sz="1400" dirty="0">
                  <a:latin typeface="Times New Roman" pitchFamily="18" charset="0"/>
                  <a:cs typeface="Times New Roman" pitchFamily="18" charset="0"/>
                </a:rPr>
                <a:t> plane</a:t>
              </a:r>
              <a:endParaRPr lang="zh-CN" altLang="en-US" sz="14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algn="l" eaLnBrk="1" hangingPunct="1"/>
            <a:r>
              <a:rPr lang="en-US" altLang="zh-CN" sz="3200" b="1" smtClean="0">
                <a:latin typeface="Helvetica" pitchFamily="34" charset="0"/>
                <a:ea typeface="宋体" pitchFamily="2" charset="-122"/>
              </a:rPr>
              <a:t>Color Ordering for Isoluminance Image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4294967295"/>
          </p:nvPr>
        </p:nvSpPr>
        <p:spPr>
          <a:xfrm>
            <a:off x="457200" y="1295400"/>
            <a:ext cx="8229600" cy="16002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altLang="zh-CN" sz="24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</a:rPr>
              <a:t>An example: </a:t>
            </a:r>
            <a:r>
              <a:rPr lang="en-US" altLang="zh-CN" sz="24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</a:rPr>
              <a:t>color blindness testing chart</a:t>
            </a:r>
            <a:endParaRPr lang="en-US" altLang="zh-CN" sz="2400" kern="1200" dirty="0">
              <a:solidFill>
                <a:schemeClr val="tx1">
                  <a:lumMod val="85000"/>
                  <a:lumOff val="15000"/>
                </a:schemeClr>
              </a:solidFill>
              <a:latin typeface="Helvetica" pitchFamily="34" charset="0"/>
            </a:endParaRP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altLang="zh-CN" sz="18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ea typeface="+mn-ea"/>
                <a:cs typeface="+mn-cs"/>
              </a:rPr>
              <a:t>Chromatic </a:t>
            </a:r>
            <a:r>
              <a:rPr lang="en-US" altLang="zh-CN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ea typeface="+mn-ea"/>
                <a:cs typeface="+mn-cs"/>
              </a:rPr>
              <a:t>color differences larger then luminance difference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altLang="zh-CN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ea typeface="+mn-ea"/>
                <a:cs typeface="+mn-cs"/>
              </a:rPr>
              <a:t>Sign function with different </a:t>
            </a:r>
            <a:r>
              <a:rPr lang="el-GR" altLang="zh-CN" sz="1800" i="1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/>
                <a:ea typeface="+mn-ea"/>
                <a:cs typeface="Times New Roman"/>
              </a:rPr>
              <a:t>θ</a:t>
            </a:r>
            <a:r>
              <a:rPr lang="en-US" altLang="zh-CN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ea typeface="+mn-ea"/>
                <a:cs typeface="+mn-cs"/>
              </a:rPr>
              <a:t> reveals different pattern</a:t>
            </a:r>
          </a:p>
        </p:txBody>
      </p:sp>
      <p:pic>
        <p:nvPicPr>
          <p:cNvPr id="29700" name="Picture 7" descr="E:\documents\_color2gray_\color2gray_brief\ppt\img\Ishihara_9_P25-90de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00551" y="4477085"/>
            <a:ext cx="1430710" cy="1440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9701" name="TextBox 18"/>
          <p:cNvSpPr txBox="1">
            <a:spLocks noChangeArrowheads="1"/>
          </p:cNvSpPr>
          <p:nvPr/>
        </p:nvSpPr>
        <p:spPr bwMode="auto">
          <a:xfrm>
            <a:off x="1230106" y="4107197"/>
            <a:ext cx="1371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altLang="zh-CN" sz="1400">
                <a:latin typeface="Times New Roman" pitchFamily="18" charset="0"/>
                <a:cs typeface="Times New Roman" pitchFamily="18" charset="0"/>
              </a:rPr>
              <a:t>Original</a:t>
            </a:r>
            <a:endParaRPr lang="zh-CN" altLang="en-US" sz="1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230106" y="5901072"/>
            <a:ext cx="1371600" cy="3048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l-GR" altLang="zh-CN" sz="1400" i="1" spc="300" dirty="0">
                <a:latin typeface="Times New Roman" pitchFamily="18" charset="0"/>
                <a:ea typeface="+mn-ea"/>
                <a:cs typeface="Times New Roman" pitchFamily="18" charset="0"/>
              </a:rPr>
              <a:t>θ</a:t>
            </a:r>
            <a:r>
              <a:rPr lang="en-US" altLang="zh-CN" sz="1400" spc="300" dirty="0">
                <a:latin typeface="Times New Roman" pitchFamily="18" charset="0"/>
                <a:ea typeface="+mn-ea"/>
                <a:cs typeface="Times New Roman" pitchFamily="18" charset="0"/>
              </a:rPr>
              <a:t>=</a:t>
            </a:r>
            <a:r>
              <a:rPr lang="en-US" altLang="zh-CN" sz="1400" dirty="0">
                <a:latin typeface="Times New Roman" pitchFamily="18" charset="0"/>
                <a:ea typeface="+mn-ea"/>
                <a:cs typeface="Times New Roman" pitchFamily="18" charset="0"/>
              </a:rPr>
              <a:t>90˚</a:t>
            </a:r>
            <a:endParaRPr lang="zh-CN" altLang="en-US" sz="1400" dirty="0"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29703" name="Picture 8" descr="E:\documents\_color2gray_\color2gray_brief\ppt\img\Ishihara_9_P26-135de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08701" y="4477085"/>
            <a:ext cx="1430710" cy="1440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9704" name="TextBox 19"/>
          <p:cNvSpPr txBox="1">
            <a:spLocks noChangeArrowheads="1"/>
          </p:cNvSpPr>
          <p:nvPr/>
        </p:nvSpPr>
        <p:spPr bwMode="auto">
          <a:xfrm>
            <a:off x="2938256" y="4107197"/>
            <a:ext cx="1371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altLang="zh-CN" sz="1400" i="1"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altLang="zh-CN" sz="1400">
                <a:latin typeface="Times New Roman" pitchFamily="18" charset="0"/>
                <a:cs typeface="Times New Roman" pitchFamily="18" charset="0"/>
              </a:rPr>
              <a:t> in CIELAB</a:t>
            </a:r>
            <a:endParaRPr lang="zh-CN" altLang="en-US" sz="1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938256" y="5901072"/>
            <a:ext cx="1371600" cy="3048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l-GR" altLang="zh-CN" sz="1400" i="1" spc="300" dirty="0">
                <a:latin typeface="Times New Roman" pitchFamily="18" charset="0"/>
                <a:ea typeface="+mn-ea"/>
                <a:cs typeface="Times New Roman" pitchFamily="18" charset="0"/>
              </a:rPr>
              <a:t>θ</a:t>
            </a:r>
            <a:r>
              <a:rPr lang="en-US" altLang="zh-CN" sz="1400" spc="300" dirty="0">
                <a:latin typeface="Times New Roman" pitchFamily="18" charset="0"/>
                <a:ea typeface="+mn-ea"/>
                <a:cs typeface="Times New Roman" pitchFamily="18" charset="0"/>
              </a:rPr>
              <a:t>=</a:t>
            </a:r>
            <a:r>
              <a:rPr lang="en-US" altLang="zh-CN" sz="1400" dirty="0">
                <a:latin typeface="Times New Roman" pitchFamily="18" charset="0"/>
                <a:ea typeface="+mn-ea"/>
                <a:cs typeface="Times New Roman" pitchFamily="18" charset="0"/>
              </a:rPr>
              <a:t>135˚</a:t>
            </a:r>
            <a:endParaRPr lang="zh-CN" altLang="en-US" sz="1400" dirty="0"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29707" name="Picture 9" descr="E:\documents\_color2gray_\color2gray_brief\ppt\img\Ishihara_9_P27-180deg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16851" y="4477085"/>
            <a:ext cx="1430710" cy="1440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1" name="TextBox 20"/>
          <p:cNvSpPr txBox="1"/>
          <p:nvPr/>
        </p:nvSpPr>
        <p:spPr>
          <a:xfrm>
            <a:off x="4646406" y="4107197"/>
            <a:ext cx="1371600" cy="3048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l-GR" altLang="zh-CN" sz="1400" i="1" spc="300" dirty="0">
                <a:latin typeface="Times New Roman" pitchFamily="18" charset="0"/>
                <a:ea typeface="+mn-ea"/>
                <a:cs typeface="Times New Roman" pitchFamily="18" charset="0"/>
              </a:rPr>
              <a:t>θ</a:t>
            </a:r>
            <a:r>
              <a:rPr lang="en-US" altLang="zh-CN" sz="1400" spc="300" dirty="0">
                <a:latin typeface="Times New Roman" pitchFamily="18" charset="0"/>
                <a:ea typeface="+mn-ea"/>
                <a:cs typeface="Times New Roman" pitchFamily="18" charset="0"/>
              </a:rPr>
              <a:t>=</a:t>
            </a:r>
            <a:r>
              <a:rPr lang="en-US" altLang="zh-CN" sz="1400" dirty="0">
                <a:latin typeface="Times New Roman" pitchFamily="18" charset="0"/>
                <a:ea typeface="+mn-ea"/>
                <a:cs typeface="Times New Roman" pitchFamily="18" charset="0"/>
              </a:rPr>
              <a:t>0˚</a:t>
            </a:r>
            <a:endParaRPr lang="zh-CN" altLang="en-US" sz="1400" dirty="0"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646406" y="5901072"/>
            <a:ext cx="1371600" cy="3048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l-GR" altLang="zh-CN" sz="1400" i="1" spc="300" dirty="0">
                <a:latin typeface="Times New Roman" pitchFamily="18" charset="0"/>
                <a:ea typeface="+mn-ea"/>
                <a:cs typeface="Times New Roman" pitchFamily="18" charset="0"/>
              </a:rPr>
              <a:t>θ</a:t>
            </a:r>
            <a:r>
              <a:rPr lang="en-US" altLang="zh-CN" sz="1400" spc="300" dirty="0">
                <a:latin typeface="Times New Roman" pitchFamily="18" charset="0"/>
                <a:ea typeface="+mn-ea"/>
                <a:cs typeface="Times New Roman" pitchFamily="18" charset="0"/>
              </a:rPr>
              <a:t>=</a:t>
            </a:r>
            <a:r>
              <a:rPr lang="en-US" altLang="zh-CN" sz="1400" dirty="0">
                <a:latin typeface="Times New Roman" pitchFamily="18" charset="0"/>
                <a:ea typeface="+mn-ea"/>
                <a:cs typeface="Times New Roman" pitchFamily="18" charset="0"/>
              </a:rPr>
              <a:t>180˚</a:t>
            </a:r>
            <a:endParaRPr lang="zh-CN" altLang="en-US" sz="1400" dirty="0"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29710" name="Picture 6" descr="E:\documents\_color2gray_\color2gray_brief\ppt\img\Ishihara_9_P24-45deg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24600" y="2672097"/>
            <a:ext cx="1430710" cy="1440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9711" name="Picture 10" descr="E:\documents\_color2gray_\color2gray_brief\ppt\img\Ishihara_9_P28-225deg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24600" y="4477085"/>
            <a:ext cx="1430710" cy="1440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2" name="TextBox 21"/>
          <p:cNvSpPr txBox="1"/>
          <p:nvPr/>
        </p:nvSpPr>
        <p:spPr>
          <a:xfrm>
            <a:off x="6354155" y="4107197"/>
            <a:ext cx="1371600" cy="3048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l-GR" altLang="zh-CN" sz="1400" i="1" spc="300" dirty="0">
                <a:latin typeface="Times New Roman" pitchFamily="18" charset="0"/>
                <a:ea typeface="+mn-ea"/>
                <a:cs typeface="Times New Roman" pitchFamily="18" charset="0"/>
              </a:rPr>
              <a:t>θ</a:t>
            </a:r>
            <a:r>
              <a:rPr lang="en-US" altLang="zh-CN" sz="1400" spc="300" dirty="0">
                <a:latin typeface="Times New Roman" pitchFamily="18" charset="0"/>
                <a:ea typeface="+mn-ea"/>
                <a:cs typeface="Times New Roman" pitchFamily="18" charset="0"/>
              </a:rPr>
              <a:t>=</a:t>
            </a:r>
            <a:r>
              <a:rPr lang="en-US" altLang="zh-CN" sz="1400" dirty="0">
                <a:latin typeface="Times New Roman" pitchFamily="18" charset="0"/>
                <a:ea typeface="+mn-ea"/>
                <a:cs typeface="Times New Roman" pitchFamily="18" charset="0"/>
              </a:rPr>
              <a:t>45˚</a:t>
            </a:r>
            <a:endParaRPr lang="zh-CN" altLang="en-US" sz="1400" dirty="0"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354155" y="5901072"/>
            <a:ext cx="1371600" cy="3048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l-GR" altLang="zh-CN" sz="1400" i="1" spc="300" dirty="0">
                <a:latin typeface="Times New Roman" pitchFamily="18" charset="0"/>
                <a:ea typeface="+mn-ea"/>
                <a:cs typeface="Times New Roman" pitchFamily="18" charset="0"/>
              </a:rPr>
              <a:t>θ</a:t>
            </a:r>
            <a:r>
              <a:rPr lang="en-US" altLang="zh-CN" sz="1400" spc="300" dirty="0">
                <a:latin typeface="Times New Roman" pitchFamily="18" charset="0"/>
                <a:ea typeface="+mn-ea"/>
                <a:cs typeface="Times New Roman" pitchFamily="18" charset="0"/>
              </a:rPr>
              <a:t>=</a:t>
            </a:r>
            <a:r>
              <a:rPr lang="en-US" altLang="zh-CN" sz="1400" dirty="0">
                <a:latin typeface="Times New Roman" pitchFamily="18" charset="0"/>
                <a:ea typeface="+mn-ea"/>
                <a:cs typeface="Times New Roman" pitchFamily="18" charset="0"/>
              </a:rPr>
              <a:t>225˚</a:t>
            </a:r>
            <a:endParaRPr lang="zh-CN" altLang="en-US" sz="1400" dirty="0"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0" name="日期占位符 19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t>2015-03-12</a:t>
            </a:r>
            <a:endParaRPr dirty="0"/>
          </a:p>
        </p:txBody>
      </p:sp>
      <p:sp>
        <p:nvSpPr>
          <p:cNvPr id="27" name="灯片编号占位符 2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ABD0D9D-3FF8-44B1-B596-EFFB20B7F23A}" type="slidenum">
              <a:rPr smtClean="0"/>
              <a:pPr>
                <a:defRPr/>
              </a:pPr>
              <a:t>13</a:t>
            </a:fld>
            <a:endParaRPr/>
          </a:p>
        </p:txBody>
      </p:sp>
      <p:sp>
        <p:nvSpPr>
          <p:cNvPr id="28" name="页脚占位符 2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altLang="zh-CN"/>
              <a:t>GRAPP2015</a:t>
            </a:r>
          </a:p>
        </p:txBody>
      </p:sp>
      <p:pic>
        <p:nvPicPr>
          <p:cNvPr id="31" name="Picture 25" descr="E:\documents\&amp;研究室工作_by project\_Color2gray\!2014 GRAPP\camera ready\images\Ishihara_9_P23-0deg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616450" y="2672097"/>
            <a:ext cx="1431513" cy="1440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32" name="Picture 26" descr="E:\documents\&amp;研究室工作_by project\_Color2gray\!2014 GRAPP\camera ready\images\Ishihara_9_org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200150" y="2672097"/>
            <a:ext cx="1431513" cy="1440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33" name="Picture 27" descr="E:\documents\&amp;研究室工作_by project\_Color2gray\!2014 GRAPP\camera ready\images\Ishihara_9_L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908300" y="2672097"/>
            <a:ext cx="1431513" cy="1440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algn="l" eaLnBrk="1" hangingPunct="1"/>
            <a:r>
              <a:rPr lang="en-US" altLang="zh-CN" sz="3200" b="1" dirty="0" smtClean="0">
                <a:latin typeface="Helvetica" pitchFamily="34" charset="0"/>
                <a:ea typeface="宋体" pitchFamily="2" charset="-122"/>
              </a:rPr>
              <a:t>Automatic Color-to-Gray Conversion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4294967295"/>
          </p:nvPr>
        </p:nvSpPr>
        <p:spPr>
          <a:xfrm>
            <a:off x="457200" y="1371600"/>
            <a:ext cx="4495800" cy="48006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altLang="zh-CN" sz="2400" dirty="0" smtClean="0">
                <a:solidFill>
                  <a:srgbClr val="262626"/>
                </a:solidFill>
                <a:latin typeface="Helvetica" pitchFamily="34" charset="0"/>
                <a:ea typeface="宋体" pitchFamily="2" charset="-122"/>
              </a:rPr>
              <a:t>Deciding 4 free </a:t>
            </a:r>
            <a:r>
              <a:rPr lang="en-US" altLang="zh-CN" sz="2400" dirty="0" smtClean="0">
                <a:solidFill>
                  <a:srgbClr val="262626"/>
                </a:solidFill>
                <a:latin typeface="Helvetica" pitchFamily="34" charset="0"/>
                <a:ea typeface="宋体" pitchFamily="2" charset="-122"/>
              </a:rPr>
              <a:t>parameters</a:t>
            </a:r>
          </a:p>
          <a:p>
            <a:pPr lvl="1" eaLnBrk="1" hangingPunct="1">
              <a:defRPr/>
            </a:pPr>
            <a:r>
              <a:rPr lang="en-US" altLang="zh-CN" sz="2000" i="1" dirty="0" smtClean="0">
                <a:latin typeface="Symbol" pitchFamily="18" charset="2"/>
                <a:ea typeface="宋体" pitchFamily="2" charset="-122"/>
              </a:rPr>
              <a:t>a, b, g </a:t>
            </a:r>
            <a:r>
              <a:rPr lang="en-US" altLang="zh-CN" sz="2000" i="1" dirty="0" smtClean="0"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and </a:t>
            </a:r>
            <a:r>
              <a:rPr lang="en-US" altLang="zh-CN" sz="2000" i="1" dirty="0" smtClean="0">
                <a:latin typeface="Symbol" pitchFamily="18" charset="2"/>
                <a:ea typeface="宋体" pitchFamily="2" charset="-122"/>
              </a:rPr>
              <a:t>q</a:t>
            </a:r>
            <a:endParaRPr lang="en-US" altLang="zh-CN" sz="2000" dirty="0" smtClean="0">
              <a:latin typeface="Helvetica" pitchFamily="34" charset="0"/>
              <a:ea typeface="宋体" pitchFamily="2" charset="-122"/>
            </a:endParaRPr>
          </a:p>
          <a:p>
            <a:pPr lvl="1" eaLnBrk="1" hangingPunct="1">
              <a:defRPr/>
            </a:pPr>
            <a:r>
              <a:rPr lang="en-US" altLang="zh-CN" sz="2000" dirty="0" smtClean="0">
                <a:solidFill>
                  <a:srgbClr val="262626"/>
                </a:solidFill>
                <a:latin typeface="Helvetica" pitchFamily="34" charset="0"/>
                <a:ea typeface="宋体" pitchFamily="2" charset="-122"/>
              </a:rPr>
              <a:t>Inappropriate parameters may result </a:t>
            </a:r>
            <a:r>
              <a:rPr lang="en-US" altLang="zh-CN" sz="2000" dirty="0">
                <a:solidFill>
                  <a:srgbClr val="262626"/>
                </a:solidFill>
                <a:latin typeface="Helvetica" pitchFamily="34" charset="0"/>
                <a:ea typeface="宋体" pitchFamily="2" charset="-122"/>
              </a:rPr>
              <a:t>in grayscale </a:t>
            </a:r>
            <a:r>
              <a:rPr lang="en-US" altLang="zh-CN" sz="2000" dirty="0" smtClean="0">
                <a:solidFill>
                  <a:srgbClr val="262626"/>
                </a:solidFill>
                <a:latin typeface="Helvetica" pitchFamily="34" charset="0"/>
                <a:ea typeface="宋体" pitchFamily="2" charset="-122"/>
              </a:rPr>
              <a:t>distortions</a:t>
            </a:r>
          </a:p>
          <a:p>
            <a:pPr eaLnBrk="1" hangingPunct="1">
              <a:spcBef>
                <a:spcPts val="1800"/>
              </a:spcBef>
              <a:defRPr/>
            </a:pPr>
            <a:r>
              <a:rPr lang="en-US" altLang="zh-CN" sz="2400" dirty="0">
                <a:solidFill>
                  <a:srgbClr val="262626"/>
                </a:solidFill>
                <a:latin typeface="Helvetica" pitchFamily="34" charset="0"/>
                <a:ea typeface="宋体" pitchFamily="2" charset="-122"/>
              </a:rPr>
              <a:t>Automatically finding </a:t>
            </a:r>
            <a:r>
              <a:rPr lang="en-US" altLang="zh-CN" sz="2400" dirty="0" smtClean="0">
                <a:solidFill>
                  <a:srgbClr val="262626"/>
                </a:solidFill>
                <a:latin typeface="Helvetica" pitchFamily="34" charset="0"/>
                <a:ea typeface="宋体" pitchFamily="2" charset="-122"/>
              </a:rPr>
              <a:t>optimal parameters </a:t>
            </a:r>
            <a:endParaRPr lang="en-US" altLang="zh-CN" sz="2400" dirty="0" smtClean="0">
              <a:solidFill>
                <a:srgbClr val="262626"/>
              </a:solidFill>
              <a:latin typeface="Helvetica" pitchFamily="34" charset="0"/>
              <a:ea typeface="宋体" pitchFamily="2" charset="-122"/>
            </a:endParaRPr>
          </a:p>
          <a:p>
            <a:pPr lvl="1" eaLnBrk="1" hangingPunct="1">
              <a:defRPr/>
            </a:pPr>
            <a:r>
              <a:rPr lang="en-US" altLang="zh-CN" sz="2000" dirty="0">
                <a:solidFill>
                  <a:srgbClr val="262626"/>
                </a:solidFill>
                <a:latin typeface="Helvetica" pitchFamily="34" charset="0"/>
                <a:ea typeface="宋体" pitchFamily="2" charset="-122"/>
              </a:rPr>
              <a:t>Choosing an optimization function</a:t>
            </a:r>
          </a:p>
          <a:p>
            <a:pPr lvl="1"/>
            <a:r>
              <a:rPr lang="en-US" altLang="zh-CN" sz="2000" dirty="0" smtClean="0">
                <a:solidFill>
                  <a:schemeClr val="accent6"/>
                </a:solidFill>
                <a:latin typeface="Helvetica" pitchFamily="34" charset="0"/>
                <a:ea typeface="宋体" pitchFamily="2" charset="-122"/>
              </a:rPr>
              <a:t>MSSIM</a:t>
            </a:r>
            <a:r>
              <a:rPr lang="en-US" altLang="zh-CN" sz="2000" dirty="0" smtClean="0">
                <a:solidFill>
                  <a:srgbClr val="262626"/>
                </a:solidFill>
                <a:latin typeface="Helvetica" pitchFamily="34" charset="0"/>
                <a:ea typeface="宋体" pitchFamily="2" charset="-122"/>
              </a:rPr>
              <a:t>: Mean Structural Similarity Index Measurement</a:t>
            </a:r>
            <a:r>
              <a:rPr lang="en-US" altLang="zh-CN" sz="2000" dirty="0">
                <a:solidFill>
                  <a:srgbClr val="262626"/>
                </a:solidFill>
                <a:latin typeface="Helvetica" pitchFamily="34" charset="0"/>
                <a:ea typeface="宋体" pitchFamily="2" charset="-122"/>
                <a:cs typeface="Helvetica" pitchFamily="34" charset="0"/>
              </a:rPr>
              <a:t> </a:t>
            </a:r>
            <a:r>
              <a:rPr lang="en-US" altLang="zh-CN" sz="1800" dirty="0" smtClean="0">
                <a:solidFill>
                  <a:srgbClr val="7F7F7F"/>
                </a:solidFill>
                <a:latin typeface="Helvetica" pitchFamily="34" charset="0"/>
                <a:ea typeface="宋体" pitchFamily="2" charset="-122"/>
                <a:cs typeface="Helvetica" pitchFamily="34" charset="0"/>
              </a:rPr>
              <a:t>[Wang et </a:t>
            </a:r>
            <a:r>
              <a:rPr lang="en-US" altLang="zh-CN" sz="1800" dirty="0">
                <a:solidFill>
                  <a:srgbClr val="7F7F7F"/>
                </a:solidFill>
                <a:latin typeface="Helvetica" pitchFamily="34" charset="0"/>
                <a:ea typeface="宋体" pitchFamily="2" charset="-122"/>
                <a:cs typeface="Helvetica" pitchFamily="34" charset="0"/>
              </a:rPr>
              <a:t>al. 2004]</a:t>
            </a:r>
            <a:r>
              <a:rPr lang="en-US" altLang="zh-CN" sz="2000" dirty="0">
                <a:solidFill>
                  <a:srgbClr val="7F7F7F"/>
                </a:solidFill>
                <a:latin typeface="Helvetica" pitchFamily="34" charset="0"/>
                <a:ea typeface="宋体" pitchFamily="2" charset="-122"/>
                <a:cs typeface="Helvetica" pitchFamily="34" charset="0"/>
              </a:rPr>
              <a:t> </a:t>
            </a:r>
          </a:p>
          <a:p>
            <a:pPr eaLnBrk="1" hangingPunct="1">
              <a:defRPr/>
            </a:pPr>
            <a:endParaRPr lang="en-US" altLang="zh-CN" sz="1800" dirty="0" smtClean="0">
              <a:solidFill>
                <a:srgbClr val="262626"/>
              </a:solidFill>
              <a:latin typeface="Helvetica" pitchFamily="34" charset="0"/>
              <a:ea typeface="宋体" pitchFamily="2" charset="-122"/>
            </a:endParaRPr>
          </a:p>
        </p:txBody>
      </p:sp>
      <p:sp>
        <p:nvSpPr>
          <p:cNvPr id="14" name="日期占位符 1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dirty="0"/>
              <a:t>2015-03-12</a:t>
            </a:r>
            <a:endParaRPr dirty="0"/>
          </a:p>
        </p:txBody>
      </p:sp>
      <p:sp>
        <p:nvSpPr>
          <p:cNvPr id="15" name="灯片编号占位符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7FA0AF4-310F-451D-8A2B-BA6F5B3E03EF}" type="slidenum">
              <a:rPr smtClean="0"/>
              <a:pPr>
                <a:defRPr/>
              </a:pPr>
              <a:t>14</a:t>
            </a:fld>
            <a:endParaRPr/>
          </a:p>
        </p:txBody>
      </p:sp>
      <p:sp>
        <p:nvSpPr>
          <p:cNvPr id="16" name="页脚占位符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altLang="zh-CN" dirty="0"/>
              <a:t>GRAPP2015</a:t>
            </a:r>
          </a:p>
        </p:txBody>
      </p:sp>
      <p:graphicFrame>
        <p:nvGraphicFramePr>
          <p:cNvPr id="22" name="Objec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04588622"/>
              </p:ext>
            </p:extLst>
          </p:nvPr>
        </p:nvGraphicFramePr>
        <p:xfrm>
          <a:off x="4953000" y="1399504"/>
          <a:ext cx="3943208" cy="426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68" name="Image" r:id="rId4" imgW="13635016" imgH="14588069" progId="Photoshop.Image.5">
                  <p:embed/>
                </p:oleObj>
              </mc:Choice>
              <mc:Fallback>
                <p:oleObj name="Image" r:id="rId4" imgW="13635016" imgH="14588069" progId="Photoshop.Image.5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53000" y="1399504"/>
                        <a:ext cx="3943208" cy="426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algn="l" eaLnBrk="1" hangingPunct="1"/>
            <a:r>
              <a:rPr lang="en-US" altLang="zh-CN" sz="3200" b="1" dirty="0" smtClean="0">
                <a:latin typeface="Helvetica" pitchFamily="34" charset="0"/>
                <a:ea typeface="宋体" pitchFamily="2" charset="-122"/>
              </a:rPr>
              <a:t>Automatic Color-to-Gray Conversion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4294967295"/>
          </p:nvPr>
        </p:nvSpPr>
        <p:spPr>
          <a:xfrm>
            <a:off x="457200" y="1371600"/>
            <a:ext cx="8229600" cy="4800600"/>
          </a:xfrm>
        </p:spPr>
        <p:txBody>
          <a:bodyPr>
            <a:normAutofit/>
          </a:bodyPr>
          <a:lstStyle/>
          <a:p>
            <a:pPr eaLnBrk="1" hangingPunct="1">
              <a:spcBef>
                <a:spcPts val="1800"/>
              </a:spcBef>
              <a:defRPr/>
            </a:pPr>
            <a:r>
              <a:rPr lang="en-US" altLang="zh-CN" sz="2400" dirty="0" smtClean="0">
                <a:solidFill>
                  <a:srgbClr val="262626"/>
                </a:solidFill>
                <a:latin typeface="Helvetica" pitchFamily="34" charset="0"/>
                <a:ea typeface="宋体" pitchFamily="2" charset="-122"/>
              </a:rPr>
              <a:t>SSIM: Structural </a:t>
            </a:r>
            <a:r>
              <a:rPr lang="en-US" altLang="zh-CN" sz="2400" dirty="0">
                <a:solidFill>
                  <a:srgbClr val="262626"/>
                </a:solidFill>
                <a:latin typeface="Helvetica" pitchFamily="34" charset="0"/>
                <a:ea typeface="宋体" pitchFamily="2" charset="-122"/>
              </a:rPr>
              <a:t>Similarity Index </a:t>
            </a:r>
            <a:r>
              <a:rPr lang="en-US" altLang="zh-CN" sz="2400" dirty="0" smtClean="0">
                <a:solidFill>
                  <a:srgbClr val="262626"/>
                </a:solidFill>
                <a:latin typeface="Helvetica" pitchFamily="34" charset="0"/>
                <a:ea typeface="宋体" pitchFamily="2" charset="-122"/>
              </a:rPr>
              <a:t>Measurement</a:t>
            </a:r>
            <a:endParaRPr lang="en-US" altLang="zh-CN" sz="2400" dirty="0" smtClean="0">
              <a:latin typeface="Helvetica" pitchFamily="34" charset="0"/>
              <a:ea typeface="宋体" pitchFamily="2" charset="-122"/>
            </a:endParaRPr>
          </a:p>
          <a:p>
            <a:pPr lvl="1"/>
            <a:r>
              <a:rPr lang="en-US" altLang="zh-CN" sz="2000" dirty="0" smtClean="0">
                <a:latin typeface="Helvetica" pitchFamily="34" charset="0"/>
                <a:ea typeface="宋体" pitchFamily="2" charset="-122"/>
              </a:rPr>
              <a:t> Works on a pair of 11x11 window </a:t>
            </a:r>
            <a:r>
              <a:rPr lang="en-US" altLang="zh-CN" sz="2000" i="1" dirty="0" smtClean="0"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X</a:t>
            </a:r>
            <a:r>
              <a:rPr lang="en-US" altLang="zh-CN" sz="2000" dirty="0" smtClean="0"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, </a:t>
            </a:r>
            <a:r>
              <a:rPr lang="en-US" altLang="zh-CN" sz="2000" i="1" dirty="0" smtClean="0"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Y</a:t>
            </a:r>
          </a:p>
          <a:p>
            <a:endParaRPr lang="en-US" altLang="zh-CN" sz="2400" i="1" dirty="0">
              <a:latin typeface="Times New Roman" pitchFamily="18" charset="0"/>
              <a:ea typeface="宋体" pitchFamily="2" charset="-122"/>
              <a:cs typeface="Times New Roman" pitchFamily="18" charset="0"/>
            </a:endParaRPr>
          </a:p>
          <a:p>
            <a:endParaRPr lang="en-US" altLang="zh-CN" sz="2400" i="1" dirty="0" smtClean="0">
              <a:latin typeface="Times New Roman" pitchFamily="18" charset="0"/>
              <a:ea typeface="宋体" pitchFamily="2" charset="-122"/>
              <a:cs typeface="Times New Roman" pitchFamily="18" charset="0"/>
            </a:endParaRPr>
          </a:p>
          <a:p>
            <a:endParaRPr lang="en-US" altLang="zh-CN" sz="2400" i="1" dirty="0">
              <a:latin typeface="Times New Roman" pitchFamily="18" charset="0"/>
              <a:ea typeface="宋体" pitchFamily="2" charset="-122"/>
              <a:cs typeface="Times New Roman" pitchFamily="18" charset="0"/>
            </a:endParaRPr>
          </a:p>
          <a:p>
            <a:endParaRPr lang="en-US" altLang="zh-CN" sz="2400" i="1" dirty="0" smtClean="0">
              <a:latin typeface="Times New Roman" pitchFamily="18" charset="0"/>
              <a:ea typeface="宋体" pitchFamily="2" charset="-122"/>
              <a:cs typeface="Times New Roman" pitchFamily="18" charset="0"/>
            </a:endParaRPr>
          </a:p>
          <a:p>
            <a:endParaRPr lang="en-US" altLang="zh-CN" sz="2400" i="1" dirty="0">
              <a:latin typeface="Times New Roman" pitchFamily="18" charset="0"/>
              <a:ea typeface="宋体" pitchFamily="2" charset="-122"/>
              <a:cs typeface="Times New Roman" pitchFamily="18" charset="0"/>
            </a:endParaRPr>
          </a:p>
          <a:p>
            <a:pPr marL="0" indent="0">
              <a:buNone/>
            </a:pPr>
            <a:endParaRPr lang="en-US" altLang="zh-CN" sz="2800" i="1" dirty="0">
              <a:latin typeface="Times New Roman" pitchFamily="18" charset="0"/>
              <a:ea typeface="宋体" pitchFamily="2" charset="-122"/>
              <a:cs typeface="Times New Roman" pitchFamily="18" charset="0"/>
            </a:endParaRPr>
          </a:p>
          <a:p>
            <a:r>
              <a:rPr lang="en-US" altLang="zh-CN" sz="2400" dirty="0">
                <a:solidFill>
                  <a:srgbClr val="262626"/>
                </a:solidFill>
                <a:latin typeface="Helvetica" pitchFamily="34" charset="0"/>
                <a:ea typeface="宋体" pitchFamily="2" charset="-122"/>
              </a:rPr>
              <a:t>MSSIM: average SSIM for moving windows (</a:t>
            </a:r>
            <a:r>
              <a:rPr lang="en-US" altLang="zh-CN" sz="2000" i="1" dirty="0"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X</a:t>
            </a:r>
            <a:r>
              <a:rPr lang="en-US" altLang="zh-CN" sz="2000" i="1" baseline="-25000" dirty="0"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i</a:t>
            </a:r>
            <a:r>
              <a:rPr lang="en-US" altLang="zh-CN" sz="2000" i="1" dirty="0"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, </a:t>
            </a:r>
            <a:r>
              <a:rPr lang="en-US" altLang="zh-CN" sz="2000" i="1" dirty="0" err="1"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Y</a:t>
            </a:r>
            <a:r>
              <a:rPr lang="en-US" altLang="zh-CN" sz="2000" i="1" baseline="-25000" dirty="0" err="1"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j</a:t>
            </a:r>
            <a:r>
              <a:rPr lang="en-US" altLang="zh-CN" sz="2400" dirty="0">
                <a:solidFill>
                  <a:srgbClr val="262626"/>
                </a:solidFill>
                <a:latin typeface="Helvetica" pitchFamily="34" charset="0"/>
                <a:ea typeface="宋体" pitchFamily="2" charset="-122"/>
              </a:rPr>
              <a:t>) </a:t>
            </a:r>
          </a:p>
          <a:p>
            <a:pPr marL="0" indent="0">
              <a:buNone/>
            </a:pPr>
            <a:endParaRPr lang="en-US" altLang="zh-CN" sz="2400" i="1" dirty="0" smtClean="0">
              <a:latin typeface="Times New Roman" pitchFamily="18" charset="0"/>
              <a:ea typeface="宋体" pitchFamily="2" charset="-122"/>
              <a:cs typeface="Times New Roman" pitchFamily="18" charset="0"/>
            </a:endParaRPr>
          </a:p>
          <a:p>
            <a:pPr eaLnBrk="1" hangingPunct="1">
              <a:defRPr/>
            </a:pPr>
            <a:endParaRPr lang="en-US" altLang="zh-CN" sz="1800" dirty="0" smtClean="0">
              <a:solidFill>
                <a:srgbClr val="262626"/>
              </a:solidFill>
              <a:latin typeface="Helvetica" pitchFamily="34" charset="0"/>
              <a:ea typeface="宋体" pitchFamily="2" charset="-122"/>
            </a:endParaRPr>
          </a:p>
        </p:txBody>
      </p:sp>
      <p:sp>
        <p:nvSpPr>
          <p:cNvPr id="14" name="日期占位符 1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t>2015-03-12</a:t>
            </a:r>
            <a:endParaRPr dirty="0"/>
          </a:p>
        </p:txBody>
      </p:sp>
      <p:sp>
        <p:nvSpPr>
          <p:cNvPr id="15" name="灯片编号占位符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7FA0AF4-310F-451D-8A2B-BA6F5B3E03EF}" type="slidenum">
              <a:rPr smtClean="0"/>
              <a:pPr>
                <a:defRPr/>
              </a:pPr>
              <a:t>15</a:t>
            </a:fld>
            <a:endParaRPr/>
          </a:p>
        </p:txBody>
      </p:sp>
      <p:sp>
        <p:nvSpPr>
          <p:cNvPr id="16" name="页脚占位符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altLang="zh-CN" dirty="0"/>
              <a:t>GRAPP2015</a:t>
            </a:r>
          </a:p>
        </p:txBody>
      </p:sp>
      <p:grpSp>
        <p:nvGrpSpPr>
          <p:cNvPr id="31" name="组合 30"/>
          <p:cNvGrpSpPr/>
          <p:nvPr/>
        </p:nvGrpSpPr>
        <p:grpSpPr>
          <a:xfrm>
            <a:off x="1312572" y="2247363"/>
            <a:ext cx="5181600" cy="609600"/>
            <a:chOff x="1219200" y="3581400"/>
            <a:chExt cx="5181600" cy="609600"/>
          </a:xfrm>
        </p:grpSpPr>
        <p:sp>
          <p:nvSpPr>
            <p:cNvPr id="30" name="矩形 29"/>
            <p:cNvSpPr/>
            <p:nvPr/>
          </p:nvSpPr>
          <p:spPr bwMode="auto">
            <a:xfrm>
              <a:off x="1219200" y="3581400"/>
              <a:ext cx="5181600" cy="609600"/>
            </a:xfrm>
            <a:prstGeom prst="rect">
              <a:avLst/>
            </a:prstGeom>
            <a:noFill/>
            <a:ln w="127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zh-CN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</a:endParaRPr>
            </a:p>
          </p:txBody>
        </p:sp>
        <p:pic>
          <p:nvPicPr>
            <p:cNvPr id="81923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295401" y="3684497"/>
              <a:ext cx="4928572" cy="3761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" name="组合 4"/>
          <p:cNvGrpSpPr/>
          <p:nvPr/>
        </p:nvGrpSpPr>
        <p:grpSpPr>
          <a:xfrm>
            <a:off x="1505312" y="2971800"/>
            <a:ext cx="3769660" cy="528381"/>
            <a:chOff x="1505312" y="2971800"/>
            <a:chExt cx="3769660" cy="528381"/>
          </a:xfrm>
        </p:grpSpPr>
        <p:pic>
          <p:nvPicPr>
            <p:cNvPr id="81924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121639" y="2971800"/>
              <a:ext cx="2153333" cy="5283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3" name="TextBox 8"/>
            <p:cNvSpPr txBox="1">
              <a:spLocks noChangeArrowheads="1"/>
            </p:cNvSpPr>
            <p:nvPr/>
          </p:nvSpPr>
          <p:spPr bwMode="auto">
            <a:xfrm>
              <a:off x="1505312" y="3083590"/>
              <a:ext cx="1752600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1" hangingPunct="1"/>
              <a:r>
                <a:rPr lang="en-US" altLang="zh-CN" sz="1400" dirty="0" smtClean="0">
                  <a:solidFill>
                    <a:schemeClr val="accent6"/>
                  </a:solidFill>
                  <a:latin typeface="Times New Roman" pitchFamily="18" charset="0"/>
                  <a:cs typeface="Times New Roman" pitchFamily="18" charset="0"/>
                </a:rPr>
                <a:t>Luminance compare: </a:t>
              </a:r>
              <a:endParaRPr lang="zh-CN" altLang="en-US" sz="1400" dirty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1505312" y="3559581"/>
            <a:ext cx="3744326" cy="535619"/>
            <a:chOff x="1505312" y="3559581"/>
            <a:chExt cx="3744326" cy="535619"/>
          </a:xfrm>
        </p:grpSpPr>
        <p:pic>
          <p:nvPicPr>
            <p:cNvPr id="81925" name="Picture 5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121638" y="3559581"/>
              <a:ext cx="2128000" cy="5356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4" name="TextBox 8"/>
            <p:cNvSpPr txBox="1">
              <a:spLocks noChangeArrowheads="1"/>
            </p:cNvSpPr>
            <p:nvPr/>
          </p:nvSpPr>
          <p:spPr bwMode="auto">
            <a:xfrm>
              <a:off x="1505312" y="3673502"/>
              <a:ext cx="1752600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1" hangingPunct="1"/>
              <a:r>
                <a:rPr lang="en-US" altLang="zh-CN" sz="1400" dirty="0" smtClean="0">
                  <a:solidFill>
                    <a:srgbClr val="336600"/>
                  </a:solidFill>
                  <a:latin typeface="Times New Roman" pitchFamily="18" charset="0"/>
                  <a:cs typeface="Times New Roman" pitchFamily="18" charset="0"/>
                </a:rPr>
                <a:t>Contrast compare</a:t>
              </a:r>
              <a:r>
                <a:rPr lang="en-US" altLang="zh-CN" sz="1400" dirty="0">
                  <a:solidFill>
                    <a:srgbClr val="336600"/>
                  </a:solidFill>
                  <a:latin typeface="Times New Roman" pitchFamily="18" charset="0"/>
                  <a:cs typeface="Times New Roman" pitchFamily="18" charset="0"/>
                </a:rPr>
                <a:t>: </a:t>
              </a:r>
              <a:endParaRPr lang="zh-CN" altLang="en-US" sz="1400" dirty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1505312" y="4154601"/>
            <a:ext cx="3541660" cy="532000"/>
            <a:chOff x="1505312" y="4154601"/>
            <a:chExt cx="3541660" cy="532000"/>
          </a:xfrm>
        </p:grpSpPr>
        <p:pic>
          <p:nvPicPr>
            <p:cNvPr id="81927" name="Picture 7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121639" y="4154601"/>
              <a:ext cx="1925333" cy="53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5" name="TextBox 8"/>
            <p:cNvSpPr txBox="1">
              <a:spLocks noChangeArrowheads="1"/>
            </p:cNvSpPr>
            <p:nvPr/>
          </p:nvSpPr>
          <p:spPr bwMode="auto">
            <a:xfrm>
              <a:off x="1505312" y="4266713"/>
              <a:ext cx="1752600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1" hangingPunct="1"/>
              <a:r>
                <a:rPr lang="en-US" altLang="zh-CN" sz="1400" dirty="0" smtClean="0">
                  <a:solidFill>
                    <a:schemeClr val="accent1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Structure compare</a:t>
              </a:r>
              <a:r>
                <a:rPr lang="en-US" altLang="zh-CN" sz="1400" dirty="0">
                  <a:solidFill>
                    <a:schemeClr val="accent1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: </a:t>
              </a:r>
              <a:endParaRPr lang="zh-CN" altLang="en-US" sz="1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6042203" y="3543601"/>
            <a:ext cx="2661769" cy="918995"/>
            <a:chOff x="5796430" y="4986750"/>
            <a:chExt cx="2917461" cy="1007275"/>
          </a:xfrm>
        </p:grpSpPr>
        <p:pic>
          <p:nvPicPr>
            <p:cNvPr id="81928" name="Picture 8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5867400" y="4986750"/>
              <a:ext cx="1365000" cy="25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1929" name="Picture 9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5867400" y="5257800"/>
              <a:ext cx="2479365" cy="3873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1930" name="Picture 10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5796430" y="5679739"/>
              <a:ext cx="2917461" cy="3142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505312" y="5353055"/>
            <a:ext cx="3733800" cy="79952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cxnSp>
        <p:nvCxnSpPr>
          <p:cNvPr id="22" name="直接连接符 21"/>
          <p:cNvCxnSpPr/>
          <p:nvPr/>
        </p:nvCxnSpPr>
        <p:spPr bwMode="auto">
          <a:xfrm flipV="1">
            <a:off x="2971800" y="2737695"/>
            <a:ext cx="756000" cy="0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6" name="直接连接符 25"/>
          <p:cNvCxnSpPr/>
          <p:nvPr/>
        </p:nvCxnSpPr>
        <p:spPr bwMode="auto">
          <a:xfrm flipV="1">
            <a:off x="4114800" y="2737695"/>
            <a:ext cx="756000" cy="0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rgbClr val="3366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7" name="直接连接符 26"/>
          <p:cNvCxnSpPr/>
          <p:nvPr/>
        </p:nvCxnSpPr>
        <p:spPr bwMode="auto">
          <a:xfrm flipV="1">
            <a:off x="5334000" y="2737695"/>
            <a:ext cx="756000" cy="0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771421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algn="l" eaLnBrk="1" hangingPunct="1"/>
            <a:r>
              <a:rPr lang="en-US" altLang="zh-CN" sz="3200" b="1" dirty="0" smtClean="0">
                <a:latin typeface="Helvetica" pitchFamily="34" charset="0"/>
                <a:ea typeface="宋体" pitchFamily="2" charset="-122"/>
              </a:rPr>
              <a:t>Automatic Color-to-Gray Conversion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4294967295"/>
          </p:nvPr>
        </p:nvSpPr>
        <p:spPr>
          <a:xfrm>
            <a:off x="457200" y="1371600"/>
            <a:ext cx="8229600" cy="48006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altLang="zh-CN" sz="2400" dirty="0" smtClean="0">
                <a:solidFill>
                  <a:srgbClr val="262626"/>
                </a:solidFill>
                <a:latin typeface="Helvetica" pitchFamily="34" charset="0"/>
                <a:ea typeface="宋体" pitchFamily="2" charset="-122"/>
              </a:rPr>
              <a:t>Our implementation for color images:</a:t>
            </a:r>
          </a:p>
          <a:p>
            <a:pPr>
              <a:spcBef>
                <a:spcPts val="1800"/>
              </a:spcBef>
            </a:pPr>
            <a:endParaRPr lang="en-US" altLang="zh-CN" dirty="0" smtClean="0">
              <a:solidFill>
                <a:srgbClr val="262626"/>
              </a:solidFill>
              <a:latin typeface="Helvetica" pitchFamily="34" charset="0"/>
              <a:ea typeface="宋体" pitchFamily="2" charset="-122"/>
            </a:endParaRPr>
          </a:p>
          <a:p>
            <a:pPr>
              <a:spcBef>
                <a:spcPts val="1800"/>
              </a:spcBef>
            </a:pPr>
            <a:r>
              <a:rPr lang="en-US" altLang="zh-CN" sz="2400" dirty="0" smtClean="0">
                <a:solidFill>
                  <a:srgbClr val="262626"/>
                </a:solidFill>
                <a:latin typeface="Helvetica" pitchFamily="34" charset="0"/>
                <a:ea typeface="宋体" pitchFamily="2" charset="-122"/>
              </a:rPr>
              <a:t>Parameter optimization problem: </a:t>
            </a:r>
            <a:endParaRPr lang="en-US" altLang="zh-CN" sz="1800" dirty="0" smtClean="0">
              <a:solidFill>
                <a:srgbClr val="262626"/>
              </a:solidFill>
              <a:latin typeface="Helvetica" pitchFamily="34" charset="0"/>
              <a:ea typeface="宋体" pitchFamily="2" charset="-122"/>
            </a:endParaRPr>
          </a:p>
        </p:txBody>
      </p:sp>
      <p:sp>
        <p:nvSpPr>
          <p:cNvPr id="14" name="日期占位符 1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t>2015-03-12</a:t>
            </a:r>
            <a:endParaRPr dirty="0"/>
          </a:p>
        </p:txBody>
      </p:sp>
      <p:sp>
        <p:nvSpPr>
          <p:cNvPr id="15" name="灯片编号占位符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7FA0AF4-310F-451D-8A2B-BA6F5B3E03EF}" type="slidenum">
              <a:rPr smtClean="0"/>
              <a:pPr>
                <a:defRPr/>
              </a:pPr>
              <a:t>16</a:t>
            </a:fld>
            <a:endParaRPr/>
          </a:p>
        </p:txBody>
      </p:sp>
      <p:sp>
        <p:nvSpPr>
          <p:cNvPr id="16" name="页脚占位符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altLang="zh-CN"/>
              <a:t>GRAPP2015</a:t>
            </a:r>
          </a:p>
        </p:txBody>
      </p:sp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7801" y="1905000"/>
            <a:ext cx="4518095" cy="655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94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47801" y="3267025"/>
            <a:ext cx="4396190" cy="5485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algn="l" eaLnBrk="1" hangingPunct="1"/>
            <a:r>
              <a:rPr lang="en-US" altLang="zh-CN" sz="3200" b="1" smtClean="0">
                <a:latin typeface="Helvetica" pitchFamily="34" charset="0"/>
                <a:ea typeface="宋体" pitchFamily="2" charset="-122"/>
              </a:rPr>
              <a:t>Experiment Results</a:t>
            </a:r>
          </a:p>
        </p:txBody>
      </p:sp>
      <p:sp>
        <p:nvSpPr>
          <p:cNvPr id="37891" name="Content Placeholder 3"/>
          <p:cNvSpPr>
            <a:spLocks noGrp="1"/>
          </p:cNvSpPr>
          <p:nvPr>
            <p:ph idx="4294967295"/>
          </p:nvPr>
        </p:nvSpPr>
        <p:spPr>
          <a:xfrm>
            <a:off x="457200" y="1371600"/>
            <a:ext cx="8229600" cy="4525963"/>
          </a:xfrm>
        </p:spPr>
        <p:txBody>
          <a:bodyPr/>
          <a:lstStyle/>
          <a:p>
            <a:pPr eaLnBrk="1" hangingPunct="1"/>
            <a:r>
              <a:rPr lang="en-US" altLang="zh-CN" sz="2400" dirty="0" smtClean="0">
                <a:solidFill>
                  <a:srgbClr val="262626"/>
                </a:solidFill>
                <a:latin typeface="Helvetica" pitchFamily="34" charset="0"/>
                <a:ea typeface="宋体" pitchFamily="2" charset="-122"/>
              </a:rPr>
              <a:t>Implementation</a:t>
            </a:r>
          </a:p>
          <a:p>
            <a:pPr lvl="1" eaLnBrk="1" hangingPunct="1"/>
            <a:r>
              <a:rPr lang="en-US" altLang="zh-CN" sz="2000" dirty="0" smtClean="0">
                <a:solidFill>
                  <a:srgbClr val="262626"/>
                </a:solidFill>
                <a:latin typeface="Helvetica" pitchFamily="34" charset="0"/>
                <a:ea typeface="宋体" pitchFamily="2" charset="-122"/>
              </a:rPr>
              <a:t>Input RGB image → CIEXYZ → CIELAB</a:t>
            </a:r>
          </a:p>
          <a:p>
            <a:pPr lvl="1" eaLnBrk="1" hangingPunct="1"/>
            <a:r>
              <a:rPr lang="en-US" altLang="zh-CN" sz="2000" dirty="0" smtClean="0">
                <a:solidFill>
                  <a:srgbClr val="262626"/>
                </a:solidFill>
                <a:latin typeface="Helvetica" pitchFamily="34" charset="0"/>
                <a:ea typeface="宋体" pitchFamily="2" charset="-122"/>
              </a:rPr>
              <a:t>RGB color: PAL-RGB; reference white: D</a:t>
            </a:r>
            <a:r>
              <a:rPr lang="en-US" altLang="zh-CN" sz="2000" baseline="-25000" dirty="0" smtClean="0">
                <a:solidFill>
                  <a:srgbClr val="262626"/>
                </a:solidFill>
                <a:latin typeface="Helvetica" pitchFamily="34" charset="0"/>
                <a:ea typeface="宋体" pitchFamily="2" charset="-122"/>
              </a:rPr>
              <a:t>65</a:t>
            </a:r>
          </a:p>
          <a:p>
            <a:pPr eaLnBrk="1" hangingPunct="1">
              <a:spcBef>
                <a:spcPts val="1200"/>
              </a:spcBef>
            </a:pPr>
            <a:r>
              <a:rPr lang="en-US" altLang="zh-CN" sz="2400" dirty="0" smtClean="0">
                <a:solidFill>
                  <a:srgbClr val="262626"/>
                </a:solidFill>
                <a:latin typeface="Helvetica" pitchFamily="34" charset="0"/>
                <a:ea typeface="宋体" pitchFamily="2" charset="-122"/>
              </a:rPr>
              <a:t>Efficiency</a:t>
            </a:r>
          </a:p>
          <a:p>
            <a:pPr lvl="1" eaLnBrk="1" hangingPunct="1"/>
            <a:r>
              <a:rPr lang="en-US" altLang="zh-CN" sz="2000" dirty="0" smtClean="0">
                <a:solidFill>
                  <a:srgbClr val="262626"/>
                </a:solidFill>
                <a:latin typeface="Helvetica" pitchFamily="34" charset="0"/>
                <a:ea typeface="宋体" pitchFamily="2" charset="-122"/>
              </a:rPr>
              <a:t>Using a PES with linear time complexity </a:t>
            </a:r>
            <a:r>
              <a:rPr lang="en-US" altLang="zh-CN" sz="1600" dirty="0" smtClean="0">
                <a:solidFill>
                  <a:srgbClr val="7F7F7F"/>
                </a:solidFill>
                <a:latin typeface="Helvetica" pitchFamily="34" charset="0"/>
                <a:ea typeface="宋体" pitchFamily="2" charset="-122"/>
                <a:cs typeface="Helvetica" pitchFamily="34" charset="0"/>
              </a:rPr>
              <a:t>[Press et al. 1992]</a:t>
            </a:r>
            <a:endParaRPr lang="en-US" altLang="zh-CN" sz="2000" dirty="0" smtClean="0">
              <a:solidFill>
                <a:srgbClr val="7F7F7F"/>
              </a:solidFill>
              <a:latin typeface="Helvetica" pitchFamily="34" charset="0"/>
              <a:ea typeface="宋体" pitchFamily="2" charset="-122"/>
              <a:cs typeface="Helvetica" pitchFamily="34" charset="0"/>
            </a:endParaRPr>
          </a:p>
          <a:p>
            <a:pPr lvl="1" eaLnBrk="1" hangingPunct="1"/>
            <a:r>
              <a:rPr lang="en-US" altLang="zh-CN" sz="2000" dirty="0" smtClean="0">
                <a:solidFill>
                  <a:srgbClr val="262626"/>
                </a:solidFill>
                <a:latin typeface="Helvetica" pitchFamily="34" charset="0"/>
                <a:ea typeface="宋体" pitchFamily="2" charset="-122"/>
              </a:rPr>
              <a:t>Steady execution speed</a:t>
            </a:r>
          </a:p>
          <a:p>
            <a:pPr lvl="2" eaLnBrk="1" hangingPunct="1"/>
            <a:r>
              <a:rPr lang="en-US" altLang="zh-CN" sz="1600" dirty="0" smtClean="0">
                <a:solidFill>
                  <a:srgbClr val="262626"/>
                </a:solidFill>
                <a:latin typeface="Helvetica" pitchFamily="34" charset="0"/>
                <a:ea typeface="宋体" pitchFamily="2" charset="-122"/>
              </a:rPr>
              <a:t>2 seconds per mega pixel (1024×1024 pixels in RGB)</a:t>
            </a:r>
          </a:p>
          <a:p>
            <a:pPr lvl="2" eaLnBrk="1" hangingPunct="1"/>
            <a:r>
              <a:rPr lang="en-US" altLang="zh-CN" sz="1600" dirty="0" smtClean="0">
                <a:solidFill>
                  <a:srgbClr val="262626"/>
                </a:solidFill>
                <a:latin typeface="Helvetica" pitchFamily="34" charset="0"/>
                <a:ea typeface="宋体" pitchFamily="2" charset="-122"/>
              </a:rPr>
              <a:t>Intel Core Dou CPU 2.2GHz and 2GB </a:t>
            </a:r>
            <a:r>
              <a:rPr lang="en-US" altLang="zh-CN" sz="1600" dirty="0" smtClean="0">
                <a:solidFill>
                  <a:srgbClr val="262626"/>
                </a:solidFill>
                <a:latin typeface="Helvetica" pitchFamily="34" charset="0"/>
                <a:ea typeface="宋体" pitchFamily="2" charset="-122"/>
              </a:rPr>
              <a:t>memory</a:t>
            </a:r>
            <a:endParaRPr lang="en-US" altLang="zh-CN" sz="1600" dirty="0" smtClean="0">
              <a:solidFill>
                <a:srgbClr val="262626"/>
              </a:solidFill>
              <a:latin typeface="Helvetica" pitchFamily="34" charset="0"/>
              <a:ea typeface="宋体" pitchFamily="2" charset="-122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t>2015-03-12</a:t>
            </a:r>
            <a:endParaRPr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08C1AD5-BC92-4A81-B511-966CC66378D9}" type="slidenum">
              <a:rPr smtClean="0"/>
              <a:pPr>
                <a:defRPr/>
              </a:pPr>
              <a:t>17</a:t>
            </a:fld>
            <a:endParaRPr/>
          </a:p>
        </p:txBody>
      </p:sp>
      <p:sp>
        <p:nvSpPr>
          <p:cNvPr id="7" name="页脚占位符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altLang="zh-CN"/>
              <a:t>GRAPP2015</a:t>
            </a:r>
          </a:p>
        </p:txBody>
      </p:sp>
    </p:spTree>
    <p:extLst>
      <p:ext uri="{BB962C8B-B14F-4D97-AF65-F5344CB8AC3E}">
        <p14:creationId xmlns:p14="http://schemas.microsoft.com/office/powerpoint/2010/main" val="3603639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algn="l" eaLnBrk="1" hangingPunct="1"/>
            <a:r>
              <a:rPr lang="en-US" altLang="zh-CN" sz="3200" b="1" smtClean="0">
                <a:latin typeface="Helvetica" pitchFamily="34" charset="0"/>
                <a:ea typeface="宋体" pitchFamily="2" charset="-122"/>
              </a:rPr>
              <a:t>Experiment Results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4294967295"/>
          </p:nvPr>
        </p:nvSpPr>
        <p:spPr>
          <a:xfrm>
            <a:off x="457200" y="1371600"/>
            <a:ext cx="8229600" cy="12192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altLang="zh-CN" sz="24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</a:rPr>
              <a:t>Salience preserving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altLang="zh-CN" sz="2000" kern="1200" dirty="0">
                <a:latin typeface="Helvetica" pitchFamily="34" charset="0"/>
                <a:ea typeface="+mn-ea"/>
                <a:cs typeface="Helvetica" pitchFamily="34" charset="0"/>
              </a:rPr>
              <a:t>Satisfying salience-preserving ability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altLang="zh-CN" sz="20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ea typeface="+mn-ea"/>
                <a:cs typeface="Helvetica" pitchFamily="34" charset="0"/>
              </a:rPr>
              <a:t>Preserve more details, visually closer to the original color image</a:t>
            </a:r>
          </a:p>
        </p:txBody>
      </p:sp>
      <p:grpSp>
        <p:nvGrpSpPr>
          <p:cNvPr id="2" name="组合 13"/>
          <p:cNvGrpSpPr>
            <a:grpSpLocks/>
          </p:cNvGrpSpPr>
          <p:nvPr/>
        </p:nvGrpSpPr>
        <p:grpSpPr bwMode="auto">
          <a:xfrm>
            <a:off x="1128713" y="2819400"/>
            <a:ext cx="6872287" cy="3125788"/>
            <a:chOff x="1052075" y="2819400"/>
            <a:chExt cx="6872725" cy="3125885"/>
          </a:xfrm>
        </p:grpSpPr>
        <p:pic>
          <p:nvPicPr>
            <p:cNvPr id="31766" name="Picture 2" descr="E:\documents\_color2gray_\color2gray_brief\ppt\img\Gloden_fish1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052075" y="2819400"/>
              <a:ext cx="2148325" cy="252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767" name="Picture 3" descr="E:\documents\_color2gray_\color2gray_brief\ppt\img\Gloden_fish1_L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404750" y="2819400"/>
              <a:ext cx="2148325" cy="252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768" name="Picture 4" descr="E:\documents\_color2gray_\color2gray_brief\ppt\img\Gloden_fish1_P37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754923" y="2819400"/>
              <a:ext cx="2148325" cy="252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1769" name="TextBox 7"/>
            <p:cNvSpPr txBox="1">
              <a:spLocks noChangeArrowheads="1"/>
            </p:cNvSpPr>
            <p:nvPr/>
          </p:nvSpPr>
          <p:spPr bwMode="auto">
            <a:xfrm>
              <a:off x="1440437" y="5376446"/>
              <a:ext cx="1371600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/>
              <a:r>
                <a:rPr lang="en-US" altLang="zh-CN" sz="1600">
                  <a:latin typeface="Helvetica" pitchFamily="34" charset="0"/>
                  <a:cs typeface="Helvetica" pitchFamily="34" charset="0"/>
                </a:rPr>
                <a:t>Original</a:t>
              </a:r>
              <a:endParaRPr lang="zh-CN" altLang="en-US" sz="1600">
                <a:latin typeface="Helvetica" pitchFamily="34" charset="0"/>
                <a:cs typeface="Helvetica" pitchFamily="34" charset="0"/>
              </a:endParaRPr>
            </a:p>
          </p:txBody>
        </p:sp>
        <p:sp>
          <p:nvSpPr>
            <p:cNvPr id="31770" name="TextBox 8"/>
            <p:cNvSpPr txBox="1">
              <a:spLocks noChangeArrowheads="1"/>
            </p:cNvSpPr>
            <p:nvPr/>
          </p:nvSpPr>
          <p:spPr bwMode="auto">
            <a:xfrm>
              <a:off x="3488312" y="5376446"/>
              <a:ext cx="1981200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/>
              <a:r>
                <a:rPr lang="en-US" altLang="zh-CN" sz="1600" i="1">
                  <a:latin typeface="Helvetica" pitchFamily="34" charset="0"/>
                  <a:cs typeface="Helvetica" pitchFamily="34" charset="0"/>
                </a:rPr>
                <a:t>L</a:t>
              </a:r>
              <a:r>
                <a:rPr lang="en-US" altLang="zh-CN" sz="1600">
                  <a:latin typeface="Helvetica" pitchFamily="34" charset="0"/>
                  <a:cs typeface="Helvetica" pitchFamily="34" charset="0"/>
                </a:rPr>
                <a:t> of CIELAB</a:t>
              </a:r>
              <a:endParaRPr lang="zh-CN" altLang="en-US" sz="1600">
                <a:latin typeface="Helvetica" pitchFamily="34" charset="0"/>
                <a:cs typeface="Helvetica" pitchFamily="34" charset="0"/>
              </a:endParaRPr>
            </a:p>
          </p:txBody>
        </p:sp>
        <p:sp>
          <p:nvSpPr>
            <p:cNvPr id="31771" name="TextBox 9"/>
            <p:cNvSpPr txBox="1">
              <a:spLocks noChangeArrowheads="1"/>
            </p:cNvSpPr>
            <p:nvPr/>
          </p:nvSpPr>
          <p:spPr bwMode="auto">
            <a:xfrm>
              <a:off x="5838485" y="5376446"/>
              <a:ext cx="1981200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/>
              <a:r>
                <a:rPr lang="en-US" altLang="zh-CN" sz="1600">
                  <a:latin typeface="Helvetica" pitchFamily="34" charset="0"/>
                  <a:cs typeface="Helvetica" pitchFamily="34" charset="0"/>
                </a:rPr>
                <a:t>Our result</a:t>
              </a:r>
              <a:endParaRPr lang="zh-CN" altLang="en-US" sz="1600">
                <a:latin typeface="Helvetica" pitchFamily="34" charset="0"/>
                <a:cs typeface="Helvetica" pitchFamily="34" charset="0"/>
              </a:endParaRPr>
            </a:p>
          </p:txBody>
        </p:sp>
        <p:pic>
          <p:nvPicPr>
            <p:cNvPr id="31772" name="Picture 5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733371" y="5714999"/>
              <a:ext cx="2191429" cy="2302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组合 14"/>
          <p:cNvGrpSpPr>
            <a:grpSpLocks/>
          </p:cNvGrpSpPr>
          <p:nvPr/>
        </p:nvGrpSpPr>
        <p:grpSpPr bwMode="auto">
          <a:xfrm>
            <a:off x="4114800" y="3871913"/>
            <a:ext cx="3797300" cy="1309687"/>
            <a:chOff x="4038600" y="3871686"/>
            <a:chExt cx="3797300" cy="1309914"/>
          </a:xfrm>
        </p:grpSpPr>
        <p:sp>
          <p:nvSpPr>
            <p:cNvPr id="12" name="矩形 11"/>
            <p:cNvSpPr/>
            <p:nvPr/>
          </p:nvSpPr>
          <p:spPr>
            <a:xfrm>
              <a:off x="4038600" y="3871686"/>
              <a:ext cx="1447800" cy="1309914"/>
            </a:xfrm>
            <a:prstGeom prst="rect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13" name="矩形 12"/>
            <p:cNvSpPr/>
            <p:nvPr/>
          </p:nvSpPr>
          <p:spPr>
            <a:xfrm>
              <a:off x="6388100" y="3871686"/>
              <a:ext cx="1447800" cy="1309914"/>
            </a:xfrm>
            <a:prstGeom prst="rect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</p:grpSp>
      <p:grpSp>
        <p:nvGrpSpPr>
          <p:cNvPr id="5" name="组合 15"/>
          <p:cNvGrpSpPr>
            <a:grpSpLocks/>
          </p:cNvGrpSpPr>
          <p:nvPr/>
        </p:nvGrpSpPr>
        <p:grpSpPr bwMode="auto">
          <a:xfrm>
            <a:off x="609600" y="3200400"/>
            <a:ext cx="8002588" cy="2435225"/>
            <a:chOff x="609600" y="3200400"/>
            <a:chExt cx="8002200" cy="2435739"/>
          </a:xfrm>
        </p:grpSpPr>
        <p:sp>
          <p:nvSpPr>
            <p:cNvPr id="31757" name="TextBox 16"/>
            <p:cNvSpPr txBox="1">
              <a:spLocks noChangeArrowheads="1"/>
            </p:cNvSpPr>
            <p:nvPr/>
          </p:nvSpPr>
          <p:spPr bwMode="auto">
            <a:xfrm>
              <a:off x="1219800" y="5067300"/>
              <a:ext cx="1371600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/>
              <a:r>
                <a:rPr lang="en-US" altLang="zh-CN" sz="1600">
                  <a:latin typeface="Helvetica" pitchFamily="34" charset="0"/>
                  <a:cs typeface="Helvetica" pitchFamily="34" charset="0"/>
                </a:rPr>
                <a:t>Original</a:t>
              </a:r>
              <a:endParaRPr lang="zh-CN" altLang="en-US" sz="1600">
                <a:latin typeface="Helvetica" pitchFamily="34" charset="0"/>
                <a:cs typeface="Helvetica" pitchFamily="34" charset="0"/>
              </a:endParaRPr>
            </a:p>
          </p:txBody>
        </p:sp>
        <p:sp>
          <p:nvSpPr>
            <p:cNvPr id="31758" name="TextBox 17"/>
            <p:cNvSpPr txBox="1">
              <a:spLocks noChangeArrowheads="1"/>
            </p:cNvSpPr>
            <p:nvPr/>
          </p:nvSpPr>
          <p:spPr bwMode="auto">
            <a:xfrm>
              <a:off x="3620100" y="5067300"/>
              <a:ext cx="1981200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/>
              <a:r>
                <a:rPr lang="en-US" altLang="zh-CN" sz="1600" i="1">
                  <a:latin typeface="Helvetica" pitchFamily="34" charset="0"/>
                  <a:cs typeface="Helvetica" pitchFamily="34" charset="0"/>
                </a:rPr>
                <a:t>L</a:t>
              </a:r>
              <a:r>
                <a:rPr lang="en-US" altLang="zh-CN" sz="1600">
                  <a:latin typeface="Helvetica" pitchFamily="34" charset="0"/>
                  <a:cs typeface="Helvetica" pitchFamily="34" charset="0"/>
                </a:rPr>
                <a:t> of CIELAB</a:t>
              </a:r>
              <a:endParaRPr lang="zh-CN" altLang="en-US" sz="1600">
                <a:latin typeface="Helvetica" pitchFamily="34" charset="0"/>
                <a:cs typeface="Helvetica" pitchFamily="34" charset="0"/>
              </a:endParaRPr>
            </a:p>
          </p:txBody>
        </p:sp>
        <p:sp>
          <p:nvSpPr>
            <p:cNvPr id="31759" name="TextBox 18"/>
            <p:cNvSpPr txBox="1">
              <a:spLocks noChangeArrowheads="1"/>
            </p:cNvSpPr>
            <p:nvPr/>
          </p:nvSpPr>
          <p:spPr bwMode="auto">
            <a:xfrm>
              <a:off x="6325200" y="5067300"/>
              <a:ext cx="1981200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/>
              <a:r>
                <a:rPr lang="en-US" altLang="zh-CN" sz="1600">
                  <a:latin typeface="Helvetica" pitchFamily="34" charset="0"/>
                  <a:cs typeface="Helvetica" pitchFamily="34" charset="0"/>
                </a:rPr>
                <a:t>Our result</a:t>
              </a:r>
              <a:endParaRPr lang="zh-CN" altLang="en-US" sz="1600">
                <a:latin typeface="Helvetica" pitchFamily="34" charset="0"/>
                <a:cs typeface="Helvetica" pitchFamily="34" charset="0"/>
              </a:endParaRPr>
            </a:p>
          </p:txBody>
        </p:sp>
        <p:pic>
          <p:nvPicPr>
            <p:cNvPr id="31760" name="Picture 2" descr="E:\documents\_color2gray_\color2gray_brief\ppt\img\Jar.jp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609600" y="3200400"/>
              <a:ext cx="2592000" cy="18047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761" name="Picture 3" descr="E:\documents\_color2gray_\color2gray_brief\ppt\img\Jar_L_P42.jp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314700" y="3200400"/>
              <a:ext cx="2592000" cy="18047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762" name="Picture 4" descr="E:\documents\_color2gray_\color2gray_brief\ppt\img\Jar_P41.jp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6019800" y="3200400"/>
              <a:ext cx="2592000" cy="18047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763" name="Picture 5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6509800" y="5402139"/>
              <a:ext cx="1612000" cy="234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6" name="组合 23"/>
          <p:cNvGrpSpPr>
            <a:grpSpLocks/>
          </p:cNvGrpSpPr>
          <p:nvPr/>
        </p:nvGrpSpPr>
        <p:grpSpPr bwMode="auto">
          <a:xfrm>
            <a:off x="4648200" y="3657600"/>
            <a:ext cx="3309938" cy="547688"/>
            <a:chOff x="4648200" y="3657600"/>
            <a:chExt cx="3309941" cy="547914"/>
          </a:xfrm>
        </p:grpSpPr>
        <p:sp>
          <p:nvSpPr>
            <p:cNvPr id="25" name="矩形 24"/>
            <p:cNvSpPr/>
            <p:nvPr/>
          </p:nvSpPr>
          <p:spPr>
            <a:xfrm>
              <a:off x="4648200" y="3657600"/>
              <a:ext cx="609601" cy="547914"/>
            </a:xfrm>
            <a:prstGeom prst="rect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26" name="矩形 25"/>
            <p:cNvSpPr/>
            <p:nvPr/>
          </p:nvSpPr>
          <p:spPr>
            <a:xfrm>
              <a:off x="7348540" y="3657600"/>
              <a:ext cx="609601" cy="547914"/>
            </a:xfrm>
            <a:prstGeom prst="rect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</p:grpSp>
      <p:sp>
        <p:nvSpPr>
          <p:cNvPr id="27" name="日期占位符 26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t>2015-03-12</a:t>
            </a:r>
            <a:endParaRPr dirty="0"/>
          </a:p>
        </p:txBody>
      </p:sp>
      <p:sp>
        <p:nvSpPr>
          <p:cNvPr id="28" name="灯片编号占位符 2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835317E-1960-4BD2-86A6-D1B64731DB9A}" type="slidenum">
              <a:rPr smtClean="0"/>
              <a:pPr>
                <a:defRPr/>
              </a:pPr>
              <a:t>18</a:t>
            </a:fld>
            <a:endParaRPr/>
          </a:p>
        </p:txBody>
      </p:sp>
      <p:sp>
        <p:nvSpPr>
          <p:cNvPr id="29" name="页脚占位符 2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altLang="zh-CN"/>
              <a:t>GRAPP2015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1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300"/>
                            </p:stCondLst>
                            <p:childTnLst>
                              <p:par>
                                <p:cTn id="24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algn="l" eaLnBrk="1" hangingPunct="1"/>
            <a:r>
              <a:rPr lang="en-US" altLang="zh-CN" sz="3200" b="1" smtClean="0">
                <a:latin typeface="Helvetica" pitchFamily="34" charset="0"/>
                <a:ea typeface="宋体" pitchFamily="2" charset="-122"/>
              </a:rPr>
              <a:t>Experiment Results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4294967295"/>
          </p:nvPr>
        </p:nvSpPr>
        <p:spPr>
          <a:xfrm>
            <a:off x="457200" y="1371600"/>
            <a:ext cx="8229600" cy="12954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altLang="zh-CN" sz="24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</a:rPr>
              <a:t>Color </a:t>
            </a:r>
            <a:r>
              <a:rPr lang="en-US" altLang="zh-CN" sz="2400" kern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</a:rPr>
              <a:t>discriminability</a:t>
            </a:r>
            <a:endParaRPr lang="en-US" altLang="zh-CN" sz="2400" kern="1200" dirty="0">
              <a:solidFill>
                <a:schemeClr val="tx1">
                  <a:lumMod val="85000"/>
                  <a:lumOff val="15000"/>
                </a:schemeClr>
              </a:solidFill>
              <a:latin typeface="Helvetica" pitchFamily="34" charset="0"/>
            </a:endParaRP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altLang="zh-CN" sz="20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ea typeface="+mn-ea"/>
                <a:cs typeface="+mn-cs"/>
              </a:rPr>
              <a:t>Perfect color </a:t>
            </a:r>
            <a:r>
              <a:rPr lang="en-US" altLang="zh-CN" sz="2000" kern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ea typeface="+mn-ea"/>
                <a:cs typeface="+mn-cs"/>
              </a:rPr>
              <a:t>discriminability</a:t>
            </a:r>
            <a:r>
              <a:rPr lang="en-US" altLang="zh-CN" sz="20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ea typeface="+mn-ea"/>
                <a:cs typeface="+mn-cs"/>
              </a:rPr>
              <a:t> and ordering for both continuous color and discrete color</a:t>
            </a:r>
          </a:p>
        </p:txBody>
      </p:sp>
      <p:grpSp>
        <p:nvGrpSpPr>
          <p:cNvPr id="2" name="组合 24"/>
          <p:cNvGrpSpPr>
            <a:grpSpLocks/>
          </p:cNvGrpSpPr>
          <p:nvPr/>
        </p:nvGrpSpPr>
        <p:grpSpPr bwMode="auto">
          <a:xfrm>
            <a:off x="2033588" y="2619375"/>
            <a:ext cx="5072062" cy="3625850"/>
            <a:chOff x="2033608" y="2647200"/>
            <a:chExt cx="5072792" cy="3625527"/>
          </a:xfrm>
        </p:grpSpPr>
        <p:grpSp>
          <p:nvGrpSpPr>
            <p:cNvPr id="32789" name="组合 21"/>
            <p:cNvGrpSpPr>
              <a:grpSpLocks/>
            </p:cNvGrpSpPr>
            <p:nvPr/>
          </p:nvGrpSpPr>
          <p:grpSpPr bwMode="auto">
            <a:xfrm>
              <a:off x="2033608" y="2647200"/>
              <a:ext cx="1623992" cy="3625527"/>
              <a:chOff x="1787955" y="2647200"/>
              <a:chExt cx="1623992" cy="3625527"/>
            </a:xfrm>
          </p:grpSpPr>
          <p:pic>
            <p:nvPicPr>
              <p:cNvPr id="32798" name="Picture 2" descr="E:\Elanor\document\color2gray_brief\ppt\img\disconnected.jp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1787955" y="2647200"/>
                <a:ext cx="1623992" cy="1620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2799" name="TextBox 10"/>
              <p:cNvSpPr txBox="1">
                <a:spLocks noChangeArrowheads="1"/>
              </p:cNvSpPr>
              <p:nvPr/>
            </p:nvSpPr>
            <p:spPr bwMode="auto">
              <a:xfrm>
                <a:off x="1914151" y="5934173"/>
                <a:ext cx="1371600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1" hangingPunct="1"/>
                <a:r>
                  <a:rPr lang="en-US" altLang="zh-CN" sz="1600" dirty="0">
                    <a:latin typeface="Times New Roman" pitchFamily="18" charset="0"/>
                    <a:cs typeface="Times New Roman" pitchFamily="18" charset="0"/>
                  </a:rPr>
                  <a:t>Original</a:t>
                </a:r>
                <a:endParaRPr lang="zh-CN" altLang="en-US" sz="16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pic>
            <p:nvPicPr>
              <p:cNvPr id="32800" name="Picture 5" descr="E:\Elanor\document\color2gray_brief\ppt\img\Colorblind5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789951" y="4315119"/>
                <a:ext cx="1620000" cy="1620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32790" name="组合 22"/>
            <p:cNvGrpSpPr>
              <a:grpSpLocks/>
            </p:cNvGrpSpPr>
            <p:nvPr/>
          </p:nvGrpSpPr>
          <p:grpSpPr bwMode="auto">
            <a:xfrm>
              <a:off x="3762000" y="2647200"/>
              <a:ext cx="1620000" cy="3625527"/>
              <a:chOff x="3763996" y="2647200"/>
              <a:chExt cx="1620000" cy="3625527"/>
            </a:xfrm>
          </p:grpSpPr>
          <p:pic>
            <p:nvPicPr>
              <p:cNvPr id="32795" name="Picture 3" descr="E:\Elanor\document\color2gray_brief\ppt\img\disconnected_L.jpg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3763996" y="2647200"/>
                <a:ext cx="1620000" cy="1620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2796" name="TextBox 11"/>
              <p:cNvSpPr txBox="1">
                <a:spLocks noChangeArrowheads="1"/>
              </p:cNvSpPr>
              <p:nvPr/>
            </p:nvSpPr>
            <p:spPr bwMode="auto">
              <a:xfrm>
                <a:off x="3850096" y="5934173"/>
                <a:ext cx="1447800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1" hangingPunct="1"/>
                <a:r>
                  <a:rPr lang="en-US" altLang="zh-CN" sz="1600" i="1">
                    <a:latin typeface="Times New Roman" pitchFamily="18" charset="0"/>
                    <a:cs typeface="Times New Roman" pitchFamily="18" charset="0"/>
                  </a:rPr>
                  <a:t>L</a:t>
                </a:r>
                <a:r>
                  <a:rPr lang="en-US" altLang="zh-CN" sz="1600">
                    <a:latin typeface="Times New Roman" pitchFamily="18" charset="0"/>
                    <a:cs typeface="Times New Roman" pitchFamily="18" charset="0"/>
                  </a:rPr>
                  <a:t> of CIELAB</a:t>
                </a:r>
                <a:endParaRPr lang="zh-CN" altLang="en-US" sz="1600">
                  <a:latin typeface="Times New Roman" pitchFamily="18" charset="0"/>
                  <a:cs typeface="Times New Roman" pitchFamily="18" charset="0"/>
                </a:endParaRPr>
              </a:p>
            </p:txBody>
          </p:sp>
          <p:pic>
            <p:nvPicPr>
              <p:cNvPr id="32797" name="Picture 6" descr="E:\Elanor\document\color2gray_brief\ppt\img\Colorblind5_L.jpg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3763996" y="4315119"/>
                <a:ext cx="1620000" cy="1620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32791" name="组合 23"/>
            <p:cNvGrpSpPr>
              <a:grpSpLocks/>
            </p:cNvGrpSpPr>
            <p:nvPr/>
          </p:nvGrpSpPr>
          <p:grpSpPr bwMode="auto">
            <a:xfrm>
              <a:off x="5486400" y="2647200"/>
              <a:ext cx="1620000" cy="3625527"/>
              <a:chOff x="5736046" y="2647200"/>
              <a:chExt cx="1620000" cy="3625527"/>
            </a:xfrm>
          </p:grpSpPr>
          <p:pic>
            <p:nvPicPr>
              <p:cNvPr id="32792" name="Picture 4" descr="E:\Elanor\document\color2gray_brief\ppt\img\disconnected_P28.jpg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5736046" y="2647200"/>
                <a:ext cx="1620000" cy="1620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2793" name="TextBox 12"/>
              <p:cNvSpPr txBox="1">
                <a:spLocks noChangeArrowheads="1"/>
              </p:cNvSpPr>
              <p:nvPr/>
            </p:nvSpPr>
            <p:spPr bwMode="auto">
              <a:xfrm>
                <a:off x="5883889" y="5934173"/>
                <a:ext cx="1324315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1" hangingPunct="1"/>
                <a:r>
                  <a:rPr lang="en-US" altLang="zh-CN" sz="1600">
                    <a:latin typeface="Times New Roman" pitchFamily="18" charset="0"/>
                    <a:cs typeface="Times New Roman" pitchFamily="18" charset="0"/>
                  </a:rPr>
                  <a:t>Our result</a:t>
                </a:r>
                <a:endParaRPr lang="zh-CN" altLang="en-US" sz="1600">
                  <a:latin typeface="Times New Roman" pitchFamily="18" charset="0"/>
                  <a:cs typeface="Times New Roman" pitchFamily="18" charset="0"/>
                </a:endParaRPr>
              </a:p>
            </p:txBody>
          </p:sp>
          <p:pic>
            <p:nvPicPr>
              <p:cNvPr id="32794" name="Picture 7" descr="E:\Elanor\document\color2gray_brief\ppt\img\Colorblind5_P27.jpg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5736046" y="4315119"/>
                <a:ext cx="1620000" cy="1620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grpSp>
        <p:nvGrpSpPr>
          <p:cNvPr id="7" name="组合 25"/>
          <p:cNvGrpSpPr>
            <a:grpSpLocks/>
          </p:cNvGrpSpPr>
          <p:nvPr/>
        </p:nvGrpSpPr>
        <p:grpSpPr bwMode="auto">
          <a:xfrm>
            <a:off x="1690688" y="2786063"/>
            <a:ext cx="5762625" cy="3081337"/>
            <a:chOff x="1629000" y="2743200"/>
            <a:chExt cx="5762400" cy="3081754"/>
          </a:xfrm>
        </p:grpSpPr>
        <p:grpSp>
          <p:nvGrpSpPr>
            <p:cNvPr id="32777" name="组合 29"/>
            <p:cNvGrpSpPr>
              <a:grpSpLocks/>
            </p:cNvGrpSpPr>
            <p:nvPr/>
          </p:nvGrpSpPr>
          <p:grpSpPr bwMode="auto">
            <a:xfrm>
              <a:off x="1629000" y="2743200"/>
              <a:ext cx="1800000" cy="3081754"/>
              <a:chOff x="1629000" y="2743200"/>
              <a:chExt cx="1800000" cy="3081754"/>
            </a:xfrm>
          </p:grpSpPr>
          <p:sp>
            <p:nvSpPr>
              <p:cNvPr id="32786" name="TextBox 35"/>
              <p:cNvSpPr txBox="1">
                <a:spLocks noChangeArrowheads="1"/>
              </p:cNvSpPr>
              <p:nvPr/>
            </p:nvSpPr>
            <p:spPr bwMode="auto">
              <a:xfrm>
                <a:off x="1897200" y="5486400"/>
                <a:ext cx="1371600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1" hangingPunct="1"/>
                <a:r>
                  <a:rPr lang="en-US" altLang="zh-CN" sz="1600" dirty="0">
                    <a:latin typeface="Times New Roman" pitchFamily="18" charset="0"/>
                    <a:cs typeface="Times New Roman" pitchFamily="18" charset="0"/>
                  </a:rPr>
                  <a:t>Original</a:t>
                </a:r>
                <a:endParaRPr lang="zh-CN" altLang="en-US" sz="16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pic>
            <p:nvPicPr>
              <p:cNvPr id="32787" name="Picture 2" descr="E:\Elanor\document\color2gray_brief\ppt\img\iso.jpg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1629000" y="2743200"/>
                <a:ext cx="1800000" cy="1800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2788" name="Picture 5" descr="E:\Elanor\document\color2gray_brief\ppt\img\iso1.jpg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1629000" y="4690646"/>
                <a:ext cx="1800000" cy="70558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32778" name="组合 28"/>
            <p:cNvGrpSpPr>
              <a:grpSpLocks/>
            </p:cNvGrpSpPr>
            <p:nvPr/>
          </p:nvGrpSpPr>
          <p:grpSpPr bwMode="auto">
            <a:xfrm>
              <a:off x="3610200" y="2743200"/>
              <a:ext cx="1800000" cy="3081754"/>
              <a:chOff x="3618000" y="2743200"/>
              <a:chExt cx="1800000" cy="3081754"/>
            </a:xfrm>
          </p:grpSpPr>
          <p:sp>
            <p:nvSpPr>
              <p:cNvPr id="32783" name="TextBox 32"/>
              <p:cNvSpPr txBox="1">
                <a:spLocks noChangeArrowheads="1"/>
              </p:cNvSpPr>
              <p:nvPr/>
            </p:nvSpPr>
            <p:spPr bwMode="auto">
              <a:xfrm>
                <a:off x="3848100" y="5486400"/>
                <a:ext cx="1447800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1" hangingPunct="1"/>
                <a:r>
                  <a:rPr lang="en-US" altLang="zh-CN" sz="1600" i="1">
                    <a:latin typeface="Times New Roman" pitchFamily="18" charset="0"/>
                    <a:cs typeface="Times New Roman" pitchFamily="18" charset="0"/>
                  </a:rPr>
                  <a:t>L</a:t>
                </a:r>
                <a:r>
                  <a:rPr lang="en-US" altLang="zh-CN" sz="1600">
                    <a:latin typeface="Times New Roman" pitchFamily="18" charset="0"/>
                    <a:cs typeface="Times New Roman" pitchFamily="18" charset="0"/>
                  </a:rPr>
                  <a:t> of CIELAB</a:t>
                </a:r>
                <a:endParaRPr lang="zh-CN" altLang="en-US" sz="1600">
                  <a:latin typeface="Times New Roman" pitchFamily="18" charset="0"/>
                  <a:cs typeface="Times New Roman" pitchFamily="18" charset="0"/>
                </a:endParaRPr>
              </a:p>
            </p:txBody>
          </p:sp>
          <p:pic>
            <p:nvPicPr>
              <p:cNvPr id="32784" name="Picture 3" descr="E:\Elanor\document\color2gray_brief\ppt\img\iso_L.jpg"/>
              <p:cNvPicPr>
                <a:picLocks noChangeAspect="1" noChangeArrowheads="1"/>
              </p:cNvPicPr>
              <p:nvPr/>
            </p:nvPicPr>
            <p:blipFill>
              <a:blip r:embed="rId11" cstate="print"/>
              <a:srcRect/>
              <a:stretch>
                <a:fillRect/>
              </a:stretch>
            </p:blipFill>
            <p:spPr bwMode="auto">
              <a:xfrm>
                <a:off x="3618000" y="2743200"/>
                <a:ext cx="1800000" cy="1800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2785" name="Picture 6" descr="E:\Elanor\document\color2gray_brief\ppt\img\iso1_L.jpg"/>
              <p:cNvPicPr>
                <a:picLocks noChangeAspect="1" noChangeArrowheads="1"/>
              </p:cNvPicPr>
              <p:nvPr/>
            </p:nvPicPr>
            <p:blipFill>
              <a:blip r:embed="rId12" cstate="print"/>
              <a:srcRect/>
              <a:stretch>
                <a:fillRect/>
              </a:stretch>
            </p:blipFill>
            <p:spPr bwMode="auto">
              <a:xfrm>
                <a:off x="3618000" y="4690646"/>
                <a:ext cx="1800000" cy="70558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32779" name="组合 27"/>
            <p:cNvGrpSpPr>
              <a:grpSpLocks/>
            </p:cNvGrpSpPr>
            <p:nvPr/>
          </p:nvGrpSpPr>
          <p:grpSpPr bwMode="auto">
            <a:xfrm>
              <a:off x="5591400" y="2743200"/>
              <a:ext cx="1800000" cy="3081754"/>
              <a:chOff x="5591400" y="2743200"/>
              <a:chExt cx="1800000" cy="3081754"/>
            </a:xfrm>
          </p:grpSpPr>
          <p:sp>
            <p:nvSpPr>
              <p:cNvPr id="32780" name="TextBox 29"/>
              <p:cNvSpPr txBox="1">
                <a:spLocks noChangeArrowheads="1"/>
              </p:cNvSpPr>
              <p:nvPr/>
            </p:nvSpPr>
            <p:spPr bwMode="auto">
              <a:xfrm>
                <a:off x="5883243" y="5486400"/>
                <a:ext cx="1324315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1" hangingPunct="1"/>
                <a:r>
                  <a:rPr lang="en-US" altLang="zh-CN" sz="1600">
                    <a:latin typeface="Times New Roman" pitchFamily="18" charset="0"/>
                    <a:cs typeface="Times New Roman" pitchFamily="18" charset="0"/>
                  </a:rPr>
                  <a:t>Our result</a:t>
                </a:r>
                <a:endParaRPr lang="zh-CN" altLang="en-US" sz="1600">
                  <a:latin typeface="Times New Roman" pitchFamily="18" charset="0"/>
                  <a:cs typeface="Times New Roman" pitchFamily="18" charset="0"/>
                </a:endParaRPr>
              </a:p>
            </p:txBody>
          </p:sp>
          <p:pic>
            <p:nvPicPr>
              <p:cNvPr id="32781" name="Picture 4" descr="E:\Elanor\document\color2gray_brief\ppt\img\iso_P47.jpg"/>
              <p:cNvPicPr>
                <a:picLocks noChangeAspect="1" noChangeArrowheads="1"/>
              </p:cNvPicPr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5591400" y="2743200"/>
                <a:ext cx="1800000" cy="1800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2782" name="Picture 7" descr="E:\Elanor\document\color2gray_brief\ppt\img\iso1_P48.jpg"/>
              <p:cNvPicPr>
                <a:picLocks noChangeAspect="1" noChangeArrowheads="1"/>
              </p:cNvPicPr>
              <p:nvPr/>
            </p:nvPicPr>
            <p:blipFill>
              <a:blip r:embed="rId14" cstate="print"/>
              <a:srcRect/>
              <a:stretch>
                <a:fillRect/>
              </a:stretch>
            </p:blipFill>
            <p:spPr bwMode="auto">
              <a:xfrm>
                <a:off x="5591400" y="4690646"/>
                <a:ext cx="1800000" cy="70558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sp>
        <p:nvSpPr>
          <p:cNvPr id="30" name="日期占位符 29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t>2015-03-12</a:t>
            </a:r>
            <a:endParaRPr dirty="0"/>
          </a:p>
        </p:txBody>
      </p:sp>
      <p:sp>
        <p:nvSpPr>
          <p:cNvPr id="31" name="灯片编号占位符 3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F74AAF8-07B9-42A9-B75B-364001202BA3}" type="slidenum">
              <a:rPr smtClean="0"/>
              <a:pPr>
                <a:defRPr/>
              </a:pPr>
              <a:t>19</a:t>
            </a:fld>
            <a:endParaRPr/>
          </a:p>
        </p:txBody>
      </p:sp>
      <p:sp>
        <p:nvSpPr>
          <p:cNvPr id="32" name="页脚占位符 3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altLang="zh-CN"/>
              <a:t>GRAPP2015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algn="l" eaLnBrk="1" hangingPunct="1"/>
            <a:r>
              <a:rPr lang="en-US" altLang="zh-CN" sz="3200" b="1" dirty="0" smtClean="0">
                <a:latin typeface="Helvetica" pitchFamily="34" charset="0"/>
                <a:ea typeface="宋体" pitchFamily="2" charset="-122"/>
              </a:rPr>
              <a:t>Outline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4294967295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altLang="zh-CN" sz="24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</a:rPr>
              <a:t>Motivation &amp; Related Work</a:t>
            </a:r>
          </a:p>
          <a:p>
            <a:pPr eaLnBrk="1" fontAlgn="auto" hangingPunct="1">
              <a:spcBef>
                <a:spcPts val="18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altLang="zh-CN" sz="2400" kern="1200" dirty="0" smtClean="0">
                <a:latin typeface="Helvetica" pitchFamily="34" charset="0"/>
              </a:rPr>
              <a:t>Color-difference-based Color-to-gray Conversion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altLang="zh-CN" sz="2400" kern="1200" dirty="0" smtClean="0">
                <a:latin typeface="Helvetica" pitchFamily="34" charset="0"/>
              </a:rPr>
              <a:t>Artifact Removal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altLang="zh-CN" sz="2400" kern="1200" dirty="0" smtClean="0">
                <a:latin typeface="Helvetica" pitchFamily="34" charset="0"/>
              </a:rPr>
              <a:t>Color Ordering for Isoluminance Image</a:t>
            </a:r>
          </a:p>
          <a:p>
            <a:pPr>
              <a:defRPr/>
            </a:pPr>
            <a:r>
              <a:rPr lang="en-US" altLang="zh-CN" sz="2400" kern="1200" dirty="0" smtClean="0">
                <a:latin typeface="Helvetica" pitchFamily="34" charset="0"/>
              </a:rPr>
              <a:t>Automatic Parameter Optimization</a:t>
            </a:r>
          </a:p>
          <a:p>
            <a:pPr eaLnBrk="1" fontAlgn="auto" hangingPunct="1">
              <a:spcBef>
                <a:spcPts val="18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altLang="en-US" sz="24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</a:rPr>
              <a:t>Experimental </a:t>
            </a:r>
            <a:r>
              <a:rPr lang="en-US" altLang="en-US" sz="24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</a:rPr>
              <a:t>R</a:t>
            </a:r>
            <a:r>
              <a:rPr lang="en-US" altLang="zh-CN" sz="24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</a:rPr>
              <a:t>esults</a:t>
            </a:r>
            <a:endParaRPr lang="en-US" altLang="zh-CN" sz="2400" kern="1200" dirty="0">
              <a:solidFill>
                <a:schemeClr val="tx1">
                  <a:lumMod val="85000"/>
                  <a:lumOff val="15000"/>
                </a:schemeClr>
              </a:solidFill>
              <a:latin typeface="Helvetica" pitchFamily="34" charset="0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altLang="zh-CN" sz="24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</a:rPr>
              <a:t>Evaluation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altLang="zh-CN" sz="24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</a:rPr>
              <a:t>Conclusion </a:t>
            </a:r>
            <a:r>
              <a:rPr lang="en-US" altLang="zh-CN" sz="24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</a:rPr>
              <a:t>&amp; Future Work</a:t>
            </a:r>
            <a:endParaRPr lang="en-US" altLang="zh-CN" sz="2400" kern="1200" dirty="0">
              <a:solidFill>
                <a:schemeClr val="tx1">
                  <a:lumMod val="85000"/>
                  <a:lumOff val="15000"/>
                </a:schemeClr>
              </a:solidFill>
              <a:latin typeface="Helvetica" pitchFamily="34" charset="0"/>
            </a:endParaRPr>
          </a:p>
        </p:txBody>
      </p:sp>
      <p:sp>
        <p:nvSpPr>
          <p:cNvPr id="8" name="日期占位符 7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dirty="0"/>
              <a:t>2015-03-12</a:t>
            </a: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78BDCDB-2DA2-493C-AF69-F1A3316EB101}" type="slidenum">
              <a:rPr smtClean="0"/>
              <a:pPr>
                <a:defRPr/>
              </a:pPr>
              <a:t>2</a:t>
            </a:fld>
            <a:endParaRPr/>
          </a:p>
        </p:txBody>
      </p:sp>
      <p:sp>
        <p:nvSpPr>
          <p:cNvPr id="10" name="页脚占位符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altLang="zh-CN" dirty="0"/>
              <a:t>GRAPP2015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algn="l" eaLnBrk="1" hangingPunct="1"/>
            <a:r>
              <a:rPr lang="en-US" altLang="zh-CN" sz="3200" b="1" smtClean="0">
                <a:latin typeface="Helvetica" pitchFamily="34" charset="0"/>
                <a:ea typeface="宋体" pitchFamily="2" charset="-122"/>
              </a:rPr>
              <a:t>Experiment Results</a:t>
            </a:r>
          </a:p>
        </p:txBody>
      </p:sp>
      <p:sp>
        <p:nvSpPr>
          <p:cNvPr id="33795" name="Content Placeholder 3"/>
          <p:cNvSpPr>
            <a:spLocks noGrp="1"/>
          </p:cNvSpPr>
          <p:nvPr>
            <p:ph idx="4294967295"/>
          </p:nvPr>
        </p:nvSpPr>
        <p:spPr>
          <a:xfrm>
            <a:off x="457200" y="1371600"/>
            <a:ext cx="8229600" cy="1295400"/>
          </a:xfrm>
        </p:spPr>
        <p:txBody>
          <a:bodyPr/>
          <a:lstStyle/>
          <a:p>
            <a:pPr eaLnBrk="1" hangingPunct="1"/>
            <a:r>
              <a:rPr lang="en-US" altLang="zh-CN" sz="2400" dirty="0" smtClean="0">
                <a:solidFill>
                  <a:srgbClr val="262626"/>
                </a:solidFill>
                <a:latin typeface="Helvetica" pitchFamily="34" charset="0"/>
                <a:ea typeface="宋体" pitchFamily="2" charset="-122"/>
              </a:rPr>
              <a:t>Comparison with previous works - Interactive</a:t>
            </a:r>
          </a:p>
        </p:txBody>
      </p:sp>
      <p:grpSp>
        <p:nvGrpSpPr>
          <p:cNvPr id="33796" name="组合 56"/>
          <p:cNvGrpSpPr>
            <a:grpSpLocks/>
          </p:cNvGrpSpPr>
          <p:nvPr/>
        </p:nvGrpSpPr>
        <p:grpSpPr bwMode="auto">
          <a:xfrm>
            <a:off x="695325" y="1905000"/>
            <a:ext cx="7753350" cy="4143375"/>
            <a:chOff x="838200" y="1971773"/>
            <a:chExt cx="7753546" cy="4143081"/>
          </a:xfrm>
        </p:grpSpPr>
        <p:grpSp>
          <p:nvGrpSpPr>
            <p:cNvPr id="33800" name="组合 51"/>
            <p:cNvGrpSpPr>
              <a:grpSpLocks/>
            </p:cNvGrpSpPr>
            <p:nvPr/>
          </p:nvGrpSpPr>
          <p:grpSpPr bwMode="auto">
            <a:xfrm>
              <a:off x="838200" y="1971773"/>
              <a:ext cx="1476000" cy="4143081"/>
              <a:chOff x="838200" y="1971773"/>
              <a:chExt cx="1476000" cy="4143081"/>
            </a:xfrm>
          </p:grpSpPr>
          <p:pic>
            <p:nvPicPr>
              <p:cNvPr id="33821" name="Picture 8" descr="E:\Elanor\document\color2gray_brief\images\x2.jp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923457" y="2285400"/>
                <a:ext cx="1305486" cy="1296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3822" name="TextBox 36"/>
              <p:cNvSpPr txBox="1">
                <a:spLocks noChangeArrowheads="1"/>
              </p:cNvSpPr>
              <p:nvPr/>
            </p:nvSpPr>
            <p:spPr bwMode="auto">
              <a:xfrm>
                <a:off x="1004845" y="1971773"/>
                <a:ext cx="1142710" cy="30477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1" hangingPunct="1"/>
                <a:r>
                  <a:rPr lang="en-US" altLang="zh-CN" sz="1400">
                    <a:latin typeface="Helvetica" pitchFamily="34" charset="0"/>
                    <a:cs typeface="Helvetica" pitchFamily="34" charset="0"/>
                  </a:rPr>
                  <a:t>Original</a:t>
                </a:r>
                <a:endParaRPr lang="zh-CN" altLang="en-US" sz="1600">
                  <a:latin typeface="Helvetica" pitchFamily="34" charset="0"/>
                  <a:cs typeface="Helvetica" pitchFamily="34" charset="0"/>
                </a:endParaRPr>
              </a:p>
            </p:txBody>
          </p:sp>
          <p:pic>
            <p:nvPicPr>
              <p:cNvPr id="33823" name="Picture 13" descr="E:\Elanor\document\color2gray_brief\ppt\img\x4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929766" y="3657600"/>
                <a:ext cx="1292869" cy="1296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3824" name="Picture 18" descr="E:\Elanor\document\color2gray_brief\ppt\img\x5.jpg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838200" y="5047261"/>
                <a:ext cx="1476000" cy="106759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33801" name="组合 52"/>
            <p:cNvGrpSpPr>
              <a:grpSpLocks/>
            </p:cNvGrpSpPr>
            <p:nvPr/>
          </p:nvGrpSpPr>
          <p:grpSpPr bwMode="auto">
            <a:xfrm>
              <a:off x="2381250" y="1971773"/>
              <a:ext cx="1476000" cy="4142193"/>
              <a:chOff x="2381250" y="1971773"/>
              <a:chExt cx="1476000" cy="4142193"/>
            </a:xfrm>
          </p:grpSpPr>
          <p:pic>
            <p:nvPicPr>
              <p:cNvPr id="33817" name="Picture 9" descr="E:\Elanor\document\color2gray_brief\images\x2_P33.jpg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2466750" y="2285400"/>
                <a:ext cx="1305000" cy="1296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3818" name="TextBox 37"/>
              <p:cNvSpPr txBox="1">
                <a:spLocks noChangeArrowheads="1"/>
              </p:cNvSpPr>
              <p:nvPr/>
            </p:nvSpPr>
            <p:spPr bwMode="auto">
              <a:xfrm>
                <a:off x="2547895" y="1971773"/>
                <a:ext cx="1142710" cy="3048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1" hangingPunct="1"/>
                <a:r>
                  <a:rPr lang="en-US" altLang="zh-CN" sz="1400">
                    <a:latin typeface="Helvetica" pitchFamily="34" charset="0"/>
                    <a:cs typeface="Helvetica" pitchFamily="34" charset="0"/>
                  </a:rPr>
                  <a:t>Ours</a:t>
                </a:r>
                <a:endParaRPr lang="zh-CN" altLang="en-US" sz="1600">
                  <a:latin typeface="Helvetica" pitchFamily="34" charset="0"/>
                  <a:cs typeface="Helvetica" pitchFamily="34" charset="0"/>
                </a:endParaRPr>
              </a:p>
            </p:txBody>
          </p:sp>
          <p:pic>
            <p:nvPicPr>
              <p:cNvPr id="33819" name="Picture 14" descr="E:\Elanor\document\color2gray_brief\ppt\img\x4_P35.jpg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2474400" y="3657600"/>
                <a:ext cx="1289700" cy="1296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3820" name="Picture 19" descr="E:\Elanor\document\color2gray_brief\ppt\img\x5_P50.jpg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2381250" y="5047260"/>
                <a:ext cx="1476000" cy="10667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33802" name="组合 53"/>
            <p:cNvGrpSpPr>
              <a:grpSpLocks/>
            </p:cNvGrpSpPr>
            <p:nvPr/>
          </p:nvGrpSpPr>
          <p:grpSpPr bwMode="auto">
            <a:xfrm>
              <a:off x="3924300" y="1971773"/>
              <a:ext cx="1476000" cy="4143079"/>
              <a:chOff x="3924300" y="1971773"/>
              <a:chExt cx="1476000" cy="4143079"/>
            </a:xfrm>
          </p:grpSpPr>
          <p:pic>
            <p:nvPicPr>
              <p:cNvPr id="33813" name="Picture 10" descr="E:\Elanor\document\color2gray_brief\images\X2-kim.jpg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4007948" y="2285400"/>
                <a:ext cx="1308705" cy="1296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3814" name="TextBox 38"/>
              <p:cNvSpPr txBox="1">
                <a:spLocks noChangeArrowheads="1"/>
              </p:cNvSpPr>
              <p:nvPr/>
            </p:nvSpPr>
            <p:spPr bwMode="auto">
              <a:xfrm>
                <a:off x="4014600" y="1971773"/>
                <a:ext cx="1295400" cy="276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1" hangingPunct="1"/>
                <a:r>
                  <a:rPr lang="en-US" altLang="zh-CN" sz="1200">
                    <a:latin typeface="Helvetica" pitchFamily="34" charset="0"/>
                  </a:rPr>
                  <a:t>[Kim et al. 2009]</a:t>
                </a:r>
              </a:p>
            </p:txBody>
          </p:sp>
          <p:pic>
            <p:nvPicPr>
              <p:cNvPr id="33815" name="Picture 15" descr="E:\Elanor\document\color2gray_brief\ppt\img\X4-kim.jpg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4017423" y="3657600"/>
                <a:ext cx="1289754" cy="1296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3816" name="Picture 20" descr="E:\Elanor\document\color2gray_brief\ppt\img\x5-kim.jpg"/>
              <p:cNvPicPr>
                <a:picLocks noChangeAspect="1" noChangeArrowheads="1"/>
              </p:cNvPicPr>
              <p:nvPr/>
            </p:nvPicPr>
            <p:blipFill>
              <a:blip r:embed="rId11" cstate="print"/>
              <a:srcRect/>
              <a:stretch>
                <a:fillRect/>
              </a:stretch>
            </p:blipFill>
            <p:spPr bwMode="auto">
              <a:xfrm>
                <a:off x="3924300" y="5047260"/>
                <a:ext cx="1476000" cy="10675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33803" name="组合 54"/>
            <p:cNvGrpSpPr>
              <a:grpSpLocks/>
            </p:cNvGrpSpPr>
            <p:nvPr/>
          </p:nvGrpSpPr>
          <p:grpSpPr bwMode="auto">
            <a:xfrm>
              <a:off x="5447908" y="1971773"/>
              <a:ext cx="1524000" cy="4139912"/>
              <a:chOff x="5447908" y="1971773"/>
              <a:chExt cx="1524000" cy="4139912"/>
            </a:xfrm>
          </p:grpSpPr>
          <p:pic>
            <p:nvPicPr>
              <p:cNvPr id="33809" name="Picture 11" descr="E:\Elanor\document\color2gray_brief\images\X2-Gooch.jpg"/>
              <p:cNvPicPr>
                <a:picLocks noChangeAspect="1" noChangeArrowheads="1"/>
              </p:cNvPicPr>
              <p:nvPr/>
            </p:nvPicPr>
            <p:blipFill>
              <a:blip r:embed="rId12" cstate="print"/>
              <a:srcRect/>
              <a:stretch>
                <a:fillRect/>
              </a:stretch>
            </p:blipFill>
            <p:spPr bwMode="auto">
              <a:xfrm>
                <a:off x="5550806" y="2285400"/>
                <a:ext cx="1309089" cy="1296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3810" name="TextBox 39"/>
              <p:cNvSpPr txBox="1">
                <a:spLocks noChangeArrowheads="1"/>
              </p:cNvSpPr>
              <p:nvPr/>
            </p:nvSpPr>
            <p:spPr bwMode="auto">
              <a:xfrm>
                <a:off x="5447908" y="1971773"/>
                <a:ext cx="1524000" cy="276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1" hangingPunct="1"/>
                <a:r>
                  <a:rPr lang="en-US" altLang="zh-CN" sz="1200">
                    <a:latin typeface="Helvetica" pitchFamily="34" charset="0"/>
                  </a:rPr>
                  <a:t>[Gooch et al. 2005]</a:t>
                </a:r>
              </a:p>
            </p:txBody>
          </p:sp>
          <p:pic>
            <p:nvPicPr>
              <p:cNvPr id="33811" name="Picture 16" descr="E:\Elanor\document\color2gray_brief\ppt\img\x4-gooch.jpg"/>
              <p:cNvPicPr>
                <a:picLocks noChangeAspect="1" noChangeArrowheads="1"/>
              </p:cNvPicPr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5558989" y="3657600"/>
                <a:ext cx="1292723" cy="1296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3812" name="Picture 21" descr="E:\Elanor\document\color2gray_brief\ppt\img\x5-Gooch.jpg"/>
              <p:cNvPicPr>
                <a:picLocks noChangeAspect="1" noChangeArrowheads="1"/>
              </p:cNvPicPr>
              <p:nvPr/>
            </p:nvPicPr>
            <p:blipFill>
              <a:blip r:embed="rId14" cstate="print"/>
              <a:srcRect/>
              <a:stretch>
                <a:fillRect/>
              </a:stretch>
            </p:blipFill>
            <p:spPr bwMode="auto">
              <a:xfrm>
                <a:off x="5467350" y="5047261"/>
                <a:ext cx="1476000" cy="106442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33804" name="组合 55"/>
            <p:cNvGrpSpPr>
              <a:grpSpLocks/>
            </p:cNvGrpSpPr>
            <p:nvPr/>
          </p:nvGrpSpPr>
          <p:grpSpPr bwMode="auto">
            <a:xfrm>
              <a:off x="6915346" y="1971773"/>
              <a:ext cx="1676400" cy="4139912"/>
              <a:chOff x="6915346" y="1971773"/>
              <a:chExt cx="1676400" cy="4139912"/>
            </a:xfrm>
          </p:grpSpPr>
          <p:pic>
            <p:nvPicPr>
              <p:cNvPr id="33805" name="Picture 12" descr="E:\Elanor\document\color2gray_brief\images\X2-Neumann.jpg"/>
              <p:cNvPicPr>
                <a:picLocks noChangeAspect="1" noChangeArrowheads="1"/>
              </p:cNvPicPr>
              <p:nvPr/>
            </p:nvPicPr>
            <p:blipFill>
              <a:blip r:embed="rId15" cstate="print"/>
              <a:srcRect/>
              <a:stretch>
                <a:fillRect/>
              </a:stretch>
            </p:blipFill>
            <p:spPr bwMode="auto">
              <a:xfrm>
                <a:off x="7093856" y="2285400"/>
                <a:ext cx="1309089" cy="1296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3806" name="TextBox 40"/>
              <p:cNvSpPr txBox="1">
                <a:spLocks noChangeArrowheads="1"/>
              </p:cNvSpPr>
              <p:nvPr/>
            </p:nvSpPr>
            <p:spPr bwMode="auto">
              <a:xfrm>
                <a:off x="6915346" y="1971773"/>
                <a:ext cx="1676400" cy="276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1" hangingPunct="1"/>
                <a:r>
                  <a:rPr lang="en-US" altLang="zh-CN" sz="1200">
                    <a:latin typeface="Helvetica" pitchFamily="34" charset="0"/>
                  </a:rPr>
                  <a:t>[Neumann et al. 2007]</a:t>
                </a:r>
              </a:p>
            </p:txBody>
          </p:sp>
          <p:pic>
            <p:nvPicPr>
              <p:cNvPr id="33807" name="Picture 17" descr="E:\Elanor\document\color2gray_brief\ppt\img\X4-Neumann.jpg"/>
              <p:cNvPicPr>
                <a:picLocks noChangeAspect="1" noChangeArrowheads="1"/>
              </p:cNvPicPr>
              <p:nvPr/>
            </p:nvPicPr>
            <p:blipFill>
              <a:blip r:embed="rId16" cstate="print"/>
              <a:srcRect/>
              <a:stretch>
                <a:fillRect/>
              </a:stretch>
            </p:blipFill>
            <p:spPr bwMode="auto">
              <a:xfrm>
                <a:off x="7102039" y="3657600"/>
                <a:ext cx="1292723" cy="1296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3808" name="Picture 22" descr="E:\Elanor\document\color2gray_brief\ppt\img\X5-Neumann.jpg"/>
              <p:cNvPicPr>
                <a:picLocks noChangeAspect="1" noChangeArrowheads="1"/>
              </p:cNvPicPr>
              <p:nvPr/>
            </p:nvPicPr>
            <p:blipFill>
              <a:blip r:embed="rId17" cstate="print"/>
              <a:srcRect/>
              <a:stretch>
                <a:fillRect/>
              </a:stretch>
            </p:blipFill>
            <p:spPr bwMode="auto">
              <a:xfrm>
                <a:off x="7010400" y="5047261"/>
                <a:ext cx="1476000" cy="106442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sp>
        <p:nvSpPr>
          <p:cNvPr id="30" name="日期占位符 29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t>2015-03-12</a:t>
            </a:r>
            <a:endParaRPr dirty="0"/>
          </a:p>
        </p:txBody>
      </p:sp>
      <p:sp>
        <p:nvSpPr>
          <p:cNvPr id="31" name="灯片编号占位符 3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A1F9639-0C8F-45F5-B3AA-63E296C0A808}" type="slidenum">
              <a:rPr smtClean="0"/>
              <a:pPr>
                <a:defRPr/>
              </a:pPr>
              <a:t>20</a:t>
            </a:fld>
            <a:endParaRPr/>
          </a:p>
        </p:txBody>
      </p:sp>
      <p:sp>
        <p:nvSpPr>
          <p:cNvPr id="32" name="页脚占位符 3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altLang="zh-CN"/>
              <a:t>GRAPP2015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algn="l" eaLnBrk="1" hangingPunct="1"/>
            <a:r>
              <a:rPr lang="en-US" altLang="zh-CN" sz="3200" b="1" dirty="0" smtClean="0">
                <a:latin typeface="Helvetica" pitchFamily="34" charset="0"/>
                <a:ea typeface="宋体" pitchFamily="2" charset="-122"/>
              </a:rPr>
              <a:t>Experiment Results</a:t>
            </a:r>
          </a:p>
        </p:txBody>
      </p:sp>
      <p:grpSp>
        <p:nvGrpSpPr>
          <p:cNvPr id="34820" name="组合 44"/>
          <p:cNvGrpSpPr>
            <a:grpSpLocks/>
          </p:cNvGrpSpPr>
          <p:nvPr/>
        </p:nvGrpSpPr>
        <p:grpSpPr bwMode="auto">
          <a:xfrm>
            <a:off x="676275" y="1905000"/>
            <a:ext cx="7772400" cy="4084638"/>
            <a:chOff x="675946" y="1905000"/>
            <a:chExt cx="7772827" cy="4085241"/>
          </a:xfrm>
        </p:grpSpPr>
        <p:sp>
          <p:nvSpPr>
            <p:cNvPr id="34824" name="TextBox 36"/>
            <p:cNvSpPr txBox="1">
              <a:spLocks noChangeArrowheads="1"/>
            </p:cNvSpPr>
            <p:nvPr/>
          </p:nvSpPr>
          <p:spPr bwMode="auto">
            <a:xfrm>
              <a:off x="861694" y="1905000"/>
              <a:ext cx="1143062" cy="3048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/>
              <a:r>
                <a:rPr lang="en-US" altLang="zh-CN" sz="1400">
                  <a:latin typeface="Helvetica" pitchFamily="34" charset="0"/>
                  <a:cs typeface="Helvetica" pitchFamily="34" charset="0"/>
                </a:rPr>
                <a:t>Original</a:t>
              </a:r>
              <a:endParaRPr lang="zh-CN" altLang="en-US" sz="1600">
                <a:latin typeface="Helvetica" pitchFamily="34" charset="0"/>
                <a:cs typeface="Helvetica" pitchFamily="34" charset="0"/>
              </a:endParaRPr>
            </a:p>
          </p:txBody>
        </p:sp>
        <p:sp>
          <p:nvSpPr>
            <p:cNvPr id="34825" name="TextBox 37"/>
            <p:cNvSpPr txBox="1">
              <a:spLocks noChangeArrowheads="1"/>
            </p:cNvSpPr>
            <p:nvPr/>
          </p:nvSpPr>
          <p:spPr bwMode="auto">
            <a:xfrm>
              <a:off x="2404828" y="1905000"/>
              <a:ext cx="1143063" cy="3048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/>
              <a:r>
                <a:rPr lang="en-US" altLang="zh-CN" sz="1400">
                  <a:latin typeface="Helvetica" pitchFamily="34" charset="0"/>
                  <a:cs typeface="Helvetica" pitchFamily="34" charset="0"/>
                </a:rPr>
                <a:t>Ours</a:t>
              </a:r>
              <a:endParaRPr lang="zh-CN" altLang="en-US" sz="1600">
                <a:latin typeface="Helvetica" pitchFamily="34" charset="0"/>
                <a:cs typeface="Helvetica" pitchFamily="34" charset="0"/>
              </a:endParaRPr>
            </a:p>
          </p:txBody>
        </p:sp>
        <p:sp>
          <p:nvSpPr>
            <p:cNvPr id="34826" name="TextBox 38"/>
            <p:cNvSpPr txBox="1">
              <a:spLocks noChangeArrowheads="1"/>
            </p:cNvSpPr>
            <p:nvPr/>
          </p:nvSpPr>
          <p:spPr bwMode="auto">
            <a:xfrm>
              <a:off x="3871627" y="1905000"/>
              <a:ext cx="1295400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/>
              <a:r>
                <a:rPr lang="en-US" altLang="zh-CN" sz="1200" dirty="0">
                  <a:latin typeface="Helvetica" pitchFamily="34" charset="0"/>
                </a:rPr>
                <a:t>[Kim et al. 2009]</a:t>
              </a:r>
            </a:p>
          </p:txBody>
        </p:sp>
        <p:sp>
          <p:nvSpPr>
            <p:cNvPr id="34827" name="TextBox 39"/>
            <p:cNvSpPr txBox="1">
              <a:spLocks noChangeArrowheads="1"/>
            </p:cNvSpPr>
            <p:nvPr/>
          </p:nvSpPr>
          <p:spPr bwMode="auto">
            <a:xfrm>
              <a:off x="5304935" y="1905000"/>
              <a:ext cx="1524000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/>
              <a:r>
                <a:rPr lang="en-US" altLang="zh-CN" sz="1200" dirty="0">
                  <a:latin typeface="Helvetica" pitchFamily="34" charset="0"/>
                </a:rPr>
                <a:t>[Gooch et al. 2005]</a:t>
              </a:r>
            </a:p>
          </p:txBody>
        </p:sp>
        <p:sp>
          <p:nvSpPr>
            <p:cNvPr id="34828" name="TextBox 40"/>
            <p:cNvSpPr txBox="1">
              <a:spLocks noChangeArrowheads="1"/>
            </p:cNvSpPr>
            <p:nvPr/>
          </p:nvSpPr>
          <p:spPr bwMode="auto">
            <a:xfrm>
              <a:off x="6772373" y="1905000"/>
              <a:ext cx="1676400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en-US" altLang="zh-CN" sz="1200" dirty="0">
                  <a:latin typeface="Helvetica" pitchFamily="34" charset="0"/>
                </a:rPr>
                <a:t>[Neumann et al. 2007]</a:t>
              </a:r>
            </a:p>
          </p:txBody>
        </p:sp>
        <p:pic>
          <p:nvPicPr>
            <p:cNvPr id="34829" name="Picture 2" descr="E:\Elanor\document\color2gray_brief\ppt\img\x1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81200" y="2217600"/>
              <a:ext cx="1296002" cy="1296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830" name="Picture 3" descr="E:\Elanor\document\color2gray_brief\ppt\img\X1_P26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323013" y="2217600"/>
              <a:ext cx="1296000" cy="1296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831" name="Picture 4" descr="E:\Elanor\document\color2gray_brief\ppt\img\X1-kim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864824" y="2217600"/>
              <a:ext cx="1299154" cy="1296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832" name="Picture 5" descr="E:\Elanor\document\color2gray_brief\ppt\img\X1-Gooch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409789" y="2217600"/>
              <a:ext cx="1296000" cy="1296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833" name="Picture 6" descr="E:\Elanor\document\color2gray_brief\ppt\img\X1-Neumann.jp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6951600" y="2217600"/>
              <a:ext cx="1296000" cy="1296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834" name="Picture 7" descr="E:\Elanor\document\color2gray_brief\ppt\img\s91.jp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781200" y="3592800"/>
              <a:ext cx="1296000" cy="1296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835" name="Picture 8" descr="E:\Elanor\document\color2gray_brief\ppt\img\s91_P61.jp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2323800" y="3592800"/>
              <a:ext cx="1296000" cy="1296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836" name="Picture 9" descr="E:\Elanor\document\color2gray_brief\ppt\img\s9k.jpg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3866400" y="3592800"/>
              <a:ext cx="1296000" cy="1296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837" name="Picture 10" descr="E:\Elanor\document\color2gray_brief\ppt\img\s96.jpg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5409000" y="3592800"/>
              <a:ext cx="1296000" cy="1296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838" name="Picture 11" descr="E:\Elanor\document\color2gray_brief\ppt\img\s95.jpg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6951600" y="3592800"/>
              <a:ext cx="1296000" cy="1296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839" name="Picture 12" descr="E:\Elanor\document\color2gray_brief\ppt\img\Sz11.jpg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675946" y="4982400"/>
              <a:ext cx="1512000" cy="10078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840" name="Picture 13" descr="E:\Elanor\document\color2gray_brief\ppt\img\Sz11_P62.jpg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2219446" y="4982400"/>
              <a:ext cx="1512000" cy="10078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841" name="Picture 14" descr="E:\Elanor\document\color2gray_brief\ppt\img\Sz1k.jpg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3762946" y="4982400"/>
              <a:ext cx="1512000" cy="10078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842" name="Picture 15" descr="E:\Elanor\document\color2gray_brief\ppt\img\Sz11_P62.jpg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5306446" y="4982400"/>
              <a:ext cx="1512000" cy="10078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843" name="Picture 16" descr="E:\Elanor\document\color2gray_brief\ppt\img\Sz15.jpg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6849946" y="4982400"/>
              <a:ext cx="1512000" cy="10078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5" name="日期占位符 24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t>2015-03-12</a:t>
            </a:r>
            <a:endParaRPr dirty="0"/>
          </a:p>
        </p:txBody>
      </p:sp>
      <p:sp>
        <p:nvSpPr>
          <p:cNvPr id="26" name="灯片编号占位符 2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EBFDA30-8D3E-4FDB-983A-79C65F7B4C2A}" type="slidenum">
              <a:rPr smtClean="0"/>
              <a:pPr>
                <a:defRPr/>
              </a:pPr>
              <a:t>21</a:t>
            </a:fld>
            <a:endParaRPr/>
          </a:p>
        </p:txBody>
      </p:sp>
      <p:sp>
        <p:nvSpPr>
          <p:cNvPr id="27" name="页脚占位符 2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altLang="zh-CN"/>
              <a:t>GRAPP2015</a:t>
            </a:r>
          </a:p>
        </p:txBody>
      </p:sp>
      <p:sp>
        <p:nvSpPr>
          <p:cNvPr id="28" name="Content Placeholder 3"/>
          <p:cNvSpPr txBox="1">
            <a:spLocks/>
          </p:cNvSpPr>
          <p:nvPr/>
        </p:nvSpPr>
        <p:spPr bwMode="auto">
          <a:xfrm>
            <a:off x="457200" y="1371600"/>
            <a:ext cx="82296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altLang="zh-CN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Helvetica" pitchFamily="34" charset="0"/>
                <a:ea typeface="宋体" pitchFamily="2" charset="-122"/>
                <a:cs typeface="+mn-cs"/>
              </a:rPr>
              <a:t>Comparison with previous works - Interactive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6" descr="auto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308100"/>
            <a:ext cx="9144000" cy="501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3" name="Title 1"/>
          <p:cNvSpPr>
            <a:spLocks noGrp="1"/>
          </p:cNvSpPr>
          <p:nvPr>
            <p:ph type="title" idx="4294967295"/>
          </p:nvPr>
        </p:nvSpPr>
        <p:spPr>
          <a:xfrm>
            <a:off x="457200" y="76200"/>
            <a:ext cx="8229600" cy="914400"/>
          </a:xfrm>
        </p:spPr>
        <p:txBody>
          <a:bodyPr/>
          <a:lstStyle/>
          <a:p>
            <a:pPr algn="l" eaLnBrk="1" hangingPunct="1"/>
            <a:r>
              <a:rPr lang="en-US" altLang="zh-CN" sz="3200" b="1" dirty="0" smtClean="0">
                <a:latin typeface="Helvetica" pitchFamily="34" charset="0"/>
                <a:ea typeface="宋体" pitchFamily="2" charset="-122"/>
              </a:rPr>
              <a:t>Experiment Results</a:t>
            </a:r>
          </a:p>
        </p:txBody>
      </p:sp>
      <p:sp>
        <p:nvSpPr>
          <p:cNvPr id="35844" name="Content Placeholder 3"/>
          <p:cNvSpPr>
            <a:spLocks noGrp="1"/>
          </p:cNvSpPr>
          <p:nvPr>
            <p:ph idx="4294967295"/>
          </p:nvPr>
        </p:nvSpPr>
        <p:spPr>
          <a:xfrm>
            <a:off x="609600" y="884238"/>
            <a:ext cx="8229600" cy="1173162"/>
          </a:xfrm>
        </p:spPr>
        <p:txBody>
          <a:bodyPr/>
          <a:lstStyle/>
          <a:p>
            <a:pPr eaLnBrk="1" hangingPunct="1"/>
            <a:r>
              <a:rPr lang="en-US" altLang="zh-CN" sz="2000" dirty="0" smtClean="0">
                <a:solidFill>
                  <a:srgbClr val="262626"/>
                </a:solidFill>
                <a:latin typeface="Helvetica" pitchFamily="34" charset="0"/>
                <a:ea typeface="宋体" pitchFamily="2" charset="-122"/>
              </a:rPr>
              <a:t>Comparison with previous works</a:t>
            </a:r>
            <a:r>
              <a:rPr lang="en-US" altLang="zh-CN" sz="2000" dirty="0">
                <a:solidFill>
                  <a:srgbClr val="262626"/>
                </a:solidFill>
                <a:latin typeface="Helvetica" pitchFamily="34" charset="0"/>
                <a:ea typeface="宋体" pitchFamily="2" charset="-122"/>
              </a:rPr>
              <a:t>:</a:t>
            </a:r>
            <a:r>
              <a:rPr lang="en-US" altLang="zh-CN" sz="2000" dirty="0" smtClean="0">
                <a:solidFill>
                  <a:srgbClr val="262626"/>
                </a:solidFill>
                <a:latin typeface="Helvetica" pitchFamily="34" charset="0"/>
                <a:ea typeface="宋体" pitchFamily="2" charset="-122"/>
              </a:rPr>
              <a:t> </a:t>
            </a:r>
            <a:r>
              <a:rPr lang="en-US" altLang="zh-CN" sz="1800" dirty="0" smtClean="0">
                <a:solidFill>
                  <a:srgbClr val="262626"/>
                </a:solidFill>
                <a:latin typeface="Helvetica" pitchFamily="34" charset="0"/>
                <a:ea typeface="宋体" pitchFamily="2" charset="-122"/>
              </a:rPr>
              <a:t>interactive and automatic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t>2015-03-12</a:t>
            </a:r>
            <a:endParaRPr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378E954-3E4D-43A0-B645-A1506147ECB6}" type="slidenum">
              <a:rPr smtClean="0"/>
              <a:pPr>
                <a:defRPr/>
              </a:pPr>
              <a:t>22</a:t>
            </a:fld>
            <a:endParaRPr/>
          </a:p>
        </p:txBody>
      </p:sp>
      <p:sp>
        <p:nvSpPr>
          <p:cNvPr id="7" name="页脚占位符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altLang="zh-CN"/>
              <a:t>GRAPP2015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Title 1"/>
          <p:cNvSpPr>
            <a:spLocks noGrp="1"/>
          </p:cNvSpPr>
          <p:nvPr>
            <p:ph type="title" idx="4294967295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pPr algn="l" eaLnBrk="1" hangingPunct="1"/>
            <a:r>
              <a:rPr lang="en-US" altLang="zh-CN" sz="3200" b="1" dirty="0" smtClean="0">
                <a:latin typeface="Helvetica" pitchFamily="34" charset="0"/>
                <a:ea typeface="宋体" pitchFamily="2" charset="-122"/>
              </a:rPr>
              <a:t>Evaluation</a:t>
            </a:r>
            <a:endParaRPr lang="en-US" altLang="zh-CN" sz="3200" b="1" dirty="0" smtClean="0">
              <a:latin typeface="Helvetica" pitchFamily="34" charset="0"/>
              <a:ea typeface="宋体" pitchFamily="2" charset="-122"/>
            </a:endParaRPr>
          </a:p>
        </p:txBody>
      </p:sp>
      <p:sp>
        <p:nvSpPr>
          <p:cNvPr id="35844" name="Content Placeholder 3"/>
          <p:cNvSpPr>
            <a:spLocks noGrp="1"/>
          </p:cNvSpPr>
          <p:nvPr>
            <p:ph idx="4294967295"/>
          </p:nvPr>
        </p:nvSpPr>
        <p:spPr>
          <a:xfrm>
            <a:off x="609600" y="1112838"/>
            <a:ext cx="8229600" cy="1173162"/>
          </a:xfrm>
        </p:spPr>
        <p:txBody>
          <a:bodyPr/>
          <a:lstStyle/>
          <a:p>
            <a:pPr eaLnBrk="1" hangingPunct="1"/>
            <a:r>
              <a:rPr lang="en-US" altLang="zh-CN" sz="2000" dirty="0" smtClean="0">
                <a:solidFill>
                  <a:srgbClr val="262626"/>
                </a:solidFill>
                <a:latin typeface="Helvetica" pitchFamily="34" charset="0"/>
                <a:ea typeface="宋体" pitchFamily="2" charset="-122"/>
              </a:rPr>
              <a:t>Comparison with 8 previous </a:t>
            </a:r>
            <a:r>
              <a:rPr lang="en-US" altLang="zh-CN" sz="2000" dirty="0" smtClean="0">
                <a:solidFill>
                  <a:srgbClr val="262626"/>
                </a:solidFill>
                <a:latin typeface="Helvetica" pitchFamily="34" charset="0"/>
                <a:ea typeface="宋体" pitchFamily="2" charset="-122"/>
              </a:rPr>
              <a:t>works, on </a:t>
            </a:r>
            <a:r>
              <a:rPr lang="en-US" altLang="zh-CN" sz="2000" dirty="0">
                <a:solidFill>
                  <a:srgbClr val="262626"/>
                </a:solidFill>
                <a:latin typeface="Helvetica" pitchFamily="34" charset="0"/>
                <a:ea typeface="宋体" pitchFamily="2" charset="-122"/>
              </a:rPr>
              <a:t>24 different </a:t>
            </a:r>
            <a:r>
              <a:rPr lang="en-US" altLang="zh-CN" sz="2000" dirty="0" smtClean="0">
                <a:solidFill>
                  <a:srgbClr val="262626"/>
                </a:solidFill>
                <a:latin typeface="Helvetica" pitchFamily="34" charset="0"/>
                <a:ea typeface="宋体" pitchFamily="2" charset="-122"/>
              </a:rPr>
              <a:t>input images</a:t>
            </a:r>
          </a:p>
          <a:p>
            <a:pPr eaLnBrk="1" hangingPunct="1"/>
            <a:r>
              <a:rPr lang="en-US" altLang="zh-CN" sz="2000" dirty="0" smtClean="0">
                <a:solidFill>
                  <a:srgbClr val="262626"/>
                </a:solidFill>
                <a:latin typeface="Helvetica" pitchFamily="34" charset="0"/>
                <a:ea typeface="宋体" pitchFamily="2" charset="-122"/>
              </a:rPr>
              <a:t>Evaluated by both MSSIM and </a:t>
            </a:r>
            <a:r>
              <a:rPr lang="en-US" altLang="zh-CN" sz="2000" dirty="0" smtClean="0">
                <a:solidFill>
                  <a:srgbClr val="262626"/>
                </a:solidFill>
                <a:latin typeface="Helvetica" pitchFamily="34" charset="0"/>
                <a:ea typeface="宋体" pitchFamily="2" charset="-122"/>
              </a:rPr>
              <a:t>PSNR</a:t>
            </a:r>
          </a:p>
          <a:p>
            <a:pPr eaLnBrk="1" hangingPunct="1"/>
            <a:r>
              <a:rPr lang="en-US" altLang="zh-CN" sz="2000" dirty="0" smtClean="0">
                <a:solidFill>
                  <a:srgbClr val="262626"/>
                </a:solidFill>
                <a:latin typeface="Helvetica" pitchFamily="34" charset="0"/>
                <a:ea typeface="宋体" pitchFamily="2" charset="-122"/>
              </a:rPr>
              <a:t>Sorting and scoring according to </a:t>
            </a:r>
            <a:r>
              <a:rPr lang="en-US" altLang="zh-CN" sz="2000" dirty="0">
                <a:solidFill>
                  <a:srgbClr val="262626"/>
                </a:solidFill>
                <a:latin typeface="Helvetica" pitchFamily="34" charset="0"/>
                <a:ea typeface="宋体" pitchFamily="2" charset="-122"/>
              </a:rPr>
              <a:t>MSSIM /</a:t>
            </a:r>
            <a:r>
              <a:rPr lang="en-US" altLang="zh-CN" sz="2000" dirty="0" smtClean="0">
                <a:solidFill>
                  <a:srgbClr val="262626"/>
                </a:solidFill>
                <a:latin typeface="Helvetica" pitchFamily="34" charset="0"/>
                <a:ea typeface="宋体" pitchFamily="2" charset="-122"/>
              </a:rPr>
              <a:t> PSNR values</a:t>
            </a:r>
            <a:r>
              <a:rPr lang="en-US" altLang="zh-CN" sz="2000" dirty="0"/>
              <a:t/>
            </a:r>
            <a:br>
              <a:rPr lang="en-US" altLang="zh-CN" sz="2000" dirty="0"/>
            </a:br>
            <a:r>
              <a:rPr lang="en-US" altLang="zh-CN" sz="2000" dirty="0"/>
              <a:t/>
            </a:r>
            <a:br>
              <a:rPr lang="en-US" altLang="zh-CN" sz="2000" dirty="0"/>
            </a:br>
            <a:r>
              <a:rPr lang="en-US" altLang="zh-CN" sz="2000" dirty="0">
                <a:solidFill>
                  <a:srgbClr val="262626"/>
                </a:solidFill>
                <a:latin typeface="Helvetica" pitchFamily="34" charset="0"/>
                <a:ea typeface="宋体" pitchFamily="2" charset="-122"/>
              </a:rPr>
              <a:t/>
            </a:r>
            <a:br>
              <a:rPr lang="en-US" altLang="zh-CN" sz="2000" dirty="0">
                <a:solidFill>
                  <a:srgbClr val="262626"/>
                </a:solidFill>
                <a:latin typeface="Helvetica" pitchFamily="34" charset="0"/>
                <a:ea typeface="宋体" pitchFamily="2" charset="-122"/>
              </a:rPr>
            </a:br>
            <a:r>
              <a:rPr lang="en-US" altLang="zh-CN" sz="1800" dirty="0"/>
              <a:t/>
            </a:r>
            <a:br>
              <a:rPr lang="en-US" altLang="zh-CN" sz="1800" dirty="0"/>
            </a:br>
            <a:endParaRPr lang="en-US" altLang="zh-CN" sz="1800" dirty="0" smtClean="0">
              <a:solidFill>
                <a:srgbClr val="262626"/>
              </a:solidFill>
              <a:latin typeface="Helvetica" pitchFamily="34" charset="0"/>
              <a:ea typeface="宋体" pitchFamily="2" charset="-122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t>2015-03-12</a:t>
            </a:r>
            <a:endParaRPr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378E954-3E4D-43A0-B645-A1506147ECB6}" type="slidenum">
              <a:rPr smtClean="0"/>
              <a:pPr>
                <a:defRPr/>
              </a:pPr>
              <a:t>23</a:t>
            </a:fld>
            <a:endParaRPr/>
          </a:p>
        </p:txBody>
      </p:sp>
      <p:sp>
        <p:nvSpPr>
          <p:cNvPr id="7" name="页脚占位符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altLang="zh-CN"/>
              <a:t>GRAPP2015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r="50000" b="2580"/>
          <a:stretch/>
        </p:blipFill>
        <p:spPr>
          <a:xfrm>
            <a:off x="363801" y="2586516"/>
            <a:ext cx="8416399" cy="16560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3"/>
          <a:srcRect l="49974" b="2580"/>
          <a:stretch/>
        </p:blipFill>
        <p:spPr>
          <a:xfrm>
            <a:off x="361672" y="4516200"/>
            <a:ext cx="8420657" cy="1656000"/>
          </a:xfrm>
          <a:prstGeom prst="rect">
            <a:avLst/>
          </a:prstGeom>
        </p:spPr>
      </p:pic>
      <p:sp>
        <p:nvSpPr>
          <p:cNvPr id="12" name="TextBox 38"/>
          <p:cNvSpPr txBox="1">
            <a:spLocks noChangeArrowheads="1"/>
          </p:cNvSpPr>
          <p:nvPr/>
        </p:nvSpPr>
        <p:spPr bwMode="auto">
          <a:xfrm>
            <a:off x="7224792" y="2367057"/>
            <a:ext cx="140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[Kim et al. 2009]</a:t>
            </a:r>
          </a:p>
        </p:txBody>
      </p:sp>
      <p:sp>
        <p:nvSpPr>
          <p:cNvPr id="13" name="TextBox 39"/>
          <p:cNvSpPr txBox="1">
            <a:spLocks noChangeArrowheads="1"/>
          </p:cNvSpPr>
          <p:nvPr/>
        </p:nvSpPr>
        <p:spPr bwMode="auto">
          <a:xfrm>
            <a:off x="2108916" y="4295001"/>
            <a:ext cx="152391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[Gooch et al. 2005]</a:t>
            </a:r>
          </a:p>
        </p:txBody>
      </p:sp>
      <p:sp>
        <p:nvSpPr>
          <p:cNvPr id="14" name="TextBox 40"/>
          <p:cNvSpPr txBox="1">
            <a:spLocks noChangeArrowheads="1"/>
          </p:cNvSpPr>
          <p:nvPr/>
        </p:nvSpPr>
        <p:spPr bwMode="auto">
          <a:xfrm>
            <a:off x="3694566" y="4295001"/>
            <a:ext cx="1728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[Neumann et al. 2007]</a:t>
            </a:r>
          </a:p>
        </p:txBody>
      </p:sp>
      <p:sp>
        <p:nvSpPr>
          <p:cNvPr id="15" name="TextBox 38"/>
          <p:cNvSpPr txBox="1">
            <a:spLocks noChangeArrowheads="1"/>
          </p:cNvSpPr>
          <p:nvPr/>
        </p:nvSpPr>
        <p:spPr bwMode="auto">
          <a:xfrm>
            <a:off x="565079" y="2367057"/>
            <a:ext cx="129532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altLang="zh-CN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Original</a:t>
            </a:r>
            <a:endParaRPr lang="en-US" altLang="zh-CN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38"/>
          <p:cNvSpPr txBox="1">
            <a:spLocks noChangeArrowheads="1"/>
          </p:cNvSpPr>
          <p:nvPr/>
        </p:nvSpPr>
        <p:spPr bwMode="auto">
          <a:xfrm>
            <a:off x="2246271" y="2367057"/>
            <a:ext cx="129532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altLang="zh-CN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Ours result</a:t>
            </a:r>
            <a:endParaRPr lang="en-US" altLang="zh-CN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38"/>
          <p:cNvSpPr txBox="1">
            <a:spLocks noChangeArrowheads="1"/>
          </p:cNvSpPr>
          <p:nvPr/>
        </p:nvSpPr>
        <p:spPr bwMode="auto">
          <a:xfrm>
            <a:off x="3923693" y="2367057"/>
            <a:ext cx="129532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altLang="zh-CN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CIE Y</a:t>
            </a:r>
            <a:endParaRPr lang="en-US" altLang="zh-CN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38"/>
          <p:cNvSpPr txBox="1">
            <a:spLocks noChangeArrowheads="1"/>
          </p:cNvSpPr>
          <p:nvPr/>
        </p:nvSpPr>
        <p:spPr bwMode="auto">
          <a:xfrm>
            <a:off x="254358" y="4295001"/>
            <a:ext cx="1872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CN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altLang="zh-CN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Grundland</a:t>
            </a:r>
            <a:r>
              <a:rPr lang="en-US" altLang="zh-CN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 al. </a:t>
            </a:r>
            <a:r>
              <a:rPr lang="en-US" altLang="zh-CN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2007]</a:t>
            </a:r>
            <a:endParaRPr lang="en-US" altLang="zh-CN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40"/>
          <p:cNvSpPr txBox="1">
            <a:spLocks noChangeArrowheads="1"/>
          </p:cNvSpPr>
          <p:nvPr/>
        </p:nvSpPr>
        <p:spPr bwMode="auto">
          <a:xfrm>
            <a:off x="5421428" y="2367057"/>
            <a:ext cx="167630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altLang="zh-CN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[Lu et 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al. </a:t>
            </a:r>
            <a:r>
              <a:rPr lang="en-US" altLang="zh-CN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2012]</a:t>
            </a:r>
            <a:endParaRPr lang="en-US" altLang="zh-CN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40"/>
          <p:cNvSpPr txBox="1">
            <a:spLocks noChangeArrowheads="1"/>
          </p:cNvSpPr>
          <p:nvPr/>
        </p:nvSpPr>
        <p:spPr bwMode="auto">
          <a:xfrm>
            <a:off x="5382791" y="4295001"/>
            <a:ext cx="167630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altLang="zh-CN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[Smith et 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al. </a:t>
            </a:r>
            <a:r>
              <a:rPr lang="en-US" altLang="zh-CN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2008]</a:t>
            </a:r>
            <a:endParaRPr lang="en-US" altLang="zh-CN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40"/>
          <p:cNvSpPr txBox="1">
            <a:spLocks noChangeArrowheads="1"/>
          </p:cNvSpPr>
          <p:nvPr/>
        </p:nvSpPr>
        <p:spPr bwMode="auto">
          <a:xfrm>
            <a:off x="7085819" y="4295001"/>
            <a:ext cx="167630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altLang="zh-CN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altLang="zh-CN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Rasche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et 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al. </a:t>
            </a:r>
            <a:r>
              <a:rPr lang="en-US" altLang="zh-CN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2005</a:t>
            </a:r>
            <a:r>
              <a:rPr lang="en-US" altLang="zh-CN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endParaRPr lang="en-US" altLang="zh-CN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953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Title 1"/>
          <p:cNvSpPr>
            <a:spLocks noGrp="1"/>
          </p:cNvSpPr>
          <p:nvPr>
            <p:ph type="title" idx="4294967295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pPr algn="l" eaLnBrk="1" hangingPunct="1"/>
            <a:r>
              <a:rPr lang="en-US" altLang="zh-CN" sz="3200" b="1" dirty="0">
                <a:latin typeface="Helvetica" pitchFamily="34" charset="0"/>
                <a:ea typeface="宋体" pitchFamily="2" charset="-122"/>
              </a:rPr>
              <a:t>Evaluation</a:t>
            </a:r>
            <a:endParaRPr lang="en-US" altLang="zh-CN" sz="3200" b="1" dirty="0" smtClean="0">
              <a:latin typeface="Helvetica" pitchFamily="34" charset="0"/>
              <a:ea typeface="宋体" pitchFamily="2" charset="-122"/>
            </a:endParaRPr>
          </a:p>
        </p:txBody>
      </p:sp>
      <p:sp>
        <p:nvSpPr>
          <p:cNvPr id="35844" name="Content Placeholder 3"/>
          <p:cNvSpPr>
            <a:spLocks noGrp="1"/>
          </p:cNvSpPr>
          <p:nvPr>
            <p:ph idx="4294967295"/>
          </p:nvPr>
        </p:nvSpPr>
        <p:spPr>
          <a:xfrm>
            <a:off x="609600" y="1112838"/>
            <a:ext cx="8229600" cy="1173162"/>
          </a:xfrm>
        </p:spPr>
        <p:txBody>
          <a:bodyPr/>
          <a:lstStyle/>
          <a:p>
            <a:pPr eaLnBrk="1" hangingPunct="1"/>
            <a:r>
              <a:rPr lang="en-US" altLang="zh-CN" sz="2400" dirty="0" smtClean="0">
                <a:solidFill>
                  <a:srgbClr val="262626"/>
                </a:solidFill>
                <a:latin typeface="Helvetica" pitchFamily="34" charset="0"/>
                <a:ea typeface="宋体" pitchFamily="2" charset="-122"/>
              </a:rPr>
              <a:t>Our method:</a:t>
            </a:r>
            <a:endParaRPr lang="en-US" altLang="zh-CN" sz="2400" dirty="0" smtClean="0">
              <a:solidFill>
                <a:srgbClr val="262626"/>
              </a:solidFill>
              <a:latin typeface="Helvetica" pitchFamily="34" charset="0"/>
              <a:ea typeface="宋体" pitchFamily="2" charset="-122"/>
            </a:endParaRPr>
          </a:p>
          <a:p>
            <a:pPr lvl="1" eaLnBrk="1" hangingPunct="1"/>
            <a:r>
              <a:rPr lang="en-US" altLang="zh-CN" sz="1800" dirty="0" smtClean="0">
                <a:solidFill>
                  <a:srgbClr val="262626"/>
                </a:solidFill>
                <a:latin typeface="Helvetica" pitchFamily="34" charset="0"/>
                <a:ea typeface="宋体" pitchFamily="2" charset="-122"/>
              </a:rPr>
              <a:t>The highest average score and “No.1-hit</a:t>
            </a:r>
            <a:r>
              <a:rPr lang="en-US" altLang="zh-CN" sz="1800" dirty="0" smtClean="0">
                <a:solidFill>
                  <a:srgbClr val="262626"/>
                </a:solidFill>
                <a:latin typeface="Helvetica" pitchFamily="34" charset="0"/>
                <a:ea typeface="宋体" pitchFamily="2" charset="-122"/>
              </a:rPr>
              <a:t>” </a:t>
            </a:r>
            <a:r>
              <a:rPr lang="en-US" altLang="zh-CN" sz="1800" dirty="0" smtClean="0">
                <a:solidFill>
                  <a:srgbClr val="262626"/>
                </a:solidFill>
                <a:latin typeface="Helvetica" pitchFamily="34" charset="0"/>
                <a:ea typeface="宋体" pitchFamily="2" charset="-122"/>
              </a:rPr>
              <a:t>rate for MSSIM</a:t>
            </a:r>
          </a:p>
          <a:p>
            <a:pPr lvl="1" eaLnBrk="1" hangingPunct="1"/>
            <a:r>
              <a:rPr lang="en-US" altLang="zh-CN" sz="1800" dirty="0">
                <a:solidFill>
                  <a:srgbClr val="262626"/>
                </a:solidFill>
                <a:latin typeface="Helvetica" pitchFamily="34" charset="0"/>
                <a:ea typeface="宋体" pitchFamily="2" charset="-122"/>
              </a:rPr>
              <a:t>The </a:t>
            </a:r>
            <a:r>
              <a:rPr lang="en-US" altLang="zh-CN" sz="1800" dirty="0" smtClean="0">
                <a:solidFill>
                  <a:srgbClr val="262626"/>
                </a:solidFill>
                <a:latin typeface="Helvetica" pitchFamily="34" charset="0"/>
                <a:ea typeface="宋体" pitchFamily="2" charset="-122"/>
              </a:rPr>
              <a:t>highest “</a:t>
            </a:r>
            <a:r>
              <a:rPr lang="en-US" altLang="zh-CN" sz="1800" dirty="0">
                <a:solidFill>
                  <a:srgbClr val="262626"/>
                </a:solidFill>
                <a:latin typeface="Helvetica" pitchFamily="34" charset="0"/>
                <a:ea typeface="宋体" pitchFamily="2" charset="-122"/>
              </a:rPr>
              <a:t>No.1-hit” </a:t>
            </a:r>
            <a:r>
              <a:rPr lang="en-US" altLang="zh-CN" sz="1800" dirty="0" smtClean="0">
                <a:solidFill>
                  <a:srgbClr val="262626"/>
                </a:solidFill>
                <a:latin typeface="Helvetica" pitchFamily="34" charset="0"/>
                <a:ea typeface="宋体" pitchFamily="2" charset="-122"/>
              </a:rPr>
              <a:t>rate </a:t>
            </a:r>
            <a:r>
              <a:rPr lang="en-US" altLang="zh-CN" sz="1800" dirty="0" smtClean="0">
                <a:solidFill>
                  <a:srgbClr val="262626"/>
                </a:solidFill>
                <a:latin typeface="Helvetica" pitchFamily="34" charset="0"/>
                <a:ea typeface="宋体" pitchFamily="2" charset="-122"/>
              </a:rPr>
              <a:t>and </a:t>
            </a:r>
            <a:r>
              <a:rPr lang="en-US" altLang="zh-CN" sz="1800" dirty="0" smtClean="0">
                <a:solidFill>
                  <a:srgbClr val="262626"/>
                </a:solidFill>
                <a:latin typeface="Helvetica" pitchFamily="34" charset="0"/>
                <a:ea typeface="宋体" pitchFamily="2" charset="-122"/>
              </a:rPr>
              <a:t>2nd highest </a:t>
            </a:r>
            <a:r>
              <a:rPr lang="en-US" altLang="zh-CN" sz="1800" dirty="0">
                <a:solidFill>
                  <a:srgbClr val="262626"/>
                </a:solidFill>
                <a:latin typeface="Helvetica" pitchFamily="34" charset="0"/>
                <a:ea typeface="宋体" pitchFamily="2" charset="-122"/>
              </a:rPr>
              <a:t>average score</a:t>
            </a:r>
            <a:r>
              <a:rPr lang="en-US" altLang="zh-CN" sz="1800" dirty="0" smtClean="0">
                <a:solidFill>
                  <a:srgbClr val="262626"/>
                </a:solidFill>
                <a:latin typeface="Helvetica" pitchFamily="34" charset="0"/>
                <a:ea typeface="宋体" pitchFamily="2" charset="-122"/>
              </a:rPr>
              <a:t> for PSNR </a:t>
            </a:r>
            <a:endParaRPr lang="en-US" altLang="zh-CN" sz="1800" dirty="0" smtClean="0">
              <a:solidFill>
                <a:srgbClr val="262626"/>
              </a:solidFill>
              <a:latin typeface="Helvetica" pitchFamily="34" charset="0"/>
              <a:ea typeface="宋体" pitchFamily="2" charset="-122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t>2015-03-12</a:t>
            </a:r>
            <a:endParaRPr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378E954-3E4D-43A0-B645-A1506147ECB6}" type="slidenum">
              <a:rPr smtClean="0"/>
              <a:pPr>
                <a:defRPr/>
              </a:pPr>
              <a:t>24</a:t>
            </a:fld>
            <a:endParaRPr/>
          </a:p>
        </p:txBody>
      </p:sp>
      <p:sp>
        <p:nvSpPr>
          <p:cNvPr id="7" name="页脚占位符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altLang="zh-CN"/>
              <a:t>GRAPP2015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838200" y="2514600"/>
            <a:ext cx="7142039" cy="3566763"/>
            <a:chOff x="793116" y="2514600"/>
            <a:chExt cx="7142039" cy="3566763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7050" y="2514600"/>
              <a:ext cx="2669189" cy="198000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3725" b="15999"/>
            <a:stretch/>
          </p:blipFill>
          <p:spPr>
            <a:xfrm>
              <a:off x="2184216" y="4533363"/>
              <a:ext cx="2874857" cy="1548000"/>
            </a:xfrm>
            <a:prstGeom prst="rect">
              <a:avLst/>
            </a:prstGeom>
          </p:spPr>
        </p:pic>
        <p:pic>
          <p:nvPicPr>
            <p:cNvPr id="22" name="图片 2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63132" y="2514600"/>
              <a:ext cx="2669188" cy="1980000"/>
            </a:xfrm>
            <a:prstGeom prst="rect">
              <a:avLst/>
            </a:prstGeom>
          </p:spPr>
        </p:pic>
        <p:pic>
          <p:nvPicPr>
            <p:cNvPr id="23" name="图片 22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3725" b="15999"/>
            <a:stretch/>
          </p:blipFill>
          <p:spPr>
            <a:xfrm>
              <a:off x="5060298" y="4533363"/>
              <a:ext cx="2874857" cy="1548000"/>
            </a:xfrm>
            <a:prstGeom prst="rect">
              <a:avLst/>
            </a:prstGeom>
          </p:spPr>
        </p:pic>
        <p:sp>
          <p:nvSpPr>
            <p:cNvPr id="11" name="TextBox 10"/>
            <p:cNvSpPr txBox="1">
              <a:spLocks noChangeArrowheads="1"/>
            </p:cNvSpPr>
            <p:nvPr/>
          </p:nvSpPr>
          <p:spPr bwMode="auto">
            <a:xfrm>
              <a:off x="841650" y="3181435"/>
              <a:ext cx="1371402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/>
              <a:r>
                <a:rPr lang="en-US" altLang="zh-CN" dirty="0" smtClean="0">
                  <a:latin typeface="Times New Roman" pitchFamily="18" charset="0"/>
                  <a:cs typeface="Times New Roman" pitchFamily="18" charset="0"/>
                </a:rPr>
                <a:t>Average score</a:t>
              </a:r>
              <a:endParaRPr lang="zh-CN" altLang="en-US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" name="TextBox 10"/>
            <p:cNvSpPr txBox="1">
              <a:spLocks noChangeArrowheads="1"/>
            </p:cNvSpPr>
            <p:nvPr/>
          </p:nvSpPr>
          <p:spPr bwMode="auto">
            <a:xfrm>
              <a:off x="793116" y="4984198"/>
              <a:ext cx="1468470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eaLnBrk="1" hangingPunct="1"/>
              <a:r>
                <a:rPr lang="en-US" altLang="zh-CN" dirty="0" smtClean="0">
                  <a:latin typeface="Times New Roman" pitchFamily="18" charset="0"/>
                  <a:cs typeface="Times New Roman" pitchFamily="18" charset="0"/>
                </a:rPr>
                <a:t>“No.1-hit” rate</a:t>
              </a:r>
              <a:endParaRPr lang="zh-CN" altLang="en-US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58800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algn="l" eaLnBrk="1" hangingPunct="1"/>
            <a:r>
              <a:rPr lang="en-US" altLang="zh-CN" sz="3200" b="1" dirty="0" smtClean="0">
                <a:latin typeface="Helvetica" pitchFamily="34" charset="0"/>
                <a:ea typeface="宋体" pitchFamily="2" charset="-122"/>
              </a:rPr>
              <a:t>Conclusion &amp; Future Work</a:t>
            </a:r>
            <a:endParaRPr lang="en-US" altLang="zh-CN" sz="3200" b="1" dirty="0" smtClean="0">
              <a:latin typeface="Helvetica" pitchFamily="34" charset="0"/>
              <a:ea typeface="宋体" pitchFamily="2" charset="-122"/>
            </a:endParaRPr>
          </a:p>
        </p:txBody>
      </p:sp>
      <p:sp>
        <p:nvSpPr>
          <p:cNvPr id="38915" name="Content Placeholder 3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 eaLnBrk="1" hangingPunct="1"/>
            <a:r>
              <a:rPr lang="en-US" altLang="zh-CN" sz="2400" dirty="0" smtClean="0">
                <a:solidFill>
                  <a:srgbClr val="262626"/>
                </a:solidFill>
                <a:latin typeface="Helvetica" pitchFamily="34" charset="0"/>
                <a:ea typeface="宋体" pitchFamily="2" charset="-122"/>
              </a:rPr>
              <a:t>Gradient domain color-to-gray conversion</a:t>
            </a:r>
          </a:p>
          <a:p>
            <a:pPr lvl="1" eaLnBrk="1" hangingPunct="1"/>
            <a:r>
              <a:rPr lang="en-US" altLang="zh-CN" sz="2000" dirty="0" smtClean="0">
                <a:solidFill>
                  <a:srgbClr val="262626"/>
                </a:solidFill>
                <a:latin typeface="Helvetica" pitchFamily="34" charset="0"/>
                <a:ea typeface="宋体" pitchFamily="2" charset="-122"/>
              </a:rPr>
              <a:t>Controlled chromatic enhancement to the </a:t>
            </a:r>
            <a:r>
              <a:rPr lang="en-US" altLang="zh-CN" sz="2000" dirty="0" smtClean="0">
                <a:solidFill>
                  <a:srgbClr val="262626"/>
                </a:solidFill>
                <a:latin typeface="Helvetica" pitchFamily="34" charset="0"/>
                <a:ea typeface="宋体" pitchFamily="2" charset="-122"/>
              </a:rPr>
              <a:t>luminance gradient</a:t>
            </a:r>
            <a:endParaRPr lang="en-US" altLang="zh-CN" sz="2000" dirty="0" smtClean="0">
              <a:solidFill>
                <a:srgbClr val="262626"/>
              </a:solidFill>
              <a:latin typeface="Helvetica" pitchFamily="34" charset="0"/>
              <a:ea typeface="宋体" pitchFamily="2" charset="-122"/>
            </a:endParaRPr>
          </a:p>
          <a:p>
            <a:pPr lvl="1" eaLnBrk="1" hangingPunct="1"/>
            <a:r>
              <a:rPr lang="en-US" altLang="zh-CN" sz="2000" dirty="0" smtClean="0">
                <a:solidFill>
                  <a:srgbClr val="262626"/>
                </a:solidFill>
                <a:latin typeface="Helvetica" pitchFamily="34" charset="0"/>
                <a:ea typeface="宋体" pitchFamily="2" charset="-122"/>
              </a:rPr>
              <a:t>Salience-preserving</a:t>
            </a:r>
          </a:p>
          <a:p>
            <a:pPr lvl="1" eaLnBrk="1" hangingPunct="1"/>
            <a:r>
              <a:rPr lang="en-US" altLang="zh-CN" sz="2000" dirty="0" smtClean="0">
                <a:solidFill>
                  <a:srgbClr val="262626"/>
                </a:solidFill>
                <a:latin typeface="Helvetica" pitchFamily="34" charset="0"/>
                <a:ea typeface="宋体" pitchFamily="2" charset="-122"/>
              </a:rPr>
              <a:t>No visible grayscale </a:t>
            </a:r>
            <a:r>
              <a:rPr lang="en-US" altLang="zh-CN" sz="2000" dirty="0" smtClean="0">
                <a:solidFill>
                  <a:srgbClr val="262626"/>
                </a:solidFill>
                <a:latin typeface="Helvetica" pitchFamily="34" charset="0"/>
                <a:ea typeface="宋体" pitchFamily="2" charset="-122"/>
              </a:rPr>
              <a:t>distortion</a:t>
            </a:r>
          </a:p>
          <a:p>
            <a:pPr lvl="1" eaLnBrk="1" hangingPunct="1"/>
            <a:r>
              <a:rPr lang="en-US" altLang="zh-CN" sz="2000" dirty="0" smtClean="0">
                <a:solidFill>
                  <a:srgbClr val="262626"/>
                </a:solidFill>
                <a:latin typeface="Helvetica" pitchFamily="34" charset="0"/>
                <a:ea typeface="宋体" pitchFamily="2" charset="-122"/>
              </a:rPr>
              <a:t>Correct color ordering for </a:t>
            </a:r>
            <a:r>
              <a:rPr lang="en-US" altLang="zh-CN" sz="2000" dirty="0" err="1" smtClean="0">
                <a:solidFill>
                  <a:srgbClr val="262626"/>
                </a:solidFill>
                <a:latin typeface="Helvetica" pitchFamily="34" charset="0"/>
                <a:ea typeface="宋体" pitchFamily="2" charset="-122"/>
              </a:rPr>
              <a:t>isoluminance</a:t>
            </a:r>
            <a:r>
              <a:rPr lang="en-US" altLang="zh-CN" sz="2000" dirty="0" smtClean="0">
                <a:solidFill>
                  <a:srgbClr val="262626"/>
                </a:solidFill>
                <a:latin typeface="Helvetica" pitchFamily="34" charset="0"/>
                <a:ea typeface="宋体" pitchFamily="2" charset="-122"/>
              </a:rPr>
              <a:t> images</a:t>
            </a:r>
            <a:endParaRPr lang="en-US" altLang="zh-CN" sz="2000" dirty="0" smtClean="0">
              <a:solidFill>
                <a:srgbClr val="262626"/>
              </a:solidFill>
              <a:latin typeface="Helvetica" pitchFamily="34" charset="0"/>
              <a:ea typeface="宋体" pitchFamily="2" charset="-122"/>
            </a:endParaRPr>
          </a:p>
          <a:p>
            <a:pPr lvl="1" eaLnBrk="1" hangingPunct="1"/>
            <a:r>
              <a:rPr lang="en-US" altLang="zh-CN" sz="2000" dirty="0" smtClean="0">
                <a:solidFill>
                  <a:srgbClr val="262626"/>
                </a:solidFill>
                <a:latin typeface="Helvetica" pitchFamily="34" charset="0"/>
                <a:ea typeface="宋体" pitchFamily="2" charset="-122"/>
              </a:rPr>
              <a:t>Automatically </a:t>
            </a:r>
            <a:r>
              <a:rPr lang="en-US" altLang="zh-CN" sz="2000" dirty="0" smtClean="0">
                <a:solidFill>
                  <a:srgbClr val="262626"/>
                </a:solidFill>
                <a:latin typeface="Helvetica" pitchFamily="34" charset="0"/>
                <a:ea typeface="宋体" pitchFamily="2" charset="-122"/>
              </a:rPr>
              <a:t>deciding of the </a:t>
            </a:r>
            <a:r>
              <a:rPr lang="en-US" altLang="zh-CN" sz="2000" dirty="0" smtClean="0">
                <a:solidFill>
                  <a:srgbClr val="262626"/>
                </a:solidFill>
                <a:latin typeface="Helvetica" pitchFamily="34" charset="0"/>
                <a:ea typeface="宋体" pitchFamily="2" charset="-122"/>
              </a:rPr>
              <a:t>parameters</a:t>
            </a:r>
          </a:p>
          <a:p>
            <a:pPr lvl="1" eaLnBrk="1" hangingPunct="1"/>
            <a:r>
              <a:rPr lang="en-US" altLang="zh-CN" sz="2000" dirty="0" smtClean="0">
                <a:solidFill>
                  <a:srgbClr val="262626"/>
                </a:solidFill>
                <a:latin typeface="Helvetica" pitchFamily="34" charset="0"/>
                <a:ea typeface="宋体" pitchFamily="2" charset="-122"/>
              </a:rPr>
              <a:t>Outstanding </a:t>
            </a:r>
            <a:r>
              <a:rPr lang="en-US" altLang="zh-CN" sz="2000" dirty="0" smtClean="0">
                <a:solidFill>
                  <a:srgbClr val="262626"/>
                </a:solidFill>
                <a:latin typeface="Helvetica" pitchFamily="34" charset="0"/>
                <a:ea typeface="宋体" pitchFamily="2" charset="-122"/>
              </a:rPr>
              <a:t>results in contrast with the prior </a:t>
            </a:r>
            <a:r>
              <a:rPr lang="en-US" altLang="zh-CN" sz="2000" dirty="0" smtClean="0">
                <a:solidFill>
                  <a:srgbClr val="262626"/>
                </a:solidFill>
                <a:latin typeface="Helvetica" pitchFamily="34" charset="0"/>
                <a:ea typeface="宋体" pitchFamily="2" charset="-122"/>
              </a:rPr>
              <a:t>works</a:t>
            </a:r>
          </a:p>
          <a:p>
            <a:pPr lvl="1" eaLnBrk="1" hangingPunct="1">
              <a:spcBef>
                <a:spcPts val="2400"/>
              </a:spcBef>
            </a:pPr>
            <a:r>
              <a:rPr lang="en-US" altLang="zh-CN" sz="2000" dirty="0" smtClean="0">
                <a:solidFill>
                  <a:srgbClr val="262626"/>
                </a:solidFill>
                <a:latin typeface="Helvetica" pitchFamily="34" charset="0"/>
                <a:ea typeface="宋体" pitchFamily="2" charset="-122"/>
              </a:rPr>
              <a:t>The optimizing efficiency need to be improved</a:t>
            </a:r>
            <a:endParaRPr lang="en-US" altLang="zh-CN" sz="2000" dirty="0" smtClean="0">
              <a:solidFill>
                <a:srgbClr val="262626"/>
              </a:solidFill>
              <a:latin typeface="Helvetica" pitchFamily="34" charset="0"/>
              <a:ea typeface="宋体" pitchFamily="2" charset="-122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t>2015-03-12</a:t>
            </a:r>
            <a:endParaRPr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0909EC-32AB-4D40-97E2-4FCCD5C87366}" type="slidenum">
              <a:rPr smtClean="0"/>
              <a:pPr>
                <a:defRPr/>
              </a:pPr>
              <a:t>25</a:t>
            </a:fld>
            <a:endParaRPr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altLang="zh-CN"/>
              <a:t>GRAPP2015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/>
          </p:cNvSpPr>
          <p:nvPr>
            <p:ph type="title" idx="4294967295"/>
          </p:nvPr>
        </p:nvSpPr>
        <p:spPr>
          <a:xfrm>
            <a:off x="457200" y="2286000"/>
            <a:ext cx="8229600" cy="1143000"/>
          </a:xfrm>
        </p:spPr>
        <p:txBody>
          <a:bodyPr/>
          <a:lstStyle/>
          <a:p>
            <a:r>
              <a:rPr lang="en-US" altLang="zh-CN" sz="7200" dirty="0" smtClean="0">
                <a:ea typeface="宋体" pitchFamily="2" charset="-122"/>
              </a:rPr>
              <a:t>Thank You!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t>2015-03-12</a:t>
            </a:r>
            <a:endParaRPr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3887FAC-83D3-4529-8FEC-A57EA2BB2C86}" type="slidenum">
              <a:rPr smtClean="0"/>
              <a:pPr>
                <a:defRPr/>
              </a:pPr>
              <a:t>26</a:t>
            </a:fld>
            <a:endParaRPr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altLang="zh-CN"/>
              <a:t>GRAPP2015</a:t>
            </a:r>
          </a:p>
        </p:txBody>
      </p:sp>
      <p:sp>
        <p:nvSpPr>
          <p:cNvPr id="6" name="TextBox 10"/>
          <p:cNvSpPr txBox="1">
            <a:spLocks noChangeArrowheads="1"/>
          </p:cNvSpPr>
          <p:nvPr/>
        </p:nvSpPr>
        <p:spPr bwMode="auto">
          <a:xfrm>
            <a:off x="2362250" y="3886200"/>
            <a:ext cx="441950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E-mail: feng_jie@pku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.edu.cn</a:t>
            </a:r>
            <a:endParaRPr lang="zh-CN" alt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algn="l" eaLnBrk="1" hangingPunct="1"/>
            <a:r>
              <a:rPr lang="en-US" altLang="zh-CN" sz="3200" b="1" smtClean="0">
                <a:latin typeface="Helvetica" pitchFamily="34" charset="0"/>
                <a:ea typeface="宋体" pitchFamily="2" charset="-122"/>
              </a:rPr>
              <a:t>Motivation</a:t>
            </a:r>
          </a:p>
        </p:txBody>
      </p:sp>
      <p:sp>
        <p:nvSpPr>
          <p:cNvPr id="8195" name="Content Placeholder 3"/>
          <p:cNvSpPr>
            <a:spLocks noGrp="1"/>
          </p:cNvSpPr>
          <p:nvPr>
            <p:ph idx="4294967295"/>
          </p:nvPr>
        </p:nvSpPr>
        <p:spPr>
          <a:xfrm>
            <a:off x="457200" y="1219200"/>
            <a:ext cx="8229600" cy="33528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zh-CN" sz="2400" dirty="0" smtClean="0">
                <a:solidFill>
                  <a:srgbClr val="262626"/>
                </a:solidFill>
                <a:latin typeface="Helvetica" pitchFamily="34" charset="0"/>
                <a:ea typeface="宋体" pitchFamily="2" charset="-122"/>
              </a:rPr>
              <a:t>Color-to-grayscale conversion for digital color images</a:t>
            </a:r>
          </a:p>
          <a:p>
            <a:pPr lvl="1" eaLnBrk="1" hangingPunct="1">
              <a:defRPr/>
            </a:pPr>
            <a:r>
              <a:rPr lang="en-US" altLang="zh-CN" sz="2000" dirty="0" smtClean="0">
                <a:solidFill>
                  <a:srgbClr val="262626"/>
                </a:solidFill>
                <a:latin typeface="Helvetica" pitchFamily="34" charset="0"/>
                <a:ea typeface="宋体" pitchFamily="2" charset="-122"/>
              </a:rPr>
              <a:t>Widely used in B&amp;W printing, computational photography , </a:t>
            </a:r>
            <a:br>
              <a:rPr lang="en-US" altLang="zh-CN" sz="2000" dirty="0" smtClean="0">
                <a:solidFill>
                  <a:srgbClr val="262626"/>
                </a:solidFill>
                <a:latin typeface="Helvetica" pitchFamily="34" charset="0"/>
                <a:ea typeface="宋体" pitchFamily="2" charset="-122"/>
              </a:rPr>
            </a:br>
            <a:r>
              <a:rPr lang="en-US" altLang="zh-CN" sz="2000" dirty="0" smtClean="0">
                <a:solidFill>
                  <a:srgbClr val="262626"/>
                </a:solidFill>
                <a:latin typeface="Helvetica" pitchFamily="34" charset="0"/>
                <a:ea typeface="宋体" pitchFamily="2" charset="-122"/>
              </a:rPr>
              <a:t>video, animation, etc.</a:t>
            </a:r>
          </a:p>
          <a:p>
            <a:pPr lvl="1" eaLnBrk="1" hangingPunct="1">
              <a:defRPr/>
            </a:pPr>
            <a:r>
              <a:rPr lang="en-US" altLang="zh-CN" sz="2000" dirty="0" smtClean="0">
                <a:solidFill>
                  <a:srgbClr val="262626"/>
                </a:solidFill>
                <a:latin typeface="Helvetica" pitchFamily="34" charset="0"/>
                <a:ea typeface="宋体" pitchFamily="2" charset="-122"/>
              </a:rPr>
              <a:t>Preserving features in conversion</a:t>
            </a:r>
          </a:p>
          <a:p>
            <a:pPr eaLnBrk="1" hangingPunct="1">
              <a:spcBef>
                <a:spcPts val="1200"/>
              </a:spcBef>
              <a:defRPr/>
            </a:pPr>
            <a:r>
              <a:rPr lang="en-US" altLang="zh-CN" sz="2400" dirty="0" smtClean="0">
                <a:solidFill>
                  <a:srgbClr val="262626"/>
                </a:solidFill>
                <a:latin typeface="Helvetica" pitchFamily="34" charset="0"/>
                <a:ea typeface="宋体" pitchFamily="2" charset="-122"/>
              </a:rPr>
              <a:t>Ideal color-to-gray conversion algorithm</a:t>
            </a:r>
          </a:p>
          <a:p>
            <a:pPr lvl="1" eaLnBrk="1" hangingPunct="1">
              <a:defRPr/>
            </a:pPr>
            <a:r>
              <a:rPr lang="en-US" altLang="zh-CN" sz="2000" dirty="0" smtClean="0">
                <a:solidFill>
                  <a:srgbClr val="262626"/>
                </a:solidFill>
                <a:latin typeface="Helvetica" pitchFamily="34" charset="0"/>
                <a:ea typeface="宋体" pitchFamily="2" charset="-122"/>
              </a:rPr>
              <a:t>Coincide with the luminance vision of human eyes</a:t>
            </a:r>
          </a:p>
          <a:p>
            <a:pPr lvl="2" eaLnBrk="1" hangingPunct="1">
              <a:defRPr/>
            </a:pPr>
            <a:r>
              <a:rPr lang="en-US" altLang="zh-CN" sz="1400" i="1" dirty="0" smtClean="0">
                <a:solidFill>
                  <a:schemeClr val="bg1">
                    <a:lumMod val="50000"/>
                  </a:schemeClr>
                </a:solidFill>
                <a:latin typeface="Helvetica" pitchFamily="34" charset="0"/>
                <a:ea typeface="宋体" pitchFamily="2" charset="-122"/>
                <a:cs typeface="Helvetica" pitchFamily="34" charset="0"/>
              </a:rPr>
              <a:t>L</a:t>
            </a:r>
            <a:r>
              <a:rPr lang="en-US" altLang="zh-CN" sz="1400" dirty="0" smtClean="0">
                <a:solidFill>
                  <a:schemeClr val="bg1">
                    <a:lumMod val="50000"/>
                  </a:schemeClr>
                </a:solidFill>
                <a:latin typeface="Helvetica" pitchFamily="34" charset="0"/>
                <a:ea typeface="宋体" pitchFamily="2" charset="-122"/>
                <a:cs typeface="Helvetica" pitchFamily="34" charset="0"/>
              </a:rPr>
              <a:t> component of </a:t>
            </a:r>
            <a:r>
              <a:rPr lang="en-US" altLang="zh-CN" sz="1400" i="1" dirty="0" smtClean="0">
                <a:solidFill>
                  <a:schemeClr val="bg1">
                    <a:lumMod val="50000"/>
                  </a:schemeClr>
                </a:solidFill>
                <a:latin typeface="Helvetica" pitchFamily="34" charset="0"/>
                <a:ea typeface="宋体" pitchFamily="2" charset="-122"/>
                <a:cs typeface="Helvetica" pitchFamily="34" charset="0"/>
              </a:rPr>
              <a:t>CIELAB</a:t>
            </a:r>
            <a:r>
              <a:rPr lang="en-US" altLang="zh-CN" sz="1400" dirty="0" smtClean="0">
                <a:solidFill>
                  <a:schemeClr val="bg1">
                    <a:lumMod val="50000"/>
                  </a:schemeClr>
                </a:solidFill>
                <a:latin typeface="Helvetica" pitchFamily="34" charset="0"/>
                <a:ea typeface="宋体" pitchFamily="2" charset="-122"/>
                <a:cs typeface="Helvetica" pitchFamily="34" charset="0"/>
              </a:rPr>
              <a:t> (CIE 1976 (L*a*b*))</a:t>
            </a:r>
          </a:p>
          <a:p>
            <a:pPr lvl="1" eaLnBrk="1" hangingPunct="1">
              <a:defRPr/>
            </a:pPr>
            <a:r>
              <a:rPr lang="en-US" altLang="zh-CN" sz="2000" dirty="0" smtClean="0">
                <a:solidFill>
                  <a:srgbClr val="262626"/>
                </a:solidFill>
                <a:latin typeface="Helvetica" pitchFamily="34" charset="0"/>
                <a:ea typeface="宋体" pitchFamily="2" charset="-122"/>
              </a:rPr>
              <a:t>Keep discriminability of isoluminance colors</a:t>
            </a:r>
          </a:p>
          <a:p>
            <a:pPr lvl="1" eaLnBrk="1" hangingPunct="1">
              <a:defRPr/>
            </a:pPr>
            <a:r>
              <a:rPr lang="en-US" altLang="zh-CN" sz="2000" dirty="0" smtClean="0">
                <a:solidFill>
                  <a:srgbClr val="262626"/>
                </a:solidFill>
                <a:latin typeface="Helvetica" pitchFamily="34" charset="0"/>
                <a:ea typeface="宋体" pitchFamily="2" charset="-122"/>
              </a:rPr>
              <a:t>No artifacts be introduced into the grayscale image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t>2015-03-12</a:t>
            </a:r>
            <a:endParaRPr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26D3544-3206-40E1-8B3B-E6BFA93D7D90}" type="slidenum">
              <a:rPr smtClean="0"/>
              <a:pPr>
                <a:defRPr/>
              </a:pPr>
              <a:t>3</a:t>
            </a:fld>
            <a:endParaRPr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altLang="zh-CN" dirty="0"/>
              <a:t>GRAPP2015</a:t>
            </a:r>
          </a:p>
        </p:txBody>
      </p:sp>
      <p:grpSp>
        <p:nvGrpSpPr>
          <p:cNvPr id="19463" name="组合 13"/>
          <p:cNvGrpSpPr>
            <a:grpSpLocks/>
          </p:cNvGrpSpPr>
          <p:nvPr/>
        </p:nvGrpSpPr>
        <p:grpSpPr bwMode="auto">
          <a:xfrm>
            <a:off x="1279525" y="4654550"/>
            <a:ext cx="6278563" cy="1651000"/>
            <a:chOff x="1279684" y="4654187"/>
            <a:chExt cx="6278012" cy="1650980"/>
          </a:xfrm>
        </p:grpSpPr>
        <p:pic>
          <p:nvPicPr>
            <p:cNvPr id="19464" name="Picture 3" descr="L(LCrCb)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421027" y="4654885"/>
              <a:ext cx="1997147" cy="136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465" name="Picture 4" descr="Gd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562601" y="4654187"/>
              <a:ext cx="1995095" cy="136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466" name="Picture 5" descr="Siggraph2005 color2gray_页面_1_图像_0001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279684" y="4654806"/>
              <a:ext cx="1996916" cy="136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467" name="TextBox 6"/>
            <p:cNvSpPr txBox="1">
              <a:spLocks noChangeArrowheads="1"/>
            </p:cNvSpPr>
            <p:nvPr/>
          </p:nvSpPr>
          <p:spPr bwMode="auto">
            <a:xfrm>
              <a:off x="1635205" y="5997390"/>
              <a:ext cx="1285875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altLang="zh-CN" sz="1400">
                  <a:latin typeface="Times New Roman" pitchFamily="18" charset="0"/>
                  <a:cs typeface="Times New Roman" pitchFamily="18" charset="0"/>
                </a:rPr>
                <a:t>Original image</a:t>
              </a:r>
              <a:endParaRPr lang="zh-CN" altLang="en-US" sz="14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468" name="TextBox 7"/>
            <p:cNvSpPr txBox="1">
              <a:spLocks noChangeArrowheads="1"/>
            </p:cNvSpPr>
            <p:nvPr/>
          </p:nvSpPr>
          <p:spPr bwMode="auto">
            <a:xfrm>
              <a:off x="3776663" y="5997390"/>
              <a:ext cx="1285875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altLang="zh-CN" sz="1400">
                  <a:latin typeface="Times New Roman" pitchFamily="18" charset="0"/>
                  <a:cs typeface="Times New Roman" pitchFamily="18" charset="0"/>
                </a:rPr>
                <a:t>L in CIELAB</a:t>
              </a:r>
            </a:p>
          </p:txBody>
        </p:sp>
        <p:sp>
          <p:nvSpPr>
            <p:cNvPr id="19469" name="TextBox 6"/>
            <p:cNvSpPr txBox="1">
              <a:spLocks noChangeArrowheads="1"/>
            </p:cNvSpPr>
            <p:nvPr/>
          </p:nvSpPr>
          <p:spPr bwMode="auto">
            <a:xfrm>
              <a:off x="5917211" y="5997390"/>
              <a:ext cx="1285875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altLang="zh-CN" sz="1400">
                  <a:latin typeface="Times New Roman" pitchFamily="18" charset="0"/>
                  <a:cs typeface="Times New Roman" pitchFamily="18" charset="0"/>
                </a:rPr>
                <a:t>Our result</a:t>
              </a:r>
              <a:endParaRPr lang="zh-CN" altLang="en-US" sz="1400"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algn="l" eaLnBrk="1" hangingPunct="1"/>
            <a:r>
              <a:rPr lang="en-US" altLang="zh-CN" sz="3200" b="1" smtClean="0">
                <a:latin typeface="Helvetica" pitchFamily="34" charset="0"/>
                <a:ea typeface="宋体" pitchFamily="2" charset="-122"/>
              </a:rPr>
              <a:t>Motivation</a:t>
            </a:r>
          </a:p>
        </p:txBody>
      </p:sp>
      <p:sp>
        <p:nvSpPr>
          <p:cNvPr id="8195" name="Content Placeholder 3"/>
          <p:cNvSpPr>
            <a:spLocks noGrp="1"/>
          </p:cNvSpPr>
          <p:nvPr>
            <p:ph idx="4294967295"/>
          </p:nvPr>
        </p:nvSpPr>
        <p:spPr>
          <a:xfrm>
            <a:off x="457200" y="1219200"/>
            <a:ext cx="8229600" cy="4876800"/>
          </a:xfrm>
        </p:spPr>
        <p:txBody>
          <a:bodyPr/>
          <a:lstStyle/>
          <a:p>
            <a:pPr eaLnBrk="1" hangingPunct="1">
              <a:spcBef>
                <a:spcPts val="1200"/>
              </a:spcBef>
              <a:defRPr/>
            </a:pPr>
            <a:r>
              <a:rPr lang="en-US" altLang="zh-CN" sz="2400" dirty="0" smtClean="0">
                <a:solidFill>
                  <a:srgbClr val="262626"/>
                </a:solidFill>
                <a:latin typeface="Helvetica" pitchFamily="34" charset="0"/>
                <a:ea typeface="宋体" pitchFamily="2" charset="-122"/>
              </a:rPr>
              <a:t>Current color-to-gray conversion methods</a:t>
            </a:r>
          </a:p>
          <a:p>
            <a:pPr lvl="1" eaLnBrk="1" hangingPunct="1">
              <a:buFont typeface="Calibri" pitchFamily="34" charset="0"/>
              <a:buAutoNum type="arabicPeriod"/>
              <a:defRPr/>
            </a:pPr>
            <a:r>
              <a:rPr lang="en-US" altLang="zh-CN" sz="2000" dirty="0" smtClean="0">
                <a:latin typeface="Helvetica" pitchFamily="34" charset="0"/>
                <a:ea typeface="宋体" pitchFamily="2" charset="-122"/>
                <a:cs typeface="Helvetica" pitchFamily="34" charset="0"/>
              </a:rPr>
              <a:t>Linear combination of original color channels </a:t>
            </a:r>
            <a:r>
              <a:rPr lang="en-US" altLang="zh-CN" sz="1400" dirty="0" smtClean="0">
                <a:solidFill>
                  <a:srgbClr val="7F7F7F"/>
                </a:solidFill>
                <a:latin typeface="Helvetica" pitchFamily="34" charset="0"/>
                <a:ea typeface="宋体" pitchFamily="2" charset="-122"/>
                <a:cs typeface="Helvetica" pitchFamily="34" charset="0"/>
              </a:rPr>
              <a:t>[</a:t>
            </a:r>
            <a:r>
              <a:rPr lang="en-US" altLang="zh-CN" sz="1400" dirty="0" err="1" smtClean="0">
                <a:solidFill>
                  <a:srgbClr val="7F7F7F"/>
                </a:solidFill>
                <a:latin typeface="Helvetica" pitchFamily="34" charset="0"/>
                <a:ea typeface="宋体" pitchFamily="2" charset="-122"/>
                <a:cs typeface="Helvetica" pitchFamily="34" charset="0"/>
              </a:rPr>
              <a:t>Ohta</a:t>
            </a:r>
            <a:r>
              <a:rPr lang="en-US" altLang="zh-CN" sz="1400" dirty="0" smtClean="0">
                <a:solidFill>
                  <a:srgbClr val="7F7F7F"/>
                </a:solidFill>
                <a:latin typeface="Helvetica" pitchFamily="34" charset="0"/>
                <a:ea typeface="宋体" pitchFamily="2" charset="-122"/>
                <a:cs typeface="Helvetica" pitchFamily="34" charset="0"/>
              </a:rPr>
              <a:t> and Robertson2005]</a:t>
            </a:r>
            <a:endParaRPr lang="en-US" altLang="zh-CN" sz="2000" dirty="0" smtClean="0">
              <a:solidFill>
                <a:srgbClr val="7F7F7F"/>
              </a:solidFill>
              <a:latin typeface="Helvetica" pitchFamily="34" charset="0"/>
              <a:ea typeface="宋体" pitchFamily="2" charset="-122"/>
              <a:cs typeface="Helvetica" pitchFamily="34" charset="0"/>
            </a:endParaRPr>
          </a:p>
          <a:p>
            <a:pPr marL="1257300" lvl="2" indent="-342900" eaLnBrk="1" hangingPunct="1">
              <a:defRPr/>
            </a:pPr>
            <a:r>
              <a:rPr lang="en-US" altLang="zh-CN" sz="1600" dirty="0" smtClean="0">
                <a:solidFill>
                  <a:schemeClr val="accent2"/>
                </a:solidFill>
                <a:latin typeface="Helvetica" pitchFamily="34" charset="0"/>
                <a:ea typeface="宋体" pitchFamily="2" charset="-122"/>
                <a:cs typeface="Helvetica" pitchFamily="34" charset="0"/>
              </a:rPr>
              <a:t>Lack of color discriminability for </a:t>
            </a:r>
            <a:r>
              <a:rPr lang="en-US" altLang="zh-CN" sz="1600" dirty="0" err="1" smtClean="0">
                <a:solidFill>
                  <a:schemeClr val="accent2"/>
                </a:solidFill>
                <a:latin typeface="Helvetica" pitchFamily="34" charset="0"/>
                <a:ea typeface="宋体" pitchFamily="2" charset="-122"/>
                <a:cs typeface="Helvetica" pitchFamily="34" charset="0"/>
              </a:rPr>
              <a:t>isoluminance</a:t>
            </a:r>
            <a:r>
              <a:rPr lang="en-US" altLang="zh-CN" sz="1600" dirty="0" smtClean="0">
                <a:solidFill>
                  <a:schemeClr val="accent2"/>
                </a:solidFill>
                <a:latin typeface="Helvetica" pitchFamily="34" charset="0"/>
                <a:ea typeface="宋体" pitchFamily="2" charset="-122"/>
                <a:cs typeface="Helvetica" pitchFamily="34" charset="0"/>
              </a:rPr>
              <a:t> </a:t>
            </a:r>
            <a:r>
              <a:rPr lang="en-US" altLang="zh-CN" sz="1600" dirty="0" smtClean="0">
                <a:solidFill>
                  <a:schemeClr val="accent2"/>
                </a:solidFill>
                <a:latin typeface="Helvetica" pitchFamily="34" charset="0"/>
                <a:ea typeface="宋体" pitchFamily="2" charset="-122"/>
                <a:cs typeface="Helvetica" pitchFamily="34" charset="0"/>
              </a:rPr>
              <a:t>colors</a:t>
            </a:r>
          </a:p>
          <a:p>
            <a:pPr lvl="1" eaLnBrk="1" hangingPunct="1">
              <a:buFont typeface="Calibri" pitchFamily="34" charset="0"/>
              <a:buAutoNum type="arabicPeriod"/>
              <a:defRPr/>
            </a:pPr>
            <a:r>
              <a:rPr lang="en-US" altLang="zh-CN" sz="2000" dirty="0" smtClean="0">
                <a:latin typeface="Helvetica" pitchFamily="34" charset="0"/>
                <a:ea typeface="宋体" pitchFamily="2" charset="-122"/>
                <a:cs typeface="Helvetica" pitchFamily="34" charset="0"/>
              </a:rPr>
              <a:t>Global optimization </a:t>
            </a:r>
            <a:r>
              <a:rPr lang="en-US" altLang="zh-CN" sz="1400" dirty="0" smtClean="0">
                <a:solidFill>
                  <a:srgbClr val="7F7F7F"/>
                </a:solidFill>
                <a:latin typeface="Helvetica" pitchFamily="34" charset="0"/>
                <a:ea typeface="宋体" pitchFamily="2" charset="-122"/>
                <a:cs typeface="Helvetica" pitchFamily="34" charset="0"/>
              </a:rPr>
              <a:t>[Gooch et al. 2005; Kim et al. 2009]</a:t>
            </a:r>
          </a:p>
          <a:p>
            <a:pPr marL="1257300" lvl="2" indent="-342900" eaLnBrk="1" hangingPunct="1">
              <a:defRPr/>
            </a:pPr>
            <a:r>
              <a:rPr lang="en-US" altLang="zh-CN" sz="1600" dirty="0" smtClean="0">
                <a:solidFill>
                  <a:schemeClr val="accent2"/>
                </a:solidFill>
                <a:latin typeface="Helvetica" pitchFamily="34" charset="0"/>
                <a:ea typeface="宋体" pitchFamily="2" charset="-122"/>
                <a:cs typeface="Helvetica" pitchFamily="34" charset="0"/>
              </a:rPr>
              <a:t>Very time-consuming</a:t>
            </a:r>
          </a:p>
          <a:p>
            <a:pPr lvl="1" eaLnBrk="1" hangingPunct="1">
              <a:buFont typeface="Calibri" pitchFamily="34" charset="0"/>
              <a:buAutoNum type="arabicPeriod"/>
              <a:defRPr/>
            </a:pPr>
            <a:r>
              <a:rPr lang="en-US" altLang="zh-CN" sz="2000" dirty="0" smtClean="0">
                <a:latin typeface="Helvetica" pitchFamily="34" charset="0"/>
                <a:ea typeface="宋体" pitchFamily="2" charset="-122"/>
                <a:cs typeface="Helvetica" pitchFamily="34" charset="0"/>
              </a:rPr>
              <a:t>Local feature enhancement </a:t>
            </a:r>
            <a:r>
              <a:rPr lang="nb-NO" altLang="zh-CN" sz="1400" dirty="0" smtClean="0">
                <a:solidFill>
                  <a:srgbClr val="7F7F7F"/>
                </a:solidFill>
                <a:latin typeface="Helvetica" pitchFamily="34" charset="0"/>
                <a:ea typeface="宋体" pitchFamily="2" charset="-122"/>
                <a:cs typeface="Helvetica" pitchFamily="34" charset="0"/>
              </a:rPr>
              <a:t>[Neumann et al. 2007; Smith et al. 2008]</a:t>
            </a:r>
            <a:endParaRPr lang="en-US" altLang="zh-CN" sz="1400" dirty="0" smtClean="0">
              <a:solidFill>
                <a:srgbClr val="7F7F7F"/>
              </a:solidFill>
              <a:latin typeface="Helvetica" pitchFamily="34" charset="0"/>
              <a:ea typeface="宋体" pitchFamily="2" charset="-122"/>
              <a:cs typeface="Helvetica" pitchFamily="34" charset="0"/>
            </a:endParaRPr>
          </a:p>
          <a:p>
            <a:pPr marL="1257300" lvl="2" indent="-342900" eaLnBrk="1" hangingPunct="1">
              <a:defRPr/>
            </a:pPr>
            <a:r>
              <a:rPr lang="en-US" altLang="zh-CN" sz="1600" dirty="0" smtClean="0">
                <a:solidFill>
                  <a:schemeClr val="accent2"/>
                </a:solidFill>
                <a:latin typeface="Helvetica" pitchFamily="34" charset="0"/>
                <a:ea typeface="宋体" pitchFamily="2" charset="-122"/>
                <a:cs typeface="Helvetica" pitchFamily="34" charset="0"/>
              </a:rPr>
              <a:t>Gray-scale distortion, e.g. “halo effect” </a:t>
            </a:r>
          </a:p>
          <a:p>
            <a:pPr eaLnBrk="1" hangingPunct="1">
              <a:spcBef>
                <a:spcPts val="1800"/>
              </a:spcBef>
              <a:defRPr/>
            </a:pPr>
            <a:r>
              <a:rPr lang="en-US" altLang="zh-CN" sz="2400" dirty="0" smtClean="0">
                <a:solidFill>
                  <a:srgbClr val="262626"/>
                </a:solidFill>
                <a:latin typeface="Helvetica" pitchFamily="34" charset="0"/>
                <a:ea typeface="宋体" pitchFamily="2" charset="-122"/>
              </a:rPr>
              <a:t>Our Color-difference-based conversion method</a:t>
            </a:r>
          </a:p>
          <a:p>
            <a:pPr lvl="1" eaLnBrk="1" hangingPunct="1">
              <a:defRPr/>
            </a:pPr>
            <a:r>
              <a:rPr lang="en-US" altLang="zh-CN" sz="2000" dirty="0" smtClean="0">
                <a:solidFill>
                  <a:srgbClr val="262626"/>
                </a:solidFill>
                <a:latin typeface="Helvetica" pitchFamily="34" charset="0"/>
                <a:ea typeface="宋体" pitchFamily="2" charset="-122"/>
              </a:rPr>
              <a:t>A gradient domain method</a:t>
            </a:r>
          </a:p>
          <a:p>
            <a:pPr lvl="1" eaLnBrk="1" hangingPunct="1">
              <a:defRPr/>
            </a:pPr>
            <a:r>
              <a:rPr lang="en-US" altLang="zh-CN" sz="2000" dirty="0" smtClean="0">
                <a:solidFill>
                  <a:srgbClr val="262626"/>
                </a:solidFill>
                <a:latin typeface="Helvetica" pitchFamily="34" charset="0"/>
                <a:ea typeface="宋体" pitchFamily="2" charset="-122"/>
              </a:rPr>
              <a:t>Enhancing luminance difference with the chromatic difference</a:t>
            </a:r>
          </a:p>
          <a:p>
            <a:pPr lvl="2" eaLnBrk="1" hangingPunct="1">
              <a:spcBef>
                <a:spcPts val="1200"/>
              </a:spcBef>
              <a:defRPr/>
            </a:pPr>
            <a:r>
              <a:rPr lang="en-US" altLang="zh-CN" sz="1600" dirty="0" smtClean="0">
                <a:solidFill>
                  <a:srgbClr val="336600"/>
                </a:solidFill>
                <a:latin typeface="Helvetica" pitchFamily="34" charset="0"/>
                <a:ea typeface="宋体" pitchFamily="2" charset="-122"/>
              </a:rPr>
              <a:t>Preserving salience of the original color image</a:t>
            </a:r>
          </a:p>
          <a:p>
            <a:pPr lvl="2" eaLnBrk="1" hangingPunct="1">
              <a:defRPr/>
            </a:pPr>
            <a:r>
              <a:rPr lang="en-US" altLang="zh-CN" sz="1600" dirty="0" smtClean="0">
                <a:solidFill>
                  <a:srgbClr val="336600"/>
                </a:solidFill>
                <a:latin typeface="Helvetica" pitchFamily="34" charset="0"/>
                <a:ea typeface="宋体" pitchFamily="2" charset="-122"/>
              </a:rPr>
              <a:t>Minimizing grayscale distortion</a:t>
            </a:r>
          </a:p>
          <a:p>
            <a:pPr lvl="2" eaLnBrk="1" hangingPunct="1">
              <a:defRPr/>
            </a:pPr>
            <a:r>
              <a:rPr lang="en-US" altLang="zh-CN" sz="1600" dirty="0" smtClean="0">
                <a:solidFill>
                  <a:srgbClr val="336600"/>
                </a:solidFill>
                <a:latin typeface="Helvetica" pitchFamily="34" charset="0"/>
                <a:ea typeface="宋体" pitchFamily="2" charset="-122"/>
              </a:rPr>
              <a:t>Keep correct color ordering for isoluminance colors</a:t>
            </a:r>
          </a:p>
          <a:p>
            <a:pPr marL="1257300" lvl="2" indent="-342900" eaLnBrk="1" hangingPunct="1">
              <a:defRPr/>
            </a:pPr>
            <a:endParaRPr lang="en-US" altLang="zh-CN" sz="1600" dirty="0" smtClean="0">
              <a:solidFill>
                <a:schemeClr val="accent2"/>
              </a:solidFill>
              <a:latin typeface="Helvetica" pitchFamily="34" charset="0"/>
              <a:ea typeface="宋体" pitchFamily="2" charset="-122"/>
              <a:cs typeface="Helvetica" pitchFamily="34" charset="0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dirty="0"/>
              <a:t>2015-03-12</a:t>
            </a: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836D366-6E6F-4121-B6C7-230EB22D3FE9}" type="slidenum">
              <a:rPr smtClean="0"/>
              <a:pPr>
                <a:defRPr/>
              </a:pPr>
              <a:t>4</a:t>
            </a:fld>
            <a:endParaRPr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altLang="zh-CN" dirty="0"/>
              <a:t>GRAPP2015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algn="l" eaLnBrk="1" hangingPunct="1"/>
            <a:r>
              <a:rPr lang="en-US" altLang="zh-CN" sz="3200" b="1" smtClean="0">
                <a:latin typeface="Helvetica" pitchFamily="34" charset="0"/>
                <a:ea typeface="宋体" pitchFamily="2" charset="-122"/>
              </a:rPr>
              <a:t>Gradient Domain Image Processing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4294967295"/>
          </p:nvPr>
        </p:nvSpPr>
        <p:spPr>
          <a:xfrm>
            <a:off x="685800" y="2667000"/>
            <a:ext cx="7772400" cy="35052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altLang="zh-CN" sz="2000" dirty="0" smtClean="0">
                <a:solidFill>
                  <a:srgbClr val="262626"/>
                </a:solidFill>
                <a:latin typeface="Helvetica" pitchFamily="34" charset="0"/>
                <a:ea typeface="宋体" pitchFamily="2" charset="-122"/>
              </a:rPr>
              <a:t>Grayscale image </a:t>
            </a:r>
            <a:r>
              <a:rPr lang="en-US" altLang="zh-CN" sz="2000" i="1" dirty="0" smtClean="0">
                <a:solidFill>
                  <a:srgbClr val="262626"/>
                </a:solidFill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I</a:t>
            </a:r>
            <a:r>
              <a:rPr lang="en-US" altLang="zh-CN" sz="2000" dirty="0" smtClean="0">
                <a:solidFill>
                  <a:srgbClr val="262626"/>
                </a:solidFill>
                <a:latin typeface="Helvetica" pitchFamily="34" charset="0"/>
                <a:ea typeface="宋体" pitchFamily="2" charset="-122"/>
              </a:rPr>
              <a:t> : </a:t>
            </a:r>
            <a:r>
              <a:rPr lang="en-US" altLang="zh-CN" sz="2000" dirty="0" err="1" smtClean="0">
                <a:solidFill>
                  <a:srgbClr val="262626"/>
                </a:solidFill>
                <a:latin typeface="Helvetica" pitchFamily="34" charset="0"/>
                <a:ea typeface="宋体" pitchFamily="2" charset="-122"/>
              </a:rPr>
              <a:t>discretization</a:t>
            </a:r>
            <a:r>
              <a:rPr lang="en-US" altLang="zh-CN" sz="2000" dirty="0" smtClean="0">
                <a:solidFill>
                  <a:srgbClr val="262626"/>
                </a:solidFill>
                <a:latin typeface="Helvetica" pitchFamily="34" charset="0"/>
                <a:ea typeface="宋体" pitchFamily="2" charset="-122"/>
              </a:rPr>
              <a:t> of a continuous </a:t>
            </a:r>
            <a:r>
              <a:rPr lang="en-US" altLang="zh-CN" sz="2000" i="1" dirty="0" smtClean="0">
                <a:solidFill>
                  <a:srgbClr val="262626"/>
                </a:solidFill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I</a:t>
            </a:r>
            <a:r>
              <a:rPr lang="en-US" altLang="zh-CN" sz="2000" dirty="0" smtClean="0">
                <a:solidFill>
                  <a:srgbClr val="262626"/>
                </a:solidFill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(</a:t>
            </a:r>
            <a:r>
              <a:rPr lang="en-US" altLang="zh-CN" sz="2000" i="1" dirty="0" err="1" smtClean="0">
                <a:solidFill>
                  <a:srgbClr val="262626"/>
                </a:solidFill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x,y</a:t>
            </a:r>
            <a:r>
              <a:rPr lang="en-US" altLang="zh-CN" sz="2000" dirty="0" smtClean="0">
                <a:solidFill>
                  <a:srgbClr val="262626"/>
                </a:solidFill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)</a:t>
            </a:r>
            <a:r>
              <a:rPr lang="en-US" altLang="zh-CN" sz="2000" dirty="0" smtClean="0">
                <a:solidFill>
                  <a:srgbClr val="262626"/>
                </a:solidFill>
                <a:latin typeface="Helvetica" pitchFamily="34" charset="0"/>
                <a:ea typeface="宋体" pitchFamily="2" charset="-122"/>
              </a:rPr>
              <a:t> in </a:t>
            </a:r>
            <a:r>
              <a:rPr lang="en-US" altLang="zh-CN" sz="2000" i="1" dirty="0" smtClean="0">
                <a:solidFill>
                  <a:srgbClr val="262626"/>
                </a:solidFill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R</a:t>
            </a:r>
            <a:r>
              <a:rPr lang="en-US" altLang="zh-CN" sz="2000" baseline="30000" dirty="0" smtClean="0">
                <a:solidFill>
                  <a:srgbClr val="262626"/>
                </a:solidFill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2</a:t>
            </a:r>
          </a:p>
          <a:p>
            <a:pPr eaLnBrk="1" hangingPunct="1">
              <a:defRPr/>
            </a:pPr>
            <a:r>
              <a:rPr lang="en-US" altLang="zh-CN" sz="2000" dirty="0" smtClean="0">
                <a:solidFill>
                  <a:srgbClr val="262626"/>
                </a:solidFill>
                <a:latin typeface="Helvetica" pitchFamily="34" charset="0"/>
                <a:ea typeface="宋体" pitchFamily="2" charset="-122"/>
              </a:rPr>
              <a:t>Gradient </a:t>
            </a:r>
            <a:r>
              <a:rPr lang="en-US" altLang="zh-CN" sz="2000" dirty="0" smtClean="0">
                <a:solidFill>
                  <a:srgbClr val="262626"/>
                </a:solidFill>
                <a:latin typeface="Times New Roman" pitchFamily="18" charset="0"/>
                <a:ea typeface="宋体" pitchFamily="2" charset="-122"/>
                <a:cs typeface="Times New Roman" pitchFamily="18" charset="0"/>
                <a:sym typeface="Symbol" pitchFamily="18" charset="2"/>
              </a:rPr>
              <a:t></a:t>
            </a:r>
            <a:r>
              <a:rPr lang="en-US" altLang="zh-CN" sz="2000" i="1" dirty="0" smtClean="0">
                <a:solidFill>
                  <a:srgbClr val="262626"/>
                </a:solidFill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I </a:t>
            </a:r>
            <a:r>
              <a:rPr lang="en-US" altLang="zh-CN" sz="2000" dirty="0" smtClean="0">
                <a:solidFill>
                  <a:srgbClr val="262626"/>
                </a:solidFill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:</a:t>
            </a:r>
            <a:endParaRPr lang="en-US" altLang="zh-CN" sz="2000" baseline="30000" dirty="0" smtClean="0">
              <a:solidFill>
                <a:srgbClr val="262626"/>
              </a:solidFill>
              <a:latin typeface="Times New Roman" pitchFamily="18" charset="0"/>
              <a:ea typeface="宋体" pitchFamily="2" charset="-122"/>
              <a:cs typeface="Times New Roman" pitchFamily="18" charset="0"/>
            </a:endParaRPr>
          </a:p>
          <a:p>
            <a:pPr lvl="1" eaLnBrk="1" hangingPunct="1">
              <a:defRPr/>
            </a:pPr>
            <a:endParaRPr lang="en-US" altLang="zh-CN" dirty="0" smtClean="0">
              <a:solidFill>
                <a:srgbClr val="262626"/>
              </a:solidFill>
              <a:latin typeface="Helvetica" pitchFamily="34" charset="0"/>
              <a:ea typeface="宋体" pitchFamily="2" charset="-122"/>
            </a:endParaRPr>
          </a:p>
          <a:p>
            <a:pPr eaLnBrk="1" hangingPunct="1">
              <a:defRPr/>
            </a:pPr>
            <a:r>
              <a:rPr lang="en-US" altLang="zh-CN" sz="2000" dirty="0" smtClean="0">
                <a:solidFill>
                  <a:srgbClr val="262626"/>
                </a:solidFill>
                <a:latin typeface="Helvetica" pitchFamily="34" charset="0"/>
                <a:ea typeface="宋体" pitchFamily="2" charset="-122"/>
              </a:rPr>
              <a:t>Reconstructing </a:t>
            </a:r>
            <a:r>
              <a:rPr lang="en-US" altLang="zh-CN" sz="2000" i="1" dirty="0" smtClean="0">
                <a:solidFill>
                  <a:srgbClr val="262626"/>
                </a:solidFill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I</a:t>
            </a:r>
            <a:r>
              <a:rPr lang="en-US" altLang="zh-CN" sz="2000" dirty="0" smtClean="0">
                <a:solidFill>
                  <a:srgbClr val="262626"/>
                </a:solidFill>
                <a:latin typeface="Helvetica" pitchFamily="34" charset="0"/>
                <a:ea typeface="宋体" pitchFamily="2" charset="-122"/>
              </a:rPr>
              <a:t> from </a:t>
            </a:r>
            <a:r>
              <a:rPr lang="en-US" altLang="zh-CN" sz="2000" dirty="0" smtClean="0">
                <a:solidFill>
                  <a:srgbClr val="262626"/>
                </a:solidFill>
                <a:latin typeface="Times New Roman" pitchFamily="18" charset="0"/>
                <a:ea typeface="宋体" pitchFamily="2" charset="-122"/>
                <a:cs typeface="Times New Roman" pitchFamily="18" charset="0"/>
                <a:sym typeface="Symbol" pitchFamily="18" charset="2"/>
              </a:rPr>
              <a:t></a:t>
            </a:r>
            <a:r>
              <a:rPr lang="en-US" altLang="zh-CN" sz="2000" i="1" dirty="0" smtClean="0">
                <a:solidFill>
                  <a:srgbClr val="262626"/>
                </a:solidFill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I </a:t>
            </a:r>
            <a:r>
              <a:rPr lang="en-US" altLang="zh-CN" sz="2000" dirty="0" smtClean="0">
                <a:solidFill>
                  <a:srgbClr val="262626"/>
                </a:solidFill>
                <a:latin typeface="Helvetica" pitchFamily="34" charset="0"/>
                <a:ea typeface="宋体" pitchFamily="2" charset="-122"/>
              </a:rPr>
              <a:t>by a PDE solver</a:t>
            </a:r>
          </a:p>
          <a:p>
            <a:pPr lvl="1" eaLnBrk="1" hangingPunct="1">
              <a:defRPr/>
            </a:pPr>
            <a:r>
              <a:rPr lang="en-US" altLang="zh-CN" sz="1600" dirty="0" smtClean="0">
                <a:solidFill>
                  <a:srgbClr val="262626"/>
                </a:solidFill>
                <a:latin typeface="Helvetica" pitchFamily="34" charset="0"/>
                <a:ea typeface="宋体" pitchFamily="2" charset="-122"/>
              </a:rPr>
              <a:t>e.g. Poisson equation solver (PES)</a:t>
            </a:r>
          </a:p>
          <a:p>
            <a:pPr eaLnBrk="1" hangingPunct="1">
              <a:spcBef>
                <a:spcPts val="1200"/>
              </a:spcBef>
              <a:defRPr/>
            </a:pPr>
            <a:r>
              <a:rPr lang="en-US" altLang="zh-CN" sz="2000" dirty="0" smtClean="0">
                <a:solidFill>
                  <a:srgbClr val="262626"/>
                </a:solidFill>
                <a:latin typeface="Helvetica" pitchFamily="34" charset="0"/>
                <a:ea typeface="宋体" pitchFamily="2" charset="-122"/>
              </a:rPr>
              <a:t>By modifying </a:t>
            </a:r>
            <a:r>
              <a:rPr lang="en-US" altLang="zh-CN" sz="2000" dirty="0" smtClean="0">
                <a:solidFill>
                  <a:srgbClr val="262626"/>
                </a:solidFill>
                <a:latin typeface="Times New Roman" pitchFamily="18" charset="0"/>
                <a:ea typeface="宋体" pitchFamily="2" charset="-122"/>
                <a:cs typeface="Times New Roman" pitchFamily="18" charset="0"/>
                <a:sym typeface="Symbol" pitchFamily="18" charset="2"/>
              </a:rPr>
              <a:t></a:t>
            </a:r>
            <a:r>
              <a:rPr lang="en-US" altLang="zh-CN" sz="2000" i="1" dirty="0" smtClean="0">
                <a:solidFill>
                  <a:srgbClr val="262626"/>
                </a:solidFill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I</a:t>
            </a:r>
            <a:r>
              <a:rPr lang="en-US" altLang="zh-CN" sz="2000" dirty="0" smtClean="0">
                <a:solidFill>
                  <a:srgbClr val="262626"/>
                </a:solidFill>
                <a:latin typeface="Helvetica" pitchFamily="34" charset="0"/>
                <a:ea typeface="宋体" pitchFamily="2" charset="-122"/>
              </a:rPr>
              <a:t>, a different image can be obtained for certain purpose </a:t>
            </a:r>
            <a:r>
              <a:rPr lang="en-US" altLang="zh-CN" sz="1400" dirty="0" smtClean="0">
                <a:solidFill>
                  <a:srgbClr val="7F7F7F"/>
                </a:solidFill>
                <a:latin typeface="Helvetica" pitchFamily="34" charset="0"/>
                <a:ea typeface="宋体" pitchFamily="2" charset="-122"/>
                <a:cs typeface="Helvetica" pitchFamily="34" charset="0"/>
              </a:rPr>
              <a:t>[</a:t>
            </a:r>
            <a:r>
              <a:rPr lang="en-US" altLang="zh-CN" sz="1400" dirty="0" err="1" smtClean="0">
                <a:solidFill>
                  <a:srgbClr val="7F7F7F"/>
                </a:solidFill>
                <a:latin typeface="Helvetica" pitchFamily="34" charset="0"/>
                <a:ea typeface="宋体" pitchFamily="2" charset="-122"/>
                <a:cs typeface="Helvetica" pitchFamily="34" charset="0"/>
              </a:rPr>
              <a:t>Fattal</a:t>
            </a:r>
            <a:r>
              <a:rPr lang="en-US" altLang="zh-CN" sz="1400" dirty="0" smtClean="0">
                <a:solidFill>
                  <a:srgbClr val="7F7F7F"/>
                </a:solidFill>
                <a:latin typeface="Helvetica" pitchFamily="34" charset="0"/>
                <a:ea typeface="宋体" pitchFamily="2" charset="-122"/>
                <a:cs typeface="Helvetica" pitchFamily="34" charset="0"/>
              </a:rPr>
              <a:t> et al. 2002; Perez et al. 2003; McCann and Pollard 2008]</a:t>
            </a:r>
          </a:p>
          <a:p>
            <a:pPr eaLnBrk="1" hangingPunct="1">
              <a:defRPr/>
            </a:pPr>
            <a:r>
              <a:rPr lang="en-US" altLang="zh-CN" sz="2000" dirty="0" smtClean="0">
                <a:solidFill>
                  <a:srgbClr val="262626"/>
                </a:solidFill>
                <a:latin typeface="Helvetica" pitchFamily="34" charset="0"/>
                <a:ea typeface="宋体" pitchFamily="2" charset="-122"/>
              </a:rPr>
              <a:t>For color-to-gray conversion </a:t>
            </a:r>
          </a:p>
          <a:p>
            <a:pPr lvl="1" eaLnBrk="1" hangingPunct="1">
              <a:defRPr/>
            </a:pPr>
            <a:r>
              <a:rPr lang="en-US" altLang="zh-CN" sz="1600" i="1" dirty="0" smtClean="0">
                <a:solidFill>
                  <a:srgbClr val="262626"/>
                </a:solidFill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I </a:t>
            </a:r>
            <a:r>
              <a:rPr lang="en-US" altLang="zh-CN" sz="1600" dirty="0" smtClean="0">
                <a:solidFill>
                  <a:srgbClr val="262626"/>
                </a:solidFill>
                <a:latin typeface="Helvetica" pitchFamily="34" charset="0"/>
                <a:ea typeface="宋体" pitchFamily="2" charset="-122"/>
              </a:rPr>
              <a:t>= the luminance component of a color image (e.g. </a:t>
            </a:r>
            <a:r>
              <a:rPr lang="en-US" altLang="zh-CN" sz="1600" i="1" dirty="0" smtClean="0">
                <a:solidFill>
                  <a:srgbClr val="262626"/>
                </a:solidFill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L</a:t>
            </a:r>
            <a:r>
              <a:rPr lang="en-US" altLang="zh-CN" sz="1600" dirty="0" smtClean="0">
                <a:solidFill>
                  <a:srgbClr val="262626"/>
                </a:solidFill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 </a:t>
            </a:r>
            <a:r>
              <a:rPr lang="en-US" altLang="zh-CN" sz="1600" dirty="0" smtClean="0">
                <a:solidFill>
                  <a:srgbClr val="262626"/>
                </a:solidFill>
                <a:latin typeface="Helvetica" pitchFamily="34" charset="0"/>
                <a:ea typeface="宋体" pitchFamily="2" charset="-122"/>
              </a:rPr>
              <a:t>of CIELAB)</a:t>
            </a:r>
          </a:p>
        </p:txBody>
      </p:sp>
      <p:sp>
        <p:nvSpPr>
          <p:cNvPr id="6" name="日期占位符 5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dirty="0"/>
              <a:t>2015-03-12</a:t>
            </a: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3AF68AE-B566-4B1C-B8A2-DA940F5A2CA6}" type="slidenum">
              <a:rPr smtClean="0"/>
              <a:pPr>
                <a:defRPr/>
              </a:pPr>
              <a:t>5</a:t>
            </a:fld>
            <a:endParaRPr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altLang="zh-CN"/>
              <a:t>GRAPP2015</a:t>
            </a:r>
          </a:p>
        </p:txBody>
      </p:sp>
      <p:grpSp>
        <p:nvGrpSpPr>
          <p:cNvPr id="21512" name="组合 9"/>
          <p:cNvGrpSpPr>
            <a:grpSpLocks/>
          </p:cNvGrpSpPr>
          <p:nvPr/>
        </p:nvGrpSpPr>
        <p:grpSpPr bwMode="auto">
          <a:xfrm>
            <a:off x="1387660" y="3397625"/>
            <a:ext cx="6788150" cy="431800"/>
            <a:chOff x="1600200" y="2895600"/>
            <a:chExt cx="6787781" cy="432000"/>
          </a:xfrm>
        </p:grpSpPr>
        <p:pic>
          <p:nvPicPr>
            <p:cNvPr id="21513" name="Picture 2" descr="E:\documents\_color2gray_\color2gray_brief\ppt\img\eq-1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600200" y="2895600"/>
              <a:ext cx="2467781" cy="43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514" name="Picture 6"/>
            <p:cNvPicPr>
              <a:picLocks noChangeAspect="1" noChangeArrowheads="1"/>
            </p:cNvPicPr>
            <p:nvPr/>
          </p:nvPicPr>
          <p:blipFill>
            <a:blip r:embed="rId4" cstate="print"/>
            <a:srcRect l="6163" t="50955" b="8279"/>
            <a:stretch>
              <a:fillRect/>
            </a:stretch>
          </p:blipFill>
          <p:spPr bwMode="auto">
            <a:xfrm>
              <a:off x="4067981" y="2971800"/>
              <a:ext cx="4320000" cy="2837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" name="组合 4"/>
          <p:cNvGrpSpPr/>
          <p:nvPr/>
        </p:nvGrpSpPr>
        <p:grpSpPr>
          <a:xfrm>
            <a:off x="1627095" y="1566863"/>
            <a:ext cx="2274792" cy="928003"/>
            <a:chOff x="1627095" y="1566863"/>
            <a:chExt cx="2274792" cy="928003"/>
          </a:xfrm>
        </p:grpSpPr>
        <p:grpSp>
          <p:nvGrpSpPr>
            <p:cNvPr id="40" name="组合 20"/>
            <p:cNvGrpSpPr/>
            <p:nvPr/>
          </p:nvGrpSpPr>
          <p:grpSpPr>
            <a:xfrm>
              <a:off x="1905000" y="1583532"/>
              <a:ext cx="381000" cy="380999"/>
              <a:chOff x="3124200" y="2057395"/>
              <a:chExt cx="381000" cy="380999"/>
            </a:xfrm>
          </p:grpSpPr>
          <p:sp>
            <p:nvSpPr>
              <p:cNvPr id="41" name="椭圆 40"/>
              <p:cNvSpPr/>
              <p:nvPr/>
            </p:nvSpPr>
            <p:spPr bwMode="auto">
              <a:xfrm>
                <a:off x="3124200" y="2057395"/>
                <a:ext cx="381000" cy="380999"/>
              </a:xfrm>
              <a:prstGeom prst="ellips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zh-CN" alt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宋体" pitchFamily="2" charset="-122"/>
                </a:endParaRPr>
              </a:p>
            </p:txBody>
          </p:sp>
          <p:sp>
            <p:nvSpPr>
              <p:cNvPr id="42" name="TextBox 8"/>
              <p:cNvSpPr txBox="1">
                <a:spLocks noChangeArrowheads="1"/>
              </p:cNvSpPr>
              <p:nvPr/>
            </p:nvSpPr>
            <p:spPr bwMode="auto">
              <a:xfrm>
                <a:off x="3187700" y="2078617"/>
                <a:ext cx="254000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 eaLnBrk="1" hangingPunct="1"/>
                <a:r>
                  <a:rPr lang="en-US" altLang="zh-CN" sz="1600" i="1" dirty="0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I</a:t>
                </a:r>
                <a:endParaRPr lang="zh-CN" altLang="en-US" sz="1200" i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pic>
          <p:nvPicPr>
            <p:cNvPr id="43" name="Picture 10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880427" y="1566863"/>
              <a:ext cx="419099" cy="414337"/>
            </a:xfrm>
            <a:prstGeom prst="rect">
              <a:avLst/>
            </a:prstGeom>
            <a:noFill/>
            <a:ln w="15875">
              <a:solidFill>
                <a:schemeClr val="accent1">
                  <a:lumMod val="75000"/>
                </a:schemeClr>
              </a:solidFill>
              <a:miter lim="800000"/>
              <a:headEnd/>
              <a:tailEnd/>
            </a:ln>
          </p:spPr>
        </p:pic>
        <p:cxnSp>
          <p:nvCxnSpPr>
            <p:cNvPr id="44" name="直接箭头连接符 43"/>
            <p:cNvCxnSpPr>
              <a:stCxn id="41" idx="6"/>
              <a:endCxn id="43" idx="1"/>
            </p:cNvCxnSpPr>
            <p:nvPr/>
          </p:nvCxnSpPr>
          <p:spPr bwMode="auto">
            <a:xfrm>
              <a:off x="2286000" y="1774032"/>
              <a:ext cx="594427" cy="0"/>
            </a:xfrm>
            <a:prstGeom prst="straightConnector1">
              <a:avLst/>
            </a:prstGeom>
            <a:solidFill>
              <a:schemeClr val="accent1"/>
            </a:solidFill>
            <a:ln w="15875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triangle" w="lg" len="lg"/>
            </a:ln>
            <a:effectLst/>
          </p:spPr>
        </p:cxnSp>
        <p:cxnSp>
          <p:nvCxnSpPr>
            <p:cNvPr id="45" name="直接箭头连接符 44"/>
            <p:cNvCxnSpPr>
              <a:stCxn id="43" idx="3"/>
              <a:endCxn id="48" idx="2"/>
            </p:cNvCxnSpPr>
            <p:nvPr/>
          </p:nvCxnSpPr>
          <p:spPr bwMode="auto">
            <a:xfrm>
              <a:off x="3299526" y="1774032"/>
              <a:ext cx="602361" cy="0"/>
            </a:xfrm>
            <a:prstGeom prst="straightConnector1">
              <a:avLst/>
            </a:prstGeom>
            <a:solidFill>
              <a:schemeClr val="accent1"/>
            </a:solidFill>
            <a:ln w="15875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triangle" w="lg" len="lg"/>
            </a:ln>
            <a:effectLst/>
          </p:spPr>
        </p:cxnSp>
        <p:sp>
          <p:nvSpPr>
            <p:cNvPr id="55" name="TextBox 8"/>
            <p:cNvSpPr txBox="1">
              <a:spLocks noChangeArrowheads="1"/>
            </p:cNvSpPr>
            <p:nvPr/>
          </p:nvSpPr>
          <p:spPr bwMode="auto">
            <a:xfrm>
              <a:off x="1627095" y="2033201"/>
              <a:ext cx="946988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eaLnBrk="1" hangingPunct="1"/>
              <a:r>
                <a:rPr lang="en-US" altLang="zh-CN" sz="1200" dirty="0" smtClean="0">
                  <a:latin typeface="Times New Roman" pitchFamily="18" charset="0"/>
                  <a:cs typeface="Times New Roman" pitchFamily="18" charset="0"/>
                </a:rPr>
                <a:t>Grayscale image</a:t>
              </a:r>
              <a:endParaRPr lang="zh-CN" altLang="en-US" sz="1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39" name="TextBox 8"/>
          <p:cNvSpPr txBox="1">
            <a:spLocks noChangeArrowheads="1"/>
          </p:cNvSpPr>
          <p:nvPr/>
        </p:nvSpPr>
        <p:spPr bwMode="auto">
          <a:xfrm>
            <a:off x="4880676" y="1620143"/>
            <a:ext cx="519137" cy="307777"/>
          </a:xfrm>
          <a:prstGeom prst="rect">
            <a:avLst/>
          </a:prstGeom>
          <a:noFill/>
          <a:ln w="1587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CN" sz="1400" dirty="0" smtClean="0">
                <a:latin typeface="Times New Roman" pitchFamily="18" charset="0"/>
                <a:cs typeface="Times New Roman" pitchFamily="18" charset="0"/>
              </a:rPr>
              <a:t>PES</a:t>
            </a:r>
            <a:endParaRPr lang="zh-CN" alt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3572435" y="1583532"/>
            <a:ext cx="3191435" cy="911334"/>
            <a:chOff x="3572435" y="1583532"/>
            <a:chExt cx="3191435" cy="911334"/>
          </a:xfrm>
        </p:grpSpPr>
        <p:cxnSp>
          <p:nvCxnSpPr>
            <p:cNvPr id="46" name="直接箭头连接符 45"/>
            <p:cNvCxnSpPr>
              <a:stCxn id="39" idx="3"/>
            </p:cNvCxnSpPr>
            <p:nvPr/>
          </p:nvCxnSpPr>
          <p:spPr bwMode="auto">
            <a:xfrm flipV="1">
              <a:off x="5399813" y="1763316"/>
              <a:ext cx="411969" cy="10716"/>
            </a:xfrm>
            <a:prstGeom prst="straightConnector1">
              <a:avLst/>
            </a:prstGeom>
            <a:solidFill>
              <a:schemeClr val="accent1"/>
            </a:solidFill>
            <a:ln w="15875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triangle" w="lg" len="lg"/>
            </a:ln>
            <a:effectLst/>
          </p:spPr>
        </p:cxnSp>
        <p:grpSp>
          <p:nvGrpSpPr>
            <p:cNvPr id="47" name="组合 46"/>
            <p:cNvGrpSpPr/>
            <p:nvPr/>
          </p:nvGrpSpPr>
          <p:grpSpPr>
            <a:xfrm>
              <a:off x="3825687" y="1583532"/>
              <a:ext cx="533400" cy="380999"/>
              <a:chOff x="4724400" y="2326340"/>
              <a:chExt cx="533400" cy="380999"/>
            </a:xfrm>
          </p:grpSpPr>
          <p:sp>
            <p:nvSpPr>
              <p:cNvPr id="48" name="椭圆 47"/>
              <p:cNvSpPr/>
              <p:nvPr/>
            </p:nvSpPr>
            <p:spPr bwMode="auto">
              <a:xfrm>
                <a:off x="4800600" y="2326340"/>
                <a:ext cx="381000" cy="380999"/>
              </a:xfrm>
              <a:prstGeom prst="ellips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zh-CN" alt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宋体" pitchFamily="2" charset="-122"/>
                </a:endParaRPr>
              </a:p>
            </p:txBody>
          </p:sp>
          <p:sp>
            <p:nvSpPr>
              <p:cNvPr id="49" name="TextBox 8"/>
              <p:cNvSpPr txBox="1">
                <a:spLocks noChangeArrowheads="1"/>
              </p:cNvSpPr>
              <p:nvPr/>
            </p:nvSpPr>
            <p:spPr bwMode="auto">
              <a:xfrm>
                <a:off x="4724400" y="2347562"/>
                <a:ext cx="533400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 eaLnBrk="1" hangingPunct="1"/>
                <a:r>
                  <a:rPr lang="en-US" altLang="zh-CN" sz="1600" dirty="0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  <a:sym typeface="Symbol" pitchFamily="18" charset="2"/>
                  </a:rPr>
                  <a:t></a:t>
                </a:r>
                <a:r>
                  <a:rPr lang="en-US" altLang="zh-CN" sz="1600" i="1" dirty="0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I</a:t>
                </a:r>
                <a:endParaRPr lang="zh-CN" altLang="en-US" sz="1200" i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50" name="直接箭头连接符 49"/>
            <p:cNvCxnSpPr>
              <a:stCxn id="48" idx="6"/>
              <a:endCxn id="39" idx="1"/>
            </p:cNvCxnSpPr>
            <p:nvPr/>
          </p:nvCxnSpPr>
          <p:spPr bwMode="auto">
            <a:xfrm>
              <a:off x="4282887" y="1774032"/>
              <a:ext cx="597789" cy="0"/>
            </a:xfrm>
            <a:prstGeom prst="straightConnector1">
              <a:avLst/>
            </a:prstGeom>
            <a:solidFill>
              <a:schemeClr val="accent1"/>
            </a:solidFill>
            <a:ln w="15875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triangle" w="lg" len="lg"/>
            </a:ln>
            <a:effectLst/>
          </p:spPr>
        </p:cxnSp>
        <p:grpSp>
          <p:nvGrpSpPr>
            <p:cNvPr id="51" name="组合 20"/>
            <p:cNvGrpSpPr/>
            <p:nvPr/>
          </p:nvGrpSpPr>
          <p:grpSpPr>
            <a:xfrm>
              <a:off x="5829300" y="1583532"/>
              <a:ext cx="381000" cy="380999"/>
              <a:chOff x="3124200" y="2057395"/>
              <a:chExt cx="381000" cy="380999"/>
            </a:xfrm>
          </p:grpSpPr>
          <p:sp>
            <p:nvSpPr>
              <p:cNvPr id="52" name="椭圆 51"/>
              <p:cNvSpPr/>
              <p:nvPr/>
            </p:nvSpPr>
            <p:spPr bwMode="auto">
              <a:xfrm>
                <a:off x="3124200" y="2057395"/>
                <a:ext cx="381000" cy="380999"/>
              </a:xfrm>
              <a:prstGeom prst="ellips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zh-CN" alt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宋体" pitchFamily="2" charset="-122"/>
                </a:endParaRPr>
              </a:p>
            </p:txBody>
          </p:sp>
          <p:sp>
            <p:nvSpPr>
              <p:cNvPr id="53" name="TextBox 8"/>
              <p:cNvSpPr txBox="1">
                <a:spLocks noChangeArrowheads="1"/>
              </p:cNvSpPr>
              <p:nvPr/>
            </p:nvSpPr>
            <p:spPr bwMode="auto">
              <a:xfrm>
                <a:off x="3187700" y="2078617"/>
                <a:ext cx="254000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 eaLnBrk="1" hangingPunct="1"/>
                <a:r>
                  <a:rPr lang="en-US" altLang="zh-CN" sz="1600" i="1" dirty="0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I</a:t>
                </a:r>
                <a:endParaRPr lang="zh-CN" altLang="en-US" sz="1200" i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56" name="TextBox 8"/>
            <p:cNvSpPr txBox="1">
              <a:spLocks noChangeArrowheads="1"/>
            </p:cNvSpPr>
            <p:nvPr/>
          </p:nvSpPr>
          <p:spPr bwMode="auto">
            <a:xfrm>
              <a:off x="3572435" y="2033201"/>
              <a:ext cx="1066800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eaLnBrk="1" hangingPunct="1"/>
              <a:r>
                <a:rPr lang="en-US" altLang="zh-CN" sz="1200" dirty="0" smtClean="0">
                  <a:latin typeface="Times New Roman" pitchFamily="18" charset="0"/>
                  <a:cs typeface="Times New Roman" pitchFamily="18" charset="0"/>
                </a:rPr>
                <a:t>Gradient field</a:t>
              </a:r>
              <a:endParaRPr lang="zh-CN" altLang="en-US" sz="12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8" name="TextBox 8"/>
            <p:cNvSpPr txBox="1">
              <a:spLocks noChangeArrowheads="1"/>
            </p:cNvSpPr>
            <p:nvPr/>
          </p:nvSpPr>
          <p:spPr bwMode="auto">
            <a:xfrm>
              <a:off x="5316070" y="2033201"/>
              <a:ext cx="144780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eaLnBrk="1" hangingPunct="1"/>
              <a:r>
                <a:rPr lang="en-US" altLang="zh-CN" sz="1200" dirty="0" smtClean="0">
                  <a:latin typeface="Times New Roman" pitchFamily="18" charset="0"/>
                  <a:cs typeface="Times New Roman" pitchFamily="18" charset="0"/>
                </a:rPr>
                <a:t>Reconstructed image</a:t>
              </a:r>
              <a:endParaRPr lang="zh-CN" altLang="en-US" sz="1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83" name="组合 82"/>
          <p:cNvGrpSpPr/>
          <p:nvPr/>
        </p:nvGrpSpPr>
        <p:grpSpPr>
          <a:xfrm>
            <a:off x="3577486" y="1582767"/>
            <a:ext cx="3191435" cy="911334"/>
            <a:chOff x="3572435" y="1583532"/>
            <a:chExt cx="3191435" cy="911334"/>
          </a:xfrm>
        </p:grpSpPr>
        <p:cxnSp>
          <p:nvCxnSpPr>
            <p:cNvPr id="84" name="直接箭头连接符 83"/>
            <p:cNvCxnSpPr/>
            <p:nvPr/>
          </p:nvCxnSpPr>
          <p:spPr bwMode="auto">
            <a:xfrm flipV="1">
              <a:off x="5399813" y="1763316"/>
              <a:ext cx="411969" cy="10716"/>
            </a:xfrm>
            <a:prstGeom prst="straightConnector1">
              <a:avLst/>
            </a:prstGeom>
            <a:solidFill>
              <a:schemeClr val="accent1"/>
            </a:solidFill>
            <a:ln w="15875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triangle" w="lg" len="lg"/>
            </a:ln>
            <a:effectLst/>
          </p:spPr>
        </p:cxnSp>
        <p:grpSp>
          <p:nvGrpSpPr>
            <p:cNvPr id="85" name="组合 84"/>
            <p:cNvGrpSpPr/>
            <p:nvPr/>
          </p:nvGrpSpPr>
          <p:grpSpPr>
            <a:xfrm>
              <a:off x="3825687" y="1583532"/>
              <a:ext cx="533400" cy="380999"/>
              <a:chOff x="4724400" y="2326340"/>
              <a:chExt cx="533400" cy="380999"/>
            </a:xfrm>
          </p:grpSpPr>
          <p:sp>
            <p:nvSpPr>
              <p:cNvPr id="92" name="椭圆 91"/>
              <p:cNvSpPr/>
              <p:nvPr/>
            </p:nvSpPr>
            <p:spPr bwMode="auto">
              <a:xfrm>
                <a:off x="4800600" y="2326340"/>
                <a:ext cx="381000" cy="380999"/>
              </a:xfrm>
              <a:prstGeom prst="ellips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zh-CN" alt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宋体" pitchFamily="2" charset="-122"/>
                </a:endParaRPr>
              </a:p>
            </p:txBody>
          </p:sp>
          <p:sp>
            <p:nvSpPr>
              <p:cNvPr id="93" name="TextBox 8"/>
              <p:cNvSpPr txBox="1">
                <a:spLocks noChangeArrowheads="1"/>
              </p:cNvSpPr>
              <p:nvPr/>
            </p:nvSpPr>
            <p:spPr bwMode="auto">
              <a:xfrm>
                <a:off x="4724400" y="2347562"/>
                <a:ext cx="533400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 eaLnBrk="1" hangingPunct="1"/>
                <a:r>
                  <a:rPr lang="en-US" altLang="zh-CN" sz="1600" dirty="0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  <a:sym typeface="Symbol" pitchFamily="18" charset="2"/>
                  </a:rPr>
                  <a:t></a:t>
                </a:r>
                <a:r>
                  <a:rPr lang="en-US" altLang="zh-CN" sz="1600" i="1" dirty="0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I’</a:t>
                </a:r>
                <a:endParaRPr lang="zh-CN" altLang="en-US" sz="1200" i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86" name="直接箭头连接符 85"/>
            <p:cNvCxnSpPr>
              <a:stCxn id="92" idx="6"/>
            </p:cNvCxnSpPr>
            <p:nvPr/>
          </p:nvCxnSpPr>
          <p:spPr bwMode="auto">
            <a:xfrm>
              <a:off x="4282887" y="1774032"/>
              <a:ext cx="597789" cy="0"/>
            </a:xfrm>
            <a:prstGeom prst="straightConnector1">
              <a:avLst/>
            </a:prstGeom>
            <a:solidFill>
              <a:schemeClr val="accent1"/>
            </a:solidFill>
            <a:ln w="15875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triangle" w="lg" len="lg"/>
            </a:ln>
            <a:effectLst/>
          </p:spPr>
        </p:cxnSp>
        <p:grpSp>
          <p:nvGrpSpPr>
            <p:cNvPr id="87" name="组合 20"/>
            <p:cNvGrpSpPr/>
            <p:nvPr/>
          </p:nvGrpSpPr>
          <p:grpSpPr>
            <a:xfrm>
              <a:off x="5829300" y="1583532"/>
              <a:ext cx="381000" cy="380999"/>
              <a:chOff x="3124200" y="2057395"/>
              <a:chExt cx="381000" cy="380999"/>
            </a:xfrm>
          </p:grpSpPr>
          <p:sp>
            <p:nvSpPr>
              <p:cNvPr id="90" name="椭圆 89"/>
              <p:cNvSpPr/>
              <p:nvPr/>
            </p:nvSpPr>
            <p:spPr bwMode="auto">
              <a:xfrm>
                <a:off x="3124200" y="2057395"/>
                <a:ext cx="381000" cy="380999"/>
              </a:xfrm>
              <a:prstGeom prst="ellips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zh-CN" alt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宋体" pitchFamily="2" charset="-122"/>
                </a:endParaRPr>
              </a:p>
            </p:txBody>
          </p:sp>
          <p:sp>
            <p:nvSpPr>
              <p:cNvPr id="91" name="TextBox 8"/>
              <p:cNvSpPr txBox="1">
                <a:spLocks noChangeArrowheads="1"/>
              </p:cNvSpPr>
              <p:nvPr/>
            </p:nvSpPr>
            <p:spPr bwMode="auto">
              <a:xfrm>
                <a:off x="3187700" y="2078617"/>
                <a:ext cx="254000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 eaLnBrk="1" hangingPunct="1"/>
                <a:r>
                  <a:rPr lang="en-US" altLang="zh-CN" sz="1600" i="1" dirty="0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I’</a:t>
                </a:r>
                <a:endParaRPr lang="zh-CN" altLang="en-US" sz="1200" i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88" name="TextBox 8"/>
            <p:cNvSpPr txBox="1">
              <a:spLocks noChangeArrowheads="1"/>
            </p:cNvSpPr>
            <p:nvPr/>
          </p:nvSpPr>
          <p:spPr bwMode="auto">
            <a:xfrm>
              <a:off x="3572435" y="2033201"/>
              <a:ext cx="106680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eaLnBrk="1" hangingPunct="1"/>
              <a:r>
                <a:rPr lang="en-US" altLang="zh-CN" sz="1200" dirty="0" smtClean="0">
                  <a:latin typeface="Times New Roman" pitchFamily="18" charset="0"/>
                  <a:cs typeface="Times New Roman" pitchFamily="18" charset="0"/>
                </a:rPr>
                <a:t>Modified g</a:t>
              </a:r>
              <a:r>
                <a:rPr lang="en-US" altLang="zh-CN" sz="1200" dirty="0" smtClean="0">
                  <a:latin typeface="Times New Roman" pitchFamily="18" charset="0"/>
                  <a:cs typeface="Times New Roman" pitchFamily="18" charset="0"/>
                </a:rPr>
                <a:t>radient </a:t>
              </a:r>
              <a:r>
                <a:rPr lang="en-US" altLang="zh-CN" sz="1200" dirty="0" smtClean="0">
                  <a:latin typeface="Times New Roman" pitchFamily="18" charset="0"/>
                  <a:cs typeface="Times New Roman" pitchFamily="18" charset="0"/>
                </a:rPr>
                <a:t>field</a:t>
              </a:r>
              <a:endParaRPr lang="zh-CN" altLang="en-US" sz="12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9" name="TextBox 8"/>
            <p:cNvSpPr txBox="1">
              <a:spLocks noChangeArrowheads="1"/>
            </p:cNvSpPr>
            <p:nvPr/>
          </p:nvSpPr>
          <p:spPr bwMode="auto">
            <a:xfrm>
              <a:off x="5316070" y="2033201"/>
              <a:ext cx="1447800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eaLnBrk="1" hangingPunct="1"/>
              <a:r>
                <a:rPr lang="en-US" altLang="zh-CN" sz="1200" dirty="0" smtClean="0">
                  <a:latin typeface="Times New Roman" pitchFamily="18" charset="0"/>
                  <a:cs typeface="Times New Roman" pitchFamily="18" charset="0"/>
                </a:rPr>
                <a:t>New</a:t>
              </a:r>
              <a:r>
                <a:rPr lang="en-US" altLang="zh-CN" sz="1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1200" dirty="0" smtClean="0">
                  <a:latin typeface="Times New Roman" pitchFamily="18" charset="0"/>
                  <a:cs typeface="Times New Roman" pitchFamily="18" charset="0"/>
                </a:rPr>
                <a:t>image</a:t>
              </a:r>
              <a:endParaRPr lang="zh-CN" altLang="en-US" sz="1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algn="l" eaLnBrk="1" hangingPunct="1"/>
            <a:r>
              <a:rPr lang="en-US" altLang="zh-CN" sz="3200" b="1" dirty="0" smtClean="0">
                <a:latin typeface="Helvetica" pitchFamily="34" charset="0"/>
                <a:ea typeface="宋体" pitchFamily="2" charset="-122"/>
              </a:rPr>
              <a:t>The Measurement of Color Difference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4294967295"/>
          </p:nvPr>
        </p:nvSpPr>
        <p:spPr>
          <a:xfrm>
            <a:off x="457200" y="1371600"/>
            <a:ext cx="8229600" cy="29718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altLang="zh-CN" sz="2200" dirty="0" smtClean="0">
                <a:solidFill>
                  <a:srgbClr val="262626"/>
                </a:solidFill>
                <a:latin typeface="Helvetica" pitchFamily="34" charset="0"/>
                <a:ea typeface="宋体" pitchFamily="2" charset="-122"/>
              </a:rPr>
              <a:t>Using only </a:t>
            </a:r>
            <a:r>
              <a:rPr lang="en-US" altLang="zh-CN" sz="2200" i="1" dirty="0" smtClean="0">
                <a:solidFill>
                  <a:srgbClr val="262626"/>
                </a:solidFill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L</a:t>
            </a:r>
            <a:r>
              <a:rPr lang="en-US" altLang="zh-CN" sz="2200" dirty="0" smtClean="0">
                <a:solidFill>
                  <a:srgbClr val="262626"/>
                </a:solidFill>
                <a:latin typeface="Helvetica" pitchFamily="34" charset="0"/>
                <a:ea typeface="宋体" pitchFamily="2" charset="-122"/>
              </a:rPr>
              <a:t> component in grayscale image reconstruction</a:t>
            </a:r>
          </a:p>
          <a:p>
            <a:pPr lvl="1" eaLnBrk="1" hangingPunct="1">
              <a:defRPr/>
            </a:pPr>
            <a:r>
              <a:rPr lang="en-US" altLang="zh-CN" sz="1800" dirty="0" smtClean="0">
                <a:solidFill>
                  <a:srgbClr val="262626"/>
                </a:solidFill>
                <a:latin typeface="Helvetica" pitchFamily="34" charset="0"/>
                <a:ea typeface="宋体" pitchFamily="2" charset="-122"/>
              </a:rPr>
              <a:t>Not coincide with the color difference that human eyes perceive</a:t>
            </a:r>
          </a:p>
          <a:p>
            <a:pPr eaLnBrk="1" hangingPunct="1">
              <a:defRPr/>
            </a:pPr>
            <a:r>
              <a:rPr lang="en-US" altLang="zh-CN" sz="2200" dirty="0" smtClean="0">
                <a:solidFill>
                  <a:srgbClr val="262626"/>
                </a:solidFill>
                <a:latin typeface="Helvetica" pitchFamily="34" charset="0"/>
                <a:ea typeface="宋体" pitchFamily="2" charset="-122"/>
              </a:rPr>
              <a:t>Defining color difference in CIELAB</a:t>
            </a:r>
          </a:p>
          <a:p>
            <a:pPr eaLnBrk="1" hangingPunct="1">
              <a:defRPr/>
            </a:pPr>
            <a:endParaRPr lang="en-US" altLang="zh-CN" sz="1600" dirty="0" smtClean="0">
              <a:solidFill>
                <a:srgbClr val="262626"/>
              </a:solidFill>
              <a:latin typeface="Helvetica" pitchFamily="34" charset="0"/>
              <a:ea typeface="宋体" pitchFamily="2" charset="-122"/>
            </a:endParaRPr>
          </a:p>
          <a:p>
            <a:pPr eaLnBrk="1" hangingPunct="1">
              <a:defRPr/>
            </a:pPr>
            <a:endParaRPr lang="en-US" altLang="zh-CN" sz="2200" dirty="0" smtClean="0">
              <a:solidFill>
                <a:srgbClr val="262626"/>
              </a:solidFill>
              <a:latin typeface="Helvetica" pitchFamily="34" charset="0"/>
              <a:ea typeface="宋体" pitchFamily="2" charset="-122"/>
            </a:endParaRPr>
          </a:p>
          <a:p>
            <a:pPr lvl="1" eaLnBrk="1" hangingPunct="1">
              <a:defRPr/>
            </a:pPr>
            <a:r>
              <a:rPr lang="en-US" altLang="zh-CN" sz="1800" dirty="0" smtClean="0">
                <a:solidFill>
                  <a:srgbClr val="262626"/>
                </a:solidFill>
                <a:latin typeface="Helvetica" pitchFamily="34" charset="0"/>
                <a:ea typeface="宋体" pitchFamily="2" charset="-122"/>
              </a:rPr>
              <a:t>CIELAB: visually uniform color space</a:t>
            </a:r>
          </a:p>
          <a:p>
            <a:pPr lvl="1" eaLnBrk="1" hangingPunct="1">
              <a:defRPr/>
            </a:pPr>
            <a:r>
              <a:rPr lang="en-US" altLang="zh-CN" sz="1800" kern="1200" dirty="0" smtClean="0">
                <a:solidFill>
                  <a:srgbClr val="336600"/>
                </a:solidFill>
                <a:latin typeface="Helvetica" pitchFamily="34" charset="0"/>
              </a:rPr>
              <a:t>Chromatic difference </a:t>
            </a:r>
            <a:r>
              <a:rPr lang="en-US" altLang="zh-CN" sz="1800" dirty="0" smtClean="0">
                <a:solidFill>
                  <a:srgbClr val="336600"/>
                </a:solidFill>
                <a:latin typeface="Helvetica" pitchFamily="34" charset="0"/>
                <a:ea typeface="宋体" pitchFamily="2" charset="-122"/>
              </a:rPr>
              <a:t>preserved as well</a:t>
            </a:r>
          </a:p>
          <a:p>
            <a:pPr lvl="1" eaLnBrk="1" hangingPunct="1">
              <a:defRPr/>
            </a:pPr>
            <a:r>
              <a:rPr lang="en-US" altLang="zh-CN" sz="1800" dirty="0" smtClean="0">
                <a:solidFill>
                  <a:schemeClr val="accent6">
                    <a:lumMod val="75000"/>
                  </a:schemeClr>
                </a:solidFill>
                <a:latin typeface="Helvetica" pitchFamily="34" charset="0"/>
                <a:ea typeface="宋体" pitchFamily="2" charset="-122"/>
              </a:rPr>
              <a:t>Perceptible grayscale distortion may occur</a:t>
            </a:r>
          </a:p>
        </p:txBody>
      </p:sp>
      <p:grpSp>
        <p:nvGrpSpPr>
          <p:cNvPr id="3" name="组合 2"/>
          <p:cNvGrpSpPr/>
          <p:nvPr/>
        </p:nvGrpSpPr>
        <p:grpSpPr>
          <a:xfrm>
            <a:off x="4479139" y="4392613"/>
            <a:ext cx="1679587" cy="1800225"/>
            <a:chOff x="4479139" y="4392613"/>
            <a:chExt cx="1679587" cy="1800225"/>
          </a:xfrm>
        </p:grpSpPr>
        <p:pic>
          <p:nvPicPr>
            <p:cNvPr id="22538" name="Picture 4" descr="E:\documents\_color2gray_\color2gray_brief\ppt\img\HaloRMV_Fo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596695" y="4392613"/>
              <a:ext cx="1441335" cy="1373609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</p:spPr>
        </p:pic>
        <p:sp>
          <p:nvSpPr>
            <p:cNvPr id="22542" name="TextBox 9"/>
            <p:cNvSpPr txBox="1">
              <a:spLocks noChangeArrowheads="1"/>
            </p:cNvSpPr>
            <p:nvPr/>
          </p:nvSpPr>
          <p:spPr bwMode="auto">
            <a:xfrm>
              <a:off x="4479139" y="5749255"/>
              <a:ext cx="1679587" cy="4435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/>
              <a:r>
                <a:rPr lang="en-US" altLang="zh-CN" sz="1400">
                  <a:latin typeface="Times New Roman" pitchFamily="18" charset="0"/>
                  <a:cs typeface="Times New Roman" pitchFamily="18" charset="0"/>
                </a:rPr>
                <a:t>Grayscale distortion using ∆</a:t>
              </a:r>
              <a:r>
                <a:rPr lang="en-US" altLang="zh-CN" sz="1400" i="1">
                  <a:latin typeface="Times New Roman" pitchFamily="18" charset="0"/>
                  <a:cs typeface="Times New Roman" pitchFamily="18" charset="0"/>
                </a:rPr>
                <a:t>E</a:t>
              </a:r>
              <a:endParaRPr lang="zh-CN" altLang="en-US" sz="1400" i="1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1354138" y="4392613"/>
            <a:ext cx="3173450" cy="1697896"/>
            <a:chOff x="1354138" y="4392613"/>
            <a:chExt cx="3173450" cy="1697896"/>
          </a:xfrm>
        </p:grpSpPr>
        <p:pic>
          <p:nvPicPr>
            <p:cNvPr id="22537" name="Picture 3" descr="E:\documents\_color2gray_\color2gray_brief\ppt\img\halormv_org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354138" y="4392613"/>
              <a:ext cx="1438143" cy="13736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540" name="Picture 6" descr="E:\documents\_color2gray_\color2gray_brief\ppt\img\HaloRMV_LAB_L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973820" y="4392613"/>
              <a:ext cx="1441335" cy="13736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541" name="TextBox 8"/>
            <p:cNvSpPr txBox="1">
              <a:spLocks noChangeArrowheads="1"/>
            </p:cNvSpPr>
            <p:nvPr/>
          </p:nvSpPr>
          <p:spPr bwMode="auto">
            <a:xfrm>
              <a:off x="1491412" y="5749255"/>
              <a:ext cx="1162791" cy="3078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/>
              <a:r>
                <a:rPr lang="en-US" altLang="zh-CN" sz="1400" dirty="0">
                  <a:latin typeface="Times New Roman" pitchFamily="18" charset="0"/>
                  <a:cs typeface="Times New Roman" pitchFamily="18" charset="0"/>
                </a:rPr>
                <a:t>Original</a:t>
              </a:r>
              <a:endParaRPr lang="zh-CN" altLang="en-US" sz="14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2544" name="TextBox 11"/>
            <p:cNvSpPr txBox="1">
              <a:spLocks noChangeArrowheads="1"/>
            </p:cNvSpPr>
            <p:nvPr/>
          </p:nvSpPr>
          <p:spPr bwMode="auto">
            <a:xfrm>
              <a:off x="2848001" y="5782693"/>
              <a:ext cx="1679587" cy="3078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/>
              <a:r>
                <a:rPr lang="en-US" altLang="zh-CN" sz="1400" i="1">
                  <a:latin typeface="Times New Roman" pitchFamily="18" charset="0"/>
                  <a:cs typeface="Times New Roman" pitchFamily="18" charset="0"/>
                </a:rPr>
                <a:t>L</a:t>
              </a:r>
              <a:r>
                <a:rPr lang="en-US" altLang="zh-CN" sz="1400">
                  <a:latin typeface="Times New Roman" pitchFamily="18" charset="0"/>
                  <a:cs typeface="Times New Roman" pitchFamily="18" charset="0"/>
                </a:rPr>
                <a:t> of CIELAB</a:t>
              </a:r>
              <a:endParaRPr lang="zh-CN" altLang="en-US" sz="140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22533" name="Picture 7" descr="E:\documents\_color2gray_\color2gray_brief\ppt\img\eq-2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49425" y="2620963"/>
            <a:ext cx="3570288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日期占位符 1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t>2015-03-12</a:t>
            </a:r>
            <a:endParaRPr dirty="0"/>
          </a:p>
        </p:txBody>
      </p:sp>
      <p:sp>
        <p:nvSpPr>
          <p:cNvPr id="15" name="灯片编号占位符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7FA0AF4-310F-451D-8A2B-BA6F5B3E03EF}" type="slidenum">
              <a:rPr smtClean="0"/>
              <a:pPr>
                <a:defRPr/>
              </a:pPr>
              <a:t>6</a:t>
            </a:fld>
            <a:endParaRPr/>
          </a:p>
        </p:txBody>
      </p:sp>
      <p:sp>
        <p:nvSpPr>
          <p:cNvPr id="16" name="页脚占位符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altLang="zh-CN"/>
              <a:t>GRAPP2015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1" dur="500"/>
                                        <p:tgtEl>
                                          <p:spTgt spid="22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algn="l" eaLnBrk="1" hangingPunct="1"/>
            <a:r>
              <a:rPr lang="en-US" altLang="zh-CN" sz="3200" b="1" smtClean="0">
                <a:latin typeface="Helvetica" pitchFamily="34" charset="0"/>
                <a:ea typeface="宋体" pitchFamily="2" charset="-122"/>
              </a:rPr>
              <a:t>The Measurement of Color Difference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4294967295"/>
          </p:nvPr>
        </p:nvSpPr>
        <p:spPr>
          <a:xfrm>
            <a:off x="457200" y="1371600"/>
            <a:ext cx="8229600" cy="27432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altLang="zh-CN" sz="22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</a:rPr>
              <a:t>Our improvement: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altLang="zh-CN" sz="18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ea typeface="+mn-ea"/>
                <a:cs typeface="+mn-cs"/>
              </a:rPr>
              <a:t>Add a attenuation function </a:t>
            </a:r>
            <a:r>
              <a:rPr lang="en-US" altLang="zh-CN" sz="1800" i="1" kern="1200" dirty="0">
                <a:solidFill>
                  <a:schemeClr val="accent2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A</a:t>
            </a:r>
            <a:r>
              <a:rPr lang="en-US" altLang="zh-CN" sz="1800" kern="1200" dirty="0">
                <a:solidFill>
                  <a:schemeClr val="accent2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(·)</a:t>
            </a:r>
            <a:r>
              <a:rPr lang="en-US" altLang="zh-CN" sz="1800" kern="1200" dirty="0">
                <a:solidFill>
                  <a:schemeClr val="accent2"/>
                </a:solidFill>
                <a:latin typeface="Helvetica" pitchFamily="34" charset="0"/>
                <a:ea typeface="+mn-ea"/>
                <a:cs typeface="+mn-cs"/>
              </a:rPr>
              <a:t> </a:t>
            </a:r>
            <a:r>
              <a:rPr lang="en-US" altLang="zh-CN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ea typeface="+mn-ea"/>
                <a:cs typeface="+mn-cs"/>
              </a:rPr>
              <a:t>to the chromatic difference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altLang="zh-CN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  <a:ea typeface="+mn-ea"/>
                <a:cs typeface="+mn-cs"/>
              </a:rPr>
              <a:t>Grayscale distortion can be minimized</a:t>
            </a:r>
          </a:p>
        </p:txBody>
      </p:sp>
      <p:pic>
        <p:nvPicPr>
          <p:cNvPr id="23556" name="Picture 2" descr="E:\documents\_color2gray_\color2gray_brief\ppt\img\eq-3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6400" y="2514600"/>
            <a:ext cx="4508500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日期占位符 1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t>2015-03-12</a:t>
            </a:r>
            <a:endParaRPr dirty="0"/>
          </a:p>
        </p:txBody>
      </p:sp>
      <p:sp>
        <p:nvSpPr>
          <p:cNvPr id="15" name="灯片编号占位符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F59408D-EBB4-4CAB-B78F-0CBCE52B4036}" type="slidenum">
              <a:rPr smtClean="0"/>
              <a:pPr>
                <a:defRPr/>
              </a:pPr>
              <a:t>7</a:t>
            </a:fld>
            <a:endParaRPr/>
          </a:p>
        </p:txBody>
      </p:sp>
      <p:sp>
        <p:nvSpPr>
          <p:cNvPr id="16" name="页脚占位符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altLang="zh-CN"/>
              <a:t>GRAPP2015</a:t>
            </a:r>
          </a:p>
        </p:txBody>
      </p:sp>
      <p:grpSp>
        <p:nvGrpSpPr>
          <p:cNvPr id="3" name="组合 2"/>
          <p:cNvGrpSpPr/>
          <p:nvPr/>
        </p:nvGrpSpPr>
        <p:grpSpPr>
          <a:xfrm>
            <a:off x="6110276" y="4392613"/>
            <a:ext cx="1679587" cy="1800225"/>
            <a:chOff x="6110276" y="4392613"/>
            <a:chExt cx="1679587" cy="1800225"/>
          </a:xfrm>
        </p:grpSpPr>
        <p:pic>
          <p:nvPicPr>
            <p:cNvPr id="23563" name="Picture 5" descr="E:\documents\_color2gray_\color2gray_brief\ppt\img\HaloRMV_1274_P18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219570" y="4392613"/>
              <a:ext cx="1441334" cy="1373609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</p:spPr>
        </p:pic>
        <p:sp>
          <p:nvSpPr>
            <p:cNvPr id="23567" name="TextBox 10"/>
            <p:cNvSpPr txBox="1">
              <a:spLocks noChangeArrowheads="1"/>
            </p:cNvSpPr>
            <p:nvPr/>
          </p:nvSpPr>
          <p:spPr bwMode="auto">
            <a:xfrm>
              <a:off x="6110276" y="5749255"/>
              <a:ext cx="1679587" cy="4435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/>
              <a:r>
                <a:rPr lang="en-US" altLang="zh-CN" sz="1400">
                  <a:latin typeface="Times New Roman" pitchFamily="18" charset="0"/>
                  <a:cs typeface="Times New Roman" pitchFamily="18" charset="0"/>
                </a:rPr>
                <a:t>Modulated chromatic difference</a:t>
              </a:r>
              <a:endParaRPr lang="zh-CN" altLang="en-US" sz="140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1354138" y="4392613"/>
            <a:ext cx="4804588" cy="1800225"/>
            <a:chOff x="1354138" y="4392613"/>
            <a:chExt cx="4804588" cy="1800225"/>
          </a:xfrm>
        </p:grpSpPr>
        <p:pic>
          <p:nvPicPr>
            <p:cNvPr id="23561" name="Picture 3" descr="E:\documents\_color2gray_\color2gray_brief\ppt\img\halormv_org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354138" y="4392613"/>
              <a:ext cx="1438143" cy="13736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562" name="Picture 4" descr="E:\documents\_color2gray_\color2gray_brief\ppt\img\HaloRMV_Fo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596695" y="4392613"/>
              <a:ext cx="1441335" cy="1373609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</p:pic>
        <p:pic>
          <p:nvPicPr>
            <p:cNvPr id="23564" name="Picture 6" descr="E:\documents\_color2gray_\color2gray_brief\ppt\img\HaloRMV_LAB_L.jp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973820" y="4392613"/>
              <a:ext cx="1441335" cy="13736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3565" name="TextBox 8"/>
            <p:cNvSpPr txBox="1">
              <a:spLocks noChangeArrowheads="1"/>
            </p:cNvSpPr>
            <p:nvPr/>
          </p:nvSpPr>
          <p:spPr bwMode="auto">
            <a:xfrm>
              <a:off x="1491412" y="5749255"/>
              <a:ext cx="1162791" cy="3078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/>
              <a:r>
                <a:rPr lang="en-US" altLang="zh-CN" sz="1400" dirty="0">
                  <a:latin typeface="Times New Roman" pitchFamily="18" charset="0"/>
                  <a:cs typeface="Times New Roman" pitchFamily="18" charset="0"/>
                </a:rPr>
                <a:t>Original</a:t>
              </a:r>
              <a:endParaRPr lang="zh-CN" altLang="en-US" sz="14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3566" name="TextBox 9"/>
            <p:cNvSpPr txBox="1">
              <a:spLocks noChangeArrowheads="1"/>
            </p:cNvSpPr>
            <p:nvPr/>
          </p:nvSpPr>
          <p:spPr bwMode="auto">
            <a:xfrm>
              <a:off x="4479139" y="5749255"/>
              <a:ext cx="1679587" cy="4435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/>
              <a:r>
                <a:rPr lang="en-US" altLang="zh-CN" sz="1400">
                  <a:latin typeface="Times New Roman" pitchFamily="18" charset="0"/>
                  <a:cs typeface="Times New Roman" pitchFamily="18" charset="0"/>
                </a:rPr>
                <a:t>Grayscale distortion using ∆</a:t>
              </a:r>
              <a:r>
                <a:rPr lang="en-US" altLang="zh-CN" sz="1400" i="1">
                  <a:latin typeface="Times New Roman" pitchFamily="18" charset="0"/>
                  <a:cs typeface="Times New Roman" pitchFamily="18" charset="0"/>
                </a:rPr>
                <a:t>E</a:t>
              </a:r>
              <a:endParaRPr lang="zh-CN" altLang="en-US" sz="1400" i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3568" name="TextBox 11"/>
            <p:cNvSpPr txBox="1">
              <a:spLocks noChangeArrowheads="1"/>
            </p:cNvSpPr>
            <p:nvPr/>
          </p:nvSpPr>
          <p:spPr bwMode="auto">
            <a:xfrm>
              <a:off x="2848001" y="5782693"/>
              <a:ext cx="1679587" cy="3078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/>
              <a:r>
                <a:rPr lang="en-US" altLang="zh-CN" sz="1400" i="1">
                  <a:latin typeface="Times New Roman" pitchFamily="18" charset="0"/>
                  <a:cs typeface="Times New Roman" pitchFamily="18" charset="0"/>
                </a:rPr>
                <a:t>L</a:t>
              </a:r>
              <a:r>
                <a:rPr lang="en-US" altLang="zh-CN" sz="1400">
                  <a:latin typeface="Times New Roman" pitchFamily="18" charset="0"/>
                  <a:cs typeface="Times New Roman" pitchFamily="18" charset="0"/>
                </a:rPr>
                <a:t> of CIELAB</a:t>
              </a:r>
              <a:endParaRPr lang="zh-CN" altLang="en-US" sz="1400"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8" dur="500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algn="l" eaLnBrk="1" hangingPunct="1"/>
            <a:r>
              <a:rPr lang="en-US" altLang="zh-CN" sz="3200" b="1" dirty="0" smtClean="0">
                <a:latin typeface="Helvetica" pitchFamily="34" charset="0"/>
                <a:ea typeface="宋体" pitchFamily="2" charset="-122"/>
              </a:rPr>
              <a:t>Color-difference-based </a:t>
            </a:r>
            <a:br>
              <a:rPr lang="en-US" altLang="zh-CN" sz="3200" b="1" dirty="0" smtClean="0">
                <a:latin typeface="Helvetica" pitchFamily="34" charset="0"/>
                <a:ea typeface="宋体" pitchFamily="2" charset="-122"/>
              </a:rPr>
            </a:br>
            <a:r>
              <a:rPr lang="en-US" altLang="zh-CN" sz="3200" b="1" dirty="0" smtClean="0">
                <a:latin typeface="Helvetica" pitchFamily="34" charset="0"/>
                <a:ea typeface="宋体" pitchFamily="2" charset="-122"/>
              </a:rPr>
              <a:t>Color-to-gray Conversion Framework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t>2015-03-12</a:t>
            </a:r>
            <a:endParaRPr dirty="0"/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9C969F1-0AF1-42F5-B40F-F8063DCE7F4F}" type="slidenum">
              <a:rPr smtClean="0"/>
              <a:pPr>
                <a:defRPr/>
              </a:pPr>
              <a:t>8</a:t>
            </a:fld>
            <a:endParaRPr/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altLang="zh-CN"/>
              <a:t>GRAPP2015</a:t>
            </a:r>
          </a:p>
        </p:txBody>
      </p:sp>
      <p:grpSp>
        <p:nvGrpSpPr>
          <p:cNvPr id="33" name="组合 32"/>
          <p:cNvGrpSpPr/>
          <p:nvPr/>
        </p:nvGrpSpPr>
        <p:grpSpPr>
          <a:xfrm>
            <a:off x="6369418" y="1990165"/>
            <a:ext cx="2105076" cy="986100"/>
            <a:chOff x="6369418" y="1990165"/>
            <a:chExt cx="2105076" cy="986100"/>
          </a:xfrm>
        </p:grpSpPr>
        <p:grpSp>
          <p:nvGrpSpPr>
            <p:cNvPr id="3" name="组合 13"/>
            <p:cNvGrpSpPr/>
            <p:nvPr/>
          </p:nvGrpSpPr>
          <p:grpSpPr>
            <a:xfrm>
              <a:off x="7712494" y="1990165"/>
              <a:ext cx="457200" cy="457200"/>
              <a:chOff x="1219200" y="2743200"/>
              <a:chExt cx="457200" cy="457200"/>
            </a:xfrm>
          </p:grpSpPr>
          <p:sp>
            <p:nvSpPr>
              <p:cNvPr id="15" name="椭圆 14"/>
              <p:cNvSpPr/>
              <p:nvPr/>
            </p:nvSpPr>
            <p:spPr bwMode="auto">
              <a:xfrm>
                <a:off x="1219200" y="2743200"/>
                <a:ext cx="457200" cy="457200"/>
              </a:xfrm>
              <a:prstGeom prst="ellips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zh-CN" alt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宋体" pitchFamily="2" charset="-122"/>
                </a:endParaRPr>
              </a:p>
            </p:txBody>
          </p:sp>
          <p:sp>
            <p:nvSpPr>
              <p:cNvPr id="16" name="TextBox 8"/>
              <p:cNvSpPr txBox="1">
                <a:spLocks noChangeArrowheads="1"/>
              </p:cNvSpPr>
              <p:nvPr/>
            </p:nvSpPr>
            <p:spPr bwMode="auto">
              <a:xfrm>
                <a:off x="1295400" y="2787134"/>
                <a:ext cx="30480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 eaLnBrk="1" hangingPunct="1"/>
                <a:r>
                  <a:rPr lang="en-US" altLang="zh-CN" i="1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G</a:t>
                </a:r>
                <a:endParaRPr lang="zh-CN" altLang="en-US" sz="1400" i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17" name="TextBox 8"/>
            <p:cNvSpPr txBox="1">
              <a:spLocks noChangeArrowheads="1"/>
            </p:cNvSpPr>
            <p:nvPr/>
          </p:nvSpPr>
          <p:spPr bwMode="auto">
            <a:xfrm>
              <a:off x="6781388" y="2064877"/>
              <a:ext cx="519137" cy="307777"/>
            </a:xfrm>
            <a:prstGeom prst="rect">
              <a:avLst/>
            </a:prstGeom>
            <a:noFill/>
            <a:ln w="15875">
              <a:solidFill>
                <a:schemeClr val="accent1">
                  <a:lumMod val="75000"/>
                </a:schemeClr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eaLnBrk="1" hangingPunct="1"/>
              <a:r>
                <a:rPr lang="en-US" altLang="zh-CN" sz="1400" dirty="0" smtClean="0">
                  <a:latin typeface="Times New Roman" pitchFamily="18" charset="0"/>
                  <a:cs typeface="Times New Roman" pitchFamily="18" charset="0"/>
                </a:rPr>
                <a:t>PES</a:t>
              </a:r>
              <a:endParaRPr lang="zh-CN" altLang="en-US" sz="1400" dirty="0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66" name="直接箭头连接符 65"/>
            <p:cNvCxnSpPr>
              <a:stCxn id="24589" idx="3"/>
              <a:endCxn id="17" idx="1"/>
            </p:cNvCxnSpPr>
            <p:nvPr/>
          </p:nvCxnSpPr>
          <p:spPr bwMode="auto">
            <a:xfrm>
              <a:off x="6369418" y="2218765"/>
              <a:ext cx="411970" cy="1"/>
            </a:xfrm>
            <a:prstGeom prst="straightConnector1">
              <a:avLst/>
            </a:prstGeom>
            <a:solidFill>
              <a:schemeClr val="accent1"/>
            </a:solidFill>
            <a:ln w="15875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triangle" w="lg" len="lg"/>
            </a:ln>
            <a:effectLst/>
          </p:spPr>
        </p:cxnSp>
        <p:cxnSp>
          <p:nvCxnSpPr>
            <p:cNvPr id="69" name="直接箭头连接符 68"/>
            <p:cNvCxnSpPr>
              <a:stCxn id="17" idx="3"/>
              <a:endCxn id="15" idx="2"/>
            </p:cNvCxnSpPr>
            <p:nvPr/>
          </p:nvCxnSpPr>
          <p:spPr bwMode="auto">
            <a:xfrm flipV="1">
              <a:off x="7300525" y="2218765"/>
              <a:ext cx="411969" cy="1"/>
            </a:xfrm>
            <a:prstGeom prst="straightConnector1">
              <a:avLst/>
            </a:prstGeom>
            <a:solidFill>
              <a:schemeClr val="accent1"/>
            </a:solidFill>
            <a:ln w="15875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triangle" w="lg" len="lg"/>
            </a:ln>
            <a:effectLst/>
          </p:spPr>
        </p:cxnSp>
        <p:sp>
          <p:nvSpPr>
            <p:cNvPr id="102" name="TextBox 8"/>
            <p:cNvSpPr txBox="1">
              <a:spLocks noChangeArrowheads="1"/>
            </p:cNvSpPr>
            <p:nvPr/>
          </p:nvSpPr>
          <p:spPr bwMode="auto">
            <a:xfrm>
              <a:off x="7527506" y="2514600"/>
              <a:ext cx="946988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eaLnBrk="1" hangingPunct="1"/>
              <a:r>
                <a:rPr lang="en-US" altLang="zh-CN" sz="1200" dirty="0" smtClean="0">
                  <a:latin typeface="Times New Roman" pitchFamily="18" charset="0"/>
                  <a:cs typeface="Times New Roman" pitchFamily="18" charset="0"/>
                </a:rPr>
                <a:t>Grayscale image</a:t>
              </a:r>
              <a:endParaRPr lang="zh-CN" altLang="en-US" sz="1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669506" y="1524000"/>
            <a:ext cx="2750106" cy="1267599"/>
            <a:chOff x="669506" y="1524000"/>
            <a:chExt cx="2750106" cy="1267599"/>
          </a:xfrm>
        </p:grpSpPr>
        <p:grpSp>
          <p:nvGrpSpPr>
            <p:cNvPr id="2" name="组合 12"/>
            <p:cNvGrpSpPr/>
            <p:nvPr/>
          </p:nvGrpSpPr>
          <p:grpSpPr>
            <a:xfrm>
              <a:off x="907071" y="1990165"/>
              <a:ext cx="457200" cy="457200"/>
              <a:chOff x="1219200" y="2743200"/>
              <a:chExt cx="457200" cy="457200"/>
            </a:xfrm>
          </p:grpSpPr>
          <p:sp>
            <p:nvSpPr>
              <p:cNvPr id="11" name="椭圆 10"/>
              <p:cNvSpPr/>
              <p:nvPr/>
            </p:nvSpPr>
            <p:spPr bwMode="auto">
              <a:xfrm>
                <a:off x="1219200" y="2743200"/>
                <a:ext cx="457200" cy="457200"/>
              </a:xfrm>
              <a:prstGeom prst="ellips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zh-CN" alt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宋体" pitchFamily="2" charset="-122"/>
                </a:endParaRPr>
              </a:p>
            </p:txBody>
          </p:sp>
          <p:sp>
            <p:nvSpPr>
              <p:cNvPr id="10" name="TextBox 8"/>
              <p:cNvSpPr txBox="1">
                <a:spLocks noChangeArrowheads="1"/>
              </p:cNvSpPr>
              <p:nvPr/>
            </p:nvSpPr>
            <p:spPr bwMode="auto">
              <a:xfrm>
                <a:off x="1295400" y="2787134"/>
                <a:ext cx="30480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 eaLnBrk="1" hangingPunct="1"/>
                <a:r>
                  <a:rPr lang="en-US" altLang="zh-CN" i="1" dirty="0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C</a:t>
                </a:r>
                <a:endParaRPr lang="zh-CN" altLang="en-US" sz="1400" i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12" name="TextBox 8"/>
            <p:cNvSpPr txBox="1">
              <a:spLocks noChangeArrowheads="1"/>
            </p:cNvSpPr>
            <p:nvPr/>
          </p:nvSpPr>
          <p:spPr bwMode="auto">
            <a:xfrm>
              <a:off x="1768894" y="2064877"/>
              <a:ext cx="609599" cy="307777"/>
            </a:xfrm>
            <a:prstGeom prst="rect">
              <a:avLst/>
            </a:prstGeom>
            <a:noFill/>
            <a:ln w="15875">
              <a:solidFill>
                <a:schemeClr val="accent6">
                  <a:lumMod val="75000"/>
                </a:schemeClr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eaLnBrk="1" hangingPunct="1"/>
              <a:r>
                <a:rPr lang="en-US" altLang="zh-CN" sz="1400" dirty="0" smtClean="0">
                  <a:latin typeface="Times New Roman" pitchFamily="18" charset="0"/>
                  <a:cs typeface="Times New Roman" pitchFamily="18" charset="0"/>
                </a:rPr>
                <a:t>LAB</a:t>
              </a:r>
              <a:endParaRPr lang="zh-CN" altLang="en-US" sz="1400" dirty="0"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4" name="组合 20"/>
            <p:cNvGrpSpPr/>
            <p:nvPr/>
          </p:nvGrpSpPr>
          <p:grpSpPr>
            <a:xfrm>
              <a:off x="2755618" y="2028266"/>
              <a:ext cx="381000" cy="380999"/>
              <a:chOff x="3124200" y="2057395"/>
              <a:chExt cx="381000" cy="380999"/>
            </a:xfrm>
          </p:grpSpPr>
          <p:sp>
            <p:nvSpPr>
              <p:cNvPr id="19" name="椭圆 18"/>
              <p:cNvSpPr/>
              <p:nvPr/>
            </p:nvSpPr>
            <p:spPr bwMode="auto">
              <a:xfrm>
                <a:off x="3124200" y="2057395"/>
                <a:ext cx="381000" cy="380999"/>
              </a:xfrm>
              <a:prstGeom prst="ellips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zh-CN" alt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宋体" pitchFamily="2" charset="-122"/>
                </a:endParaRPr>
              </a:p>
            </p:txBody>
          </p:sp>
          <p:sp>
            <p:nvSpPr>
              <p:cNvPr id="20" name="TextBox 8"/>
              <p:cNvSpPr txBox="1">
                <a:spLocks noChangeArrowheads="1"/>
              </p:cNvSpPr>
              <p:nvPr/>
            </p:nvSpPr>
            <p:spPr bwMode="auto">
              <a:xfrm>
                <a:off x="3187700" y="2078617"/>
                <a:ext cx="254000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 eaLnBrk="1" hangingPunct="1"/>
                <a:r>
                  <a:rPr lang="en-US" altLang="zh-CN" sz="1600" i="1" dirty="0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L</a:t>
                </a:r>
                <a:endParaRPr lang="zh-CN" altLang="en-US" sz="1200" i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46" name="直接箭头连接符 45"/>
            <p:cNvCxnSpPr>
              <a:stCxn id="12" idx="3"/>
              <a:endCxn id="19" idx="2"/>
            </p:cNvCxnSpPr>
            <p:nvPr/>
          </p:nvCxnSpPr>
          <p:spPr bwMode="auto">
            <a:xfrm>
              <a:off x="2378493" y="2218766"/>
              <a:ext cx="377125" cy="0"/>
            </a:xfrm>
            <a:prstGeom prst="straightConnector1">
              <a:avLst/>
            </a:prstGeom>
            <a:solidFill>
              <a:schemeClr val="accent1"/>
            </a:solidFill>
            <a:ln w="15875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triangle" w="lg" len="lg"/>
            </a:ln>
            <a:effectLst/>
          </p:spPr>
        </p:cxnSp>
        <p:cxnSp>
          <p:nvCxnSpPr>
            <p:cNvPr id="50" name="直接箭头连接符 49"/>
            <p:cNvCxnSpPr>
              <a:stCxn id="11" idx="6"/>
              <a:endCxn id="12" idx="1"/>
            </p:cNvCxnSpPr>
            <p:nvPr/>
          </p:nvCxnSpPr>
          <p:spPr bwMode="auto">
            <a:xfrm>
              <a:off x="1364271" y="2218765"/>
              <a:ext cx="404623" cy="1"/>
            </a:xfrm>
            <a:prstGeom prst="straightConnector1">
              <a:avLst/>
            </a:prstGeom>
            <a:solidFill>
              <a:schemeClr val="accent1"/>
            </a:solidFill>
            <a:ln w="15875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triangle" w="lg" len="lg"/>
            </a:ln>
            <a:effectLst/>
          </p:spPr>
        </p:cxnSp>
        <p:sp>
          <p:nvSpPr>
            <p:cNvPr id="101" name="TextBox 8"/>
            <p:cNvSpPr txBox="1">
              <a:spLocks noChangeArrowheads="1"/>
            </p:cNvSpPr>
            <p:nvPr/>
          </p:nvSpPr>
          <p:spPr bwMode="auto">
            <a:xfrm>
              <a:off x="669506" y="2514600"/>
              <a:ext cx="946988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eaLnBrk="1" hangingPunct="1"/>
              <a:r>
                <a:rPr lang="en-US" altLang="zh-CN" sz="1200" dirty="0" smtClean="0">
                  <a:latin typeface="Times New Roman" pitchFamily="18" charset="0"/>
                  <a:cs typeface="Times New Roman" pitchFamily="18" charset="0"/>
                </a:rPr>
                <a:t>Color image</a:t>
              </a:r>
              <a:endParaRPr lang="zh-CN" altLang="en-US" sz="12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3" name="TextBox 8"/>
            <p:cNvSpPr txBox="1">
              <a:spLocks noChangeArrowheads="1"/>
            </p:cNvSpPr>
            <p:nvPr/>
          </p:nvSpPr>
          <p:spPr bwMode="auto">
            <a:xfrm>
              <a:off x="2472624" y="1524000"/>
              <a:ext cx="946988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eaLnBrk="1" hangingPunct="1"/>
              <a:r>
                <a:rPr lang="en-US" altLang="zh-CN" sz="1200" dirty="0" smtClean="0">
                  <a:latin typeface="Times New Roman" pitchFamily="18" charset="0"/>
                  <a:cs typeface="Times New Roman" pitchFamily="18" charset="0"/>
                </a:rPr>
                <a:t>Luminance</a:t>
              </a:r>
            </a:p>
            <a:p>
              <a:pPr algn="ctr" eaLnBrk="1" hangingPunct="1"/>
              <a:r>
                <a:rPr lang="en-US" altLang="zh-CN" sz="1200" dirty="0" smtClean="0">
                  <a:latin typeface="Times New Roman" pitchFamily="18" charset="0"/>
                  <a:cs typeface="Times New Roman" pitchFamily="18" charset="0"/>
                </a:rPr>
                <a:t>component</a:t>
              </a:r>
              <a:endParaRPr lang="zh-CN" altLang="en-US" sz="1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2073694" y="2372654"/>
            <a:ext cx="1345918" cy="2210544"/>
            <a:chOff x="2073694" y="2372654"/>
            <a:chExt cx="1345918" cy="2210544"/>
          </a:xfrm>
        </p:grpSpPr>
        <p:sp>
          <p:nvSpPr>
            <p:cNvPr id="105" name="圆角矩形 104"/>
            <p:cNvSpPr/>
            <p:nvPr/>
          </p:nvSpPr>
          <p:spPr bwMode="auto">
            <a:xfrm>
              <a:off x="2679418" y="2702860"/>
              <a:ext cx="533400" cy="1371600"/>
            </a:xfrm>
            <a:prstGeom prst="roundRect">
              <a:avLst/>
            </a:prstGeom>
            <a:ln w="22225">
              <a:prstDash val="dash"/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zh-CN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</a:endParaRPr>
            </a:p>
          </p:txBody>
        </p:sp>
        <p:grpSp>
          <p:nvGrpSpPr>
            <p:cNvPr id="5" name="组合 57"/>
            <p:cNvGrpSpPr/>
            <p:nvPr/>
          </p:nvGrpSpPr>
          <p:grpSpPr>
            <a:xfrm>
              <a:off x="2755618" y="2845244"/>
              <a:ext cx="381000" cy="1088021"/>
              <a:chOff x="3048000" y="3064879"/>
              <a:chExt cx="381000" cy="1088021"/>
            </a:xfrm>
          </p:grpSpPr>
          <p:grpSp>
            <p:nvGrpSpPr>
              <p:cNvPr id="6" name="组合 21"/>
              <p:cNvGrpSpPr/>
              <p:nvPr/>
            </p:nvGrpSpPr>
            <p:grpSpPr>
              <a:xfrm>
                <a:off x="3048000" y="3064879"/>
                <a:ext cx="381000" cy="380999"/>
                <a:chOff x="3124200" y="2057395"/>
                <a:chExt cx="381000" cy="380999"/>
              </a:xfrm>
            </p:grpSpPr>
            <p:sp>
              <p:nvSpPr>
                <p:cNvPr id="23" name="椭圆 22"/>
                <p:cNvSpPr/>
                <p:nvPr/>
              </p:nvSpPr>
              <p:spPr bwMode="auto">
                <a:xfrm>
                  <a:off x="3124200" y="2057395"/>
                  <a:ext cx="381000" cy="380999"/>
                </a:xfrm>
                <a:prstGeom prst="ellipse">
                  <a:avLst/>
                </a:prstGeom>
                <a:ln>
                  <a:headEnd type="none" w="med" len="med"/>
                  <a:tailEnd type="none" w="med" len="med"/>
                </a:ln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zh-CN" altLang="en-US" sz="18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  <a:ea typeface="宋体" pitchFamily="2" charset="-122"/>
                  </a:endParaRPr>
                </a:p>
              </p:txBody>
            </p:sp>
            <p:sp>
              <p:nvSpPr>
                <p:cNvPr id="24" name="TextBox 8"/>
                <p:cNvSpPr txBox="1">
                  <a:spLocks noChangeArrowheads="1"/>
                </p:cNvSpPr>
                <p:nvPr/>
              </p:nvSpPr>
              <p:spPr bwMode="auto">
                <a:xfrm>
                  <a:off x="3187700" y="2078617"/>
                  <a:ext cx="254000" cy="3385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algn="ctr" eaLnBrk="1" hangingPunct="1"/>
                  <a:r>
                    <a:rPr lang="en-US" altLang="zh-CN" sz="1600" i="1" dirty="0" smtClean="0">
                      <a:solidFill>
                        <a:schemeClr val="bg1"/>
                      </a:solidFill>
                      <a:latin typeface="Times New Roman" pitchFamily="18" charset="0"/>
                      <a:cs typeface="Times New Roman" pitchFamily="18" charset="0"/>
                    </a:rPr>
                    <a:t>a</a:t>
                  </a:r>
                  <a:endParaRPr lang="zh-CN" altLang="en-US" sz="1200" i="1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grpSp>
            <p:nvGrpSpPr>
              <p:cNvPr id="13" name="组合 24"/>
              <p:cNvGrpSpPr/>
              <p:nvPr/>
            </p:nvGrpSpPr>
            <p:grpSpPr>
              <a:xfrm>
                <a:off x="3048000" y="3771901"/>
                <a:ext cx="381000" cy="380999"/>
                <a:chOff x="3124200" y="2057395"/>
                <a:chExt cx="381000" cy="380999"/>
              </a:xfrm>
            </p:grpSpPr>
            <p:sp>
              <p:nvSpPr>
                <p:cNvPr id="26" name="椭圆 25"/>
                <p:cNvSpPr/>
                <p:nvPr/>
              </p:nvSpPr>
              <p:spPr bwMode="auto">
                <a:xfrm>
                  <a:off x="3124200" y="2057395"/>
                  <a:ext cx="381000" cy="380999"/>
                </a:xfrm>
                <a:prstGeom prst="ellipse">
                  <a:avLst/>
                </a:prstGeom>
                <a:ln>
                  <a:headEnd type="none" w="med" len="med"/>
                  <a:tailEnd type="none" w="med" len="med"/>
                </a:ln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zh-CN" altLang="en-US" sz="18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  <a:ea typeface="宋体" pitchFamily="2" charset="-122"/>
                  </a:endParaRPr>
                </a:p>
              </p:txBody>
            </p:sp>
            <p:sp>
              <p:nvSpPr>
                <p:cNvPr id="27" name="TextBox 8"/>
                <p:cNvSpPr txBox="1">
                  <a:spLocks noChangeArrowheads="1"/>
                </p:cNvSpPr>
                <p:nvPr/>
              </p:nvSpPr>
              <p:spPr bwMode="auto">
                <a:xfrm>
                  <a:off x="3187700" y="2078617"/>
                  <a:ext cx="254000" cy="3385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algn="ctr" eaLnBrk="1" hangingPunct="1"/>
                  <a:r>
                    <a:rPr lang="en-US" altLang="zh-CN" sz="1600" i="1" dirty="0" smtClean="0">
                      <a:solidFill>
                        <a:schemeClr val="bg1"/>
                      </a:solidFill>
                      <a:latin typeface="Times New Roman" pitchFamily="18" charset="0"/>
                      <a:cs typeface="Times New Roman" pitchFamily="18" charset="0"/>
                    </a:rPr>
                    <a:t>b</a:t>
                  </a:r>
                  <a:endParaRPr lang="zh-CN" altLang="en-US" sz="1200" i="1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</p:grpSp>
        <p:cxnSp>
          <p:nvCxnSpPr>
            <p:cNvPr id="62" name="形状 61"/>
            <p:cNvCxnSpPr>
              <a:stCxn id="12" idx="2"/>
              <a:endCxn id="23" idx="2"/>
            </p:cNvCxnSpPr>
            <p:nvPr/>
          </p:nvCxnSpPr>
          <p:spPr bwMode="auto">
            <a:xfrm rot="16200000" flipH="1">
              <a:off x="2083111" y="2363237"/>
              <a:ext cx="663090" cy="681924"/>
            </a:xfrm>
            <a:prstGeom prst="bentConnector2">
              <a:avLst/>
            </a:prstGeom>
            <a:solidFill>
              <a:schemeClr val="accent1"/>
            </a:solidFill>
            <a:ln w="15875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triangle" w="lg" len="lg"/>
            </a:ln>
            <a:effectLst/>
          </p:spPr>
        </p:cxnSp>
        <p:cxnSp>
          <p:nvCxnSpPr>
            <p:cNvPr id="63" name="形状 62"/>
            <p:cNvCxnSpPr>
              <a:stCxn id="12" idx="2"/>
              <a:endCxn id="26" idx="2"/>
            </p:cNvCxnSpPr>
            <p:nvPr/>
          </p:nvCxnSpPr>
          <p:spPr bwMode="auto">
            <a:xfrm rot="16200000" flipH="1">
              <a:off x="1729600" y="2716748"/>
              <a:ext cx="1370112" cy="681924"/>
            </a:xfrm>
            <a:prstGeom prst="bentConnector2">
              <a:avLst/>
            </a:prstGeom>
            <a:solidFill>
              <a:schemeClr val="accent1"/>
            </a:solidFill>
            <a:ln w="15875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triangle" w="lg" len="lg"/>
            </a:ln>
            <a:effectLst/>
          </p:spPr>
        </p:cxnSp>
        <p:sp>
          <p:nvSpPr>
            <p:cNvPr id="104" name="TextBox 8"/>
            <p:cNvSpPr txBox="1">
              <a:spLocks noChangeArrowheads="1"/>
            </p:cNvSpPr>
            <p:nvPr/>
          </p:nvSpPr>
          <p:spPr bwMode="auto">
            <a:xfrm>
              <a:off x="2472624" y="4121533"/>
              <a:ext cx="946988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eaLnBrk="1" hangingPunct="1"/>
              <a:r>
                <a:rPr lang="en-US" altLang="zh-CN" sz="1200" dirty="0" smtClean="0">
                  <a:latin typeface="Times New Roman" pitchFamily="18" charset="0"/>
                  <a:cs typeface="Times New Roman" pitchFamily="18" charset="0"/>
                </a:rPr>
                <a:t>Chromatic</a:t>
              </a:r>
            </a:p>
            <a:p>
              <a:pPr algn="ctr" eaLnBrk="1" hangingPunct="1"/>
              <a:r>
                <a:rPr lang="en-US" altLang="zh-CN" sz="1200" dirty="0" smtClean="0">
                  <a:latin typeface="Times New Roman" pitchFamily="18" charset="0"/>
                  <a:cs typeface="Times New Roman" pitchFamily="18" charset="0"/>
                </a:rPr>
                <a:t>component</a:t>
              </a:r>
              <a:endParaRPr lang="zh-CN" altLang="en-US" sz="1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3136618" y="2711825"/>
            <a:ext cx="2279881" cy="1871373"/>
            <a:chOff x="3136618" y="2711825"/>
            <a:chExt cx="2279881" cy="1871373"/>
          </a:xfrm>
        </p:grpSpPr>
        <p:sp>
          <p:nvSpPr>
            <p:cNvPr id="106" name="圆角矩形 105"/>
            <p:cNvSpPr/>
            <p:nvPr/>
          </p:nvSpPr>
          <p:spPr bwMode="auto">
            <a:xfrm>
              <a:off x="4676305" y="2711825"/>
              <a:ext cx="533400" cy="1371600"/>
            </a:xfrm>
            <a:prstGeom prst="roundRect">
              <a:avLst/>
            </a:prstGeom>
            <a:ln w="22225">
              <a:prstDash val="dash"/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zh-CN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</a:endParaRPr>
            </a:p>
          </p:txBody>
        </p:sp>
        <p:pic>
          <p:nvPicPr>
            <p:cNvPr id="24587" name="Picture 1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692975" y="3155921"/>
              <a:ext cx="495238" cy="466667"/>
            </a:xfrm>
            <a:prstGeom prst="rect">
              <a:avLst/>
            </a:prstGeom>
            <a:noFill/>
            <a:ln w="15875">
              <a:solidFill>
                <a:schemeClr val="accent2">
                  <a:lumMod val="75000"/>
                </a:schemeClr>
              </a:solidFill>
              <a:miter lim="800000"/>
              <a:headEnd/>
              <a:tailEnd/>
            </a:ln>
          </p:spPr>
        </p:pic>
        <p:grpSp>
          <p:nvGrpSpPr>
            <p:cNvPr id="14" name="组合 58"/>
            <p:cNvGrpSpPr/>
            <p:nvPr/>
          </p:nvGrpSpPr>
          <p:grpSpPr>
            <a:xfrm>
              <a:off x="4752505" y="2845244"/>
              <a:ext cx="381000" cy="1088021"/>
              <a:chOff x="4800600" y="3064879"/>
              <a:chExt cx="381000" cy="1088021"/>
            </a:xfrm>
          </p:grpSpPr>
          <p:grpSp>
            <p:nvGrpSpPr>
              <p:cNvPr id="18" name="组合 35"/>
              <p:cNvGrpSpPr/>
              <p:nvPr/>
            </p:nvGrpSpPr>
            <p:grpSpPr>
              <a:xfrm>
                <a:off x="4800600" y="3064879"/>
                <a:ext cx="381000" cy="380999"/>
                <a:chOff x="4876800" y="2895600"/>
                <a:chExt cx="381000" cy="380999"/>
              </a:xfrm>
            </p:grpSpPr>
            <p:sp>
              <p:nvSpPr>
                <p:cNvPr id="31" name="椭圆 30"/>
                <p:cNvSpPr/>
                <p:nvPr/>
              </p:nvSpPr>
              <p:spPr bwMode="auto">
                <a:xfrm>
                  <a:off x="4876800" y="2895600"/>
                  <a:ext cx="381000" cy="380999"/>
                </a:xfrm>
                <a:prstGeom prst="ellipse">
                  <a:avLst/>
                </a:prstGeom>
                <a:ln>
                  <a:headEnd type="none" w="med" len="med"/>
                  <a:tailEnd type="none" w="med" len="med"/>
                </a:ln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zh-CN" altLang="en-US" sz="18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  <a:ea typeface="宋体" pitchFamily="2" charset="-122"/>
                  </a:endParaRPr>
                </a:p>
              </p:txBody>
            </p:sp>
            <p:sp>
              <p:nvSpPr>
                <p:cNvPr id="32" name="TextBox 8"/>
                <p:cNvSpPr txBox="1">
                  <a:spLocks noChangeArrowheads="1"/>
                </p:cNvSpPr>
                <p:nvPr/>
              </p:nvSpPr>
              <p:spPr bwMode="auto">
                <a:xfrm>
                  <a:off x="4876800" y="2916822"/>
                  <a:ext cx="381000" cy="3385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algn="ctr" eaLnBrk="1" hangingPunct="1"/>
                  <a:r>
                    <a:rPr lang="en-US" altLang="zh-CN" sz="1600" i="1" dirty="0" smtClean="0">
                      <a:solidFill>
                        <a:schemeClr val="bg1"/>
                      </a:solidFill>
                      <a:latin typeface="Times New Roman" pitchFamily="18" charset="0"/>
                      <a:cs typeface="Times New Roman" pitchFamily="18" charset="0"/>
                    </a:rPr>
                    <a:t>C</a:t>
                  </a:r>
                  <a:r>
                    <a:rPr lang="en-US" altLang="zh-CN" sz="1600" i="1" baseline="-25000" dirty="0" smtClean="0">
                      <a:solidFill>
                        <a:schemeClr val="bg1"/>
                      </a:solidFill>
                      <a:latin typeface="Times New Roman" pitchFamily="18" charset="0"/>
                      <a:cs typeface="Times New Roman" pitchFamily="18" charset="0"/>
                    </a:rPr>
                    <a:t>x</a:t>
                  </a:r>
                  <a:endParaRPr lang="zh-CN" altLang="en-US" sz="1200" i="1" baseline="-25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grpSp>
            <p:nvGrpSpPr>
              <p:cNvPr id="21" name="组合 36"/>
              <p:cNvGrpSpPr/>
              <p:nvPr/>
            </p:nvGrpSpPr>
            <p:grpSpPr>
              <a:xfrm>
                <a:off x="4800600" y="3771901"/>
                <a:ext cx="381000" cy="380999"/>
                <a:chOff x="4876800" y="2895600"/>
                <a:chExt cx="381000" cy="380999"/>
              </a:xfrm>
            </p:grpSpPr>
            <p:sp>
              <p:nvSpPr>
                <p:cNvPr id="38" name="椭圆 37"/>
                <p:cNvSpPr/>
                <p:nvPr/>
              </p:nvSpPr>
              <p:spPr bwMode="auto">
                <a:xfrm>
                  <a:off x="4876800" y="2895600"/>
                  <a:ext cx="381000" cy="380999"/>
                </a:xfrm>
                <a:prstGeom prst="ellipse">
                  <a:avLst/>
                </a:prstGeom>
                <a:ln>
                  <a:headEnd type="none" w="med" len="med"/>
                  <a:tailEnd type="none" w="med" len="med"/>
                </a:ln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zh-CN" altLang="en-US" sz="18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  <a:ea typeface="宋体" pitchFamily="2" charset="-122"/>
                  </a:endParaRPr>
                </a:p>
              </p:txBody>
            </p:sp>
            <p:sp>
              <p:nvSpPr>
                <p:cNvPr id="39" name="TextBox 8"/>
                <p:cNvSpPr txBox="1">
                  <a:spLocks noChangeArrowheads="1"/>
                </p:cNvSpPr>
                <p:nvPr/>
              </p:nvSpPr>
              <p:spPr bwMode="auto">
                <a:xfrm>
                  <a:off x="4876800" y="2916822"/>
                  <a:ext cx="381000" cy="3385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algn="ctr" eaLnBrk="1" hangingPunct="1"/>
                  <a:r>
                    <a:rPr lang="en-US" altLang="zh-CN" sz="1600" i="1" dirty="0" smtClean="0">
                      <a:solidFill>
                        <a:schemeClr val="bg1"/>
                      </a:solidFill>
                      <a:latin typeface="Times New Roman" pitchFamily="18" charset="0"/>
                      <a:cs typeface="Times New Roman" pitchFamily="18" charset="0"/>
                    </a:rPr>
                    <a:t>C</a:t>
                  </a:r>
                  <a:r>
                    <a:rPr lang="en-US" altLang="zh-CN" sz="1600" i="1" baseline="-25000" dirty="0" smtClean="0">
                      <a:solidFill>
                        <a:schemeClr val="bg1"/>
                      </a:solidFill>
                      <a:latin typeface="Times New Roman" pitchFamily="18" charset="0"/>
                      <a:cs typeface="Times New Roman" pitchFamily="18" charset="0"/>
                    </a:rPr>
                    <a:t>y</a:t>
                  </a:r>
                  <a:endParaRPr lang="zh-CN" altLang="en-US" sz="1200" i="1" baseline="-25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</p:grpSp>
        <p:cxnSp>
          <p:nvCxnSpPr>
            <p:cNvPr id="77" name="形状 76"/>
            <p:cNvCxnSpPr>
              <a:stCxn id="23" idx="6"/>
              <a:endCxn id="24587" idx="1"/>
            </p:cNvCxnSpPr>
            <p:nvPr/>
          </p:nvCxnSpPr>
          <p:spPr bwMode="auto">
            <a:xfrm>
              <a:off x="3136618" y="3035744"/>
              <a:ext cx="556357" cy="353511"/>
            </a:xfrm>
            <a:prstGeom prst="bentConnector3">
              <a:avLst>
                <a:gd name="adj1" fmla="val 50000"/>
              </a:avLst>
            </a:prstGeom>
            <a:solidFill>
              <a:schemeClr val="accent1"/>
            </a:solidFill>
            <a:ln w="15875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triangle" w="lg" len="lg"/>
            </a:ln>
            <a:effectLst/>
          </p:spPr>
        </p:cxnSp>
        <p:cxnSp>
          <p:nvCxnSpPr>
            <p:cNvPr id="80" name="形状 76"/>
            <p:cNvCxnSpPr>
              <a:stCxn id="26" idx="6"/>
              <a:endCxn id="24587" idx="1"/>
            </p:cNvCxnSpPr>
            <p:nvPr/>
          </p:nvCxnSpPr>
          <p:spPr bwMode="auto">
            <a:xfrm flipV="1">
              <a:off x="3136618" y="3389255"/>
              <a:ext cx="556357" cy="353511"/>
            </a:xfrm>
            <a:prstGeom prst="bentConnector3">
              <a:avLst>
                <a:gd name="adj1" fmla="val 50000"/>
              </a:avLst>
            </a:prstGeom>
            <a:solidFill>
              <a:schemeClr val="accent1"/>
            </a:solidFill>
            <a:ln w="15875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triangle" w="lg" len="lg"/>
            </a:ln>
            <a:effectLst/>
          </p:spPr>
        </p:cxnSp>
        <p:cxnSp>
          <p:nvCxnSpPr>
            <p:cNvPr id="83" name="形状 76"/>
            <p:cNvCxnSpPr>
              <a:stCxn id="24587" idx="3"/>
              <a:endCxn id="32" idx="1"/>
            </p:cNvCxnSpPr>
            <p:nvPr/>
          </p:nvCxnSpPr>
          <p:spPr bwMode="auto">
            <a:xfrm flipV="1">
              <a:off x="4188213" y="3035743"/>
              <a:ext cx="564292" cy="353512"/>
            </a:xfrm>
            <a:prstGeom prst="bentConnector3">
              <a:avLst>
                <a:gd name="adj1" fmla="val 50000"/>
              </a:avLst>
            </a:prstGeom>
            <a:solidFill>
              <a:schemeClr val="accent1"/>
            </a:solidFill>
            <a:ln w="15875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triangle" w="lg" len="lg"/>
            </a:ln>
            <a:effectLst/>
          </p:spPr>
        </p:cxnSp>
        <p:cxnSp>
          <p:nvCxnSpPr>
            <p:cNvPr id="86" name="形状 76"/>
            <p:cNvCxnSpPr>
              <a:stCxn id="24587" idx="3"/>
              <a:endCxn id="38" idx="2"/>
            </p:cNvCxnSpPr>
            <p:nvPr/>
          </p:nvCxnSpPr>
          <p:spPr bwMode="auto">
            <a:xfrm>
              <a:off x="4188213" y="3389255"/>
              <a:ext cx="564292" cy="353511"/>
            </a:xfrm>
            <a:prstGeom prst="bentConnector3">
              <a:avLst>
                <a:gd name="adj1" fmla="val 50000"/>
              </a:avLst>
            </a:prstGeom>
            <a:solidFill>
              <a:schemeClr val="accent1"/>
            </a:solidFill>
            <a:ln w="15875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triangle" w="lg" len="lg"/>
            </a:ln>
            <a:effectLst/>
          </p:spPr>
        </p:cxnSp>
        <p:sp>
          <p:nvSpPr>
            <p:cNvPr id="107" name="TextBox 8"/>
            <p:cNvSpPr txBox="1">
              <a:spLocks noChangeArrowheads="1"/>
            </p:cNvSpPr>
            <p:nvPr/>
          </p:nvSpPr>
          <p:spPr bwMode="auto">
            <a:xfrm>
              <a:off x="4469511" y="4121533"/>
              <a:ext cx="946988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eaLnBrk="1" hangingPunct="1"/>
              <a:r>
                <a:rPr lang="en-US" altLang="zh-CN" sz="1200" dirty="0" smtClean="0">
                  <a:latin typeface="Times New Roman" pitchFamily="18" charset="0"/>
                  <a:cs typeface="Times New Roman" pitchFamily="18" charset="0"/>
                </a:rPr>
                <a:t>Chromatic</a:t>
              </a:r>
            </a:p>
            <a:p>
              <a:pPr algn="ctr" eaLnBrk="1" hangingPunct="1"/>
              <a:r>
                <a:rPr lang="en-US" altLang="zh-CN" sz="1200" dirty="0" smtClean="0">
                  <a:latin typeface="Times New Roman" pitchFamily="18" charset="0"/>
                  <a:cs typeface="Times New Roman" pitchFamily="18" charset="0"/>
                </a:rPr>
                <a:t>gradient</a:t>
              </a:r>
              <a:endParaRPr lang="zh-CN" altLang="en-US" sz="1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43" name="组合 42"/>
          <p:cNvGrpSpPr/>
          <p:nvPr/>
        </p:nvGrpSpPr>
        <p:grpSpPr>
          <a:xfrm>
            <a:off x="3136618" y="1524000"/>
            <a:ext cx="2279881" cy="901934"/>
            <a:chOff x="3136618" y="1524000"/>
            <a:chExt cx="2279881" cy="901934"/>
          </a:xfrm>
        </p:grpSpPr>
        <p:pic>
          <p:nvPicPr>
            <p:cNvPr id="24586" name="Picture 10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731045" y="2011597"/>
              <a:ext cx="419099" cy="414337"/>
            </a:xfrm>
            <a:prstGeom prst="rect">
              <a:avLst/>
            </a:prstGeom>
            <a:noFill/>
            <a:ln w="15875">
              <a:solidFill>
                <a:schemeClr val="accent1">
                  <a:lumMod val="75000"/>
                </a:schemeClr>
              </a:solidFill>
              <a:miter lim="800000"/>
              <a:headEnd/>
              <a:tailEnd/>
            </a:ln>
          </p:spPr>
        </p:pic>
        <p:cxnSp>
          <p:nvCxnSpPr>
            <p:cNvPr id="49" name="直接箭头连接符 48"/>
            <p:cNvCxnSpPr>
              <a:stCxn id="19" idx="6"/>
              <a:endCxn id="24586" idx="1"/>
            </p:cNvCxnSpPr>
            <p:nvPr/>
          </p:nvCxnSpPr>
          <p:spPr bwMode="auto">
            <a:xfrm>
              <a:off x="3136618" y="2218766"/>
              <a:ext cx="594427" cy="0"/>
            </a:xfrm>
            <a:prstGeom prst="straightConnector1">
              <a:avLst/>
            </a:prstGeom>
            <a:solidFill>
              <a:schemeClr val="accent1"/>
            </a:solidFill>
            <a:ln w="15875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triangle" w="lg" len="lg"/>
            </a:ln>
            <a:effectLst/>
          </p:spPr>
        </p:cxnSp>
        <p:cxnSp>
          <p:nvCxnSpPr>
            <p:cNvPr id="54" name="直接箭头连接符 53"/>
            <p:cNvCxnSpPr>
              <a:stCxn id="24586" idx="3"/>
              <a:endCxn id="110" idx="2"/>
            </p:cNvCxnSpPr>
            <p:nvPr/>
          </p:nvCxnSpPr>
          <p:spPr bwMode="auto">
            <a:xfrm>
              <a:off x="4150144" y="2218766"/>
              <a:ext cx="602361" cy="0"/>
            </a:xfrm>
            <a:prstGeom prst="straightConnector1">
              <a:avLst/>
            </a:prstGeom>
            <a:solidFill>
              <a:schemeClr val="accent1"/>
            </a:solidFill>
            <a:ln w="15875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triangle" w="lg" len="lg"/>
            </a:ln>
            <a:effectLst/>
          </p:spPr>
        </p:cxnSp>
        <p:grpSp>
          <p:nvGrpSpPr>
            <p:cNvPr id="112" name="组合 111"/>
            <p:cNvGrpSpPr/>
            <p:nvPr/>
          </p:nvGrpSpPr>
          <p:grpSpPr>
            <a:xfrm>
              <a:off x="4676305" y="2028266"/>
              <a:ext cx="533400" cy="380999"/>
              <a:chOff x="4724400" y="2326340"/>
              <a:chExt cx="533400" cy="380999"/>
            </a:xfrm>
          </p:grpSpPr>
          <p:sp>
            <p:nvSpPr>
              <p:cNvPr id="110" name="椭圆 109"/>
              <p:cNvSpPr/>
              <p:nvPr/>
            </p:nvSpPr>
            <p:spPr bwMode="auto">
              <a:xfrm>
                <a:off x="4800600" y="2326340"/>
                <a:ext cx="381000" cy="380999"/>
              </a:xfrm>
              <a:prstGeom prst="ellips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zh-CN" alt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宋体" pitchFamily="2" charset="-122"/>
                </a:endParaRPr>
              </a:p>
            </p:txBody>
          </p:sp>
          <p:sp>
            <p:nvSpPr>
              <p:cNvPr id="111" name="TextBox 8"/>
              <p:cNvSpPr txBox="1">
                <a:spLocks noChangeArrowheads="1"/>
              </p:cNvSpPr>
              <p:nvPr/>
            </p:nvSpPr>
            <p:spPr bwMode="auto">
              <a:xfrm>
                <a:off x="4724400" y="2347562"/>
                <a:ext cx="533400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 eaLnBrk="1" hangingPunct="1"/>
                <a:r>
                  <a:rPr lang="en-US" altLang="zh-CN" sz="1600" dirty="0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  <a:sym typeface="Symbol" pitchFamily="18" charset="2"/>
                  </a:rPr>
                  <a:t></a:t>
                </a:r>
                <a:r>
                  <a:rPr lang="en-US" altLang="zh-CN" sz="1600" i="1" dirty="0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L</a:t>
                </a:r>
                <a:endParaRPr lang="zh-CN" altLang="en-US" sz="1200" i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117" name="TextBox 8"/>
            <p:cNvSpPr txBox="1">
              <a:spLocks noChangeArrowheads="1"/>
            </p:cNvSpPr>
            <p:nvPr/>
          </p:nvSpPr>
          <p:spPr bwMode="auto">
            <a:xfrm>
              <a:off x="4469511" y="1524000"/>
              <a:ext cx="946988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eaLnBrk="1" hangingPunct="1"/>
              <a:r>
                <a:rPr lang="en-US" altLang="zh-CN" sz="1200" dirty="0" smtClean="0">
                  <a:latin typeface="Times New Roman" pitchFamily="18" charset="0"/>
                  <a:cs typeface="Times New Roman" pitchFamily="18" charset="0"/>
                </a:rPr>
                <a:t>Luminance</a:t>
              </a:r>
            </a:p>
            <a:p>
              <a:pPr algn="ctr" eaLnBrk="1" hangingPunct="1"/>
              <a:r>
                <a:rPr lang="en-US" altLang="zh-CN" sz="1200" dirty="0" smtClean="0">
                  <a:latin typeface="Times New Roman" pitchFamily="18" charset="0"/>
                  <a:cs typeface="Times New Roman" pitchFamily="18" charset="0"/>
                </a:rPr>
                <a:t>gradient</a:t>
              </a:r>
              <a:endParaRPr lang="zh-CN" altLang="en-US" sz="1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5133505" y="2004479"/>
            <a:ext cx="1235913" cy="428572"/>
            <a:chOff x="5133505" y="2004479"/>
            <a:chExt cx="1235913" cy="428572"/>
          </a:xfrm>
        </p:grpSpPr>
        <p:pic>
          <p:nvPicPr>
            <p:cNvPr id="24589" name="Picture 13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959894" y="2004479"/>
              <a:ext cx="409524" cy="428572"/>
            </a:xfrm>
            <a:prstGeom prst="rect">
              <a:avLst/>
            </a:prstGeom>
            <a:noFill/>
            <a:ln w="15875">
              <a:solidFill>
                <a:schemeClr val="accent1">
                  <a:lumMod val="75000"/>
                </a:schemeClr>
              </a:solidFill>
              <a:miter lim="800000"/>
              <a:headEnd/>
              <a:tailEnd/>
            </a:ln>
          </p:spPr>
        </p:pic>
        <p:cxnSp>
          <p:nvCxnSpPr>
            <p:cNvPr id="114" name="直接箭头连接符 113"/>
            <p:cNvCxnSpPr>
              <a:stCxn id="110" idx="6"/>
              <a:endCxn id="24589" idx="1"/>
            </p:cNvCxnSpPr>
            <p:nvPr/>
          </p:nvCxnSpPr>
          <p:spPr bwMode="auto">
            <a:xfrm flipV="1">
              <a:off x="5133505" y="2218765"/>
              <a:ext cx="826389" cy="1"/>
            </a:xfrm>
            <a:prstGeom prst="straightConnector1">
              <a:avLst/>
            </a:prstGeom>
            <a:solidFill>
              <a:schemeClr val="accent1"/>
            </a:solidFill>
            <a:ln w="15875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triangle" w="lg" len="lg"/>
            </a:ln>
            <a:effectLst/>
          </p:spPr>
        </p:cxnSp>
      </p:grpSp>
      <p:grpSp>
        <p:nvGrpSpPr>
          <p:cNvPr id="35" name="组合 34"/>
          <p:cNvGrpSpPr/>
          <p:nvPr/>
        </p:nvGrpSpPr>
        <p:grpSpPr>
          <a:xfrm>
            <a:off x="5133505" y="2433051"/>
            <a:ext cx="2350389" cy="1955154"/>
            <a:chOff x="5133505" y="2433051"/>
            <a:chExt cx="2350389" cy="1955154"/>
          </a:xfrm>
        </p:grpSpPr>
        <p:grpSp>
          <p:nvGrpSpPr>
            <p:cNvPr id="22" name="组合 59"/>
            <p:cNvGrpSpPr/>
            <p:nvPr/>
          </p:nvGrpSpPr>
          <p:grpSpPr>
            <a:xfrm>
              <a:off x="5578894" y="2866466"/>
              <a:ext cx="381000" cy="1045576"/>
              <a:chOff x="5410200" y="3086101"/>
              <a:chExt cx="381000" cy="1045576"/>
            </a:xfrm>
          </p:grpSpPr>
          <p:sp>
            <p:nvSpPr>
              <p:cNvPr id="40" name="TextBox 8"/>
              <p:cNvSpPr txBox="1">
                <a:spLocks noChangeArrowheads="1"/>
              </p:cNvSpPr>
              <p:nvPr/>
            </p:nvSpPr>
            <p:spPr bwMode="auto">
              <a:xfrm>
                <a:off x="5410200" y="3086101"/>
                <a:ext cx="381000" cy="338554"/>
              </a:xfrm>
              <a:prstGeom prst="rect">
                <a:avLst/>
              </a:prstGeom>
              <a:noFill/>
              <a:ln w="15875">
                <a:solidFill>
                  <a:schemeClr val="accent6">
                    <a:lumMod val="75000"/>
                  </a:schemeClr>
                </a:solidFill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 eaLnBrk="1" hangingPunct="1"/>
                <a:r>
                  <a:rPr lang="en-US" altLang="zh-CN" sz="1600" dirty="0" smtClean="0">
                    <a:latin typeface="Times New Roman" pitchFamily="18" charset="0"/>
                    <a:cs typeface="Times New Roman" pitchFamily="18" charset="0"/>
                  </a:rPr>
                  <a:t>A</a:t>
                </a:r>
                <a:endParaRPr lang="zh-CN" altLang="en-US" sz="14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1" name="TextBox 8"/>
              <p:cNvSpPr txBox="1">
                <a:spLocks noChangeArrowheads="1"/>
              </p:cNvSpPr>
              <p:nvPr/>
            </p:nvSpPr>
            <p:spPr bwMode="auto">
              <a:xfrm>
                <a:off x="5410200" y="3793123"/>
                <a:ext cx="381000" cy="338554"/>
              </a:xfrm>
              <a:prstGeom prst="rect">
                <a:avLst/>
              </a:prstGeom>
              <a:noFill/>
              <a:ln w="15875">
                <a:solidFill>
                  <a:schemeClr val="accent6">
                    <a:lumMod val="75000"/>
                  </a:schemeClr>
                </a:solidFill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 eaLnBrk="1" hangingPunct="1"/>
                <a:r>
                  <a:rPr lang="en-US" altLang="zh-CN" sz="1600" dirty="0" smtClean="0">
                    <a:latin typeface="Times New Roman" pitchFamily="18" charset="0"/>
                    <a:cs typeface="Times New Roman" pitchFamily="18" charset="0"/>
                  </a:rPr>
                  <a:t>A</a:t>
                </a:r>
                <a:endParaRPr lang="zh-CN" altLang="en-US" sz="14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58" name="形状 57"/>
            <p:cNvCxnSpPr>
              <a:stCxn id="40" idx="3"/>
              <a:endCxn id="24589" idx="2"/>
            </p:cNvCxnSpPr>
            <p:nvPr/>
          </p:nvCxnSpPr>
          <p:spPr bwMode="auto">
            <a:xfrm flipV="1">
              <a:off x="5959894" y="2433051"/>
              <a:ext cx="204762" cy="602692"/>
            </a:xfrm>
            <a:prstGeom prst="bentConnector2">
              <a:avLst/>
            </a:prstGeom>
            <a:solidFill>
              <a:schemeClr val="accent1"/>
            </a:solidFill>
            <a:ln w="15875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triangle" w="lg" len="lg"/>
            </a:ln>
            <a:effectLst/>
          </p:spPr>
        </p:cxnSp>
        <p:cxnSp>
          <p:nvCxnSpPr>
            <p:cNvPr id="61" name="形状 60"/>
            <p:cNvCxnSpPr>
              <a:stCxn id="41" idx="3"/>
              <a:endCxn id="24589" idx="2"/>
            </p:cNvCxnSpPr>
            <p:nvPr/>
          </p:nvCxnSpPr>
          <p:spPr bwMode="auto">
            <a:xfrm flipV="1">
              <a:off x="5959894" y="2433051"/>
              <a:ext cx="204762" cy="1309714"/>
            </a:xfrm>
            <a:prstGeom prst="bentConnector2">
              <a:avLst/>
            </a:prstGeom>
            <a:solidFill>
              <a:schemeClr val="accent1"/>
            </a:solidFill>
            <a:ln w="15875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triangle" w="lg" len="lg"/>
            </a:ln>
            <a:effectLst/>
          </p:spPr>
        </p:cxnSp>
        <p:cxnSp>
          <p:nvCxnSpPr>
            <p:cNvPr id="45" name="直接箭头连接符 44"/>
            <p:cNvCxnSpPr>
              <a:stCxn id="32" idx="3"/>
              <a:endCxn id="40" idx="1"/>
            </p:cNvCxnSpPr>
            <p:nvPr/>
          </p:nvCxnSpPr>
          <p:spPr bwMode="auto">
            <a:xfrm>
              <a:off x="5133505" y="3035743"/>
              <a:ext cx="445389" cy="0"/>
            </a:xfrm>
            <a:prstGeom prst="straightConnector1">
              <a:avLst/>
            </a:prstGeom>
            <a:solidFill>
              <a:schemeClr val="accent1"/>
            </a:solidFill>
            <a:ln w="15875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triangle" w="lg" len="lg"/>
            </a:ln>
            <a:effectLst/>
          </p:spPr>
        </p:cxnSp>
        <p:cxnSp>
          <p:nvCxnSpPr>
            <p:cNvPr id="93" name="直接箭头连接符 92"/>
            <p:cNvCxnSpPr>
              <a:stCxn id="38" idx="6"/>
              <a:endCxn id="41" idx="1"/>
            </p:cNvCxnSpPr>
            <p:nvPr/>
          </p:nvCxnSpPr>
          <p:spPr bwMode="auto">
            <a:xfrm flipV="1">
              <a:off x="5133505" y="3742765"/>
              <a:ext cx="445389" cy="1"/>
            </a:xfrm>
            <a:prstGeom prst="straightConnector1">
              <a:avLst/>
            </a:prstGeom>
            <a:solidFill>
              <a:schemeClr val="accent1"/>
            </a:solidFill>
            <a:ln w="15875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triangle" w="lg" len="lg"/>
            </a:ln>
            <a:effectLst/>
          </p:spPr>
        </p:cxnSp>
        <p:sp>
          <p:nvSpPr>
            <p:cNvPr id="108" name="TextBox 8"/>
            <p:cNvSpPr txBox="1">
              <a:spLocks noChangeArrowheads="1"/>
            </p:cNvSpPr>
            <p:nvPr/>
          </p:nvSpPr>
          <p:spPr bwMode="auto">
            <a:xfrm>
              <a:off x="5350294" y="3926540"/>
              <a:ext cx="946988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eaLnBrk="1" hangingPunct="1"/>
              <a:r>
                <a:rPr lang="en-US" altLang="zh-CN" sz="1200" dirty="0" smtClean="0">
                  <a:latin typeface="Times New Roman" pitchFamily="18" charset="0"/>
                  <a:cs typeface="Times New Roman" pitchFamily="18" charset="0"/>
                </a:rPr>
                <a:t>Attenuation function</a:t>
              </a:r>
              <a:endParaRPr lang="zh-CN" altLang="en-US" sz="12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18" name="TextBox 8"/>
            <p:cNvSpPr txBox="1">
              <a:spLocks noChangeArrowheads="1"/>
            </p:cNvSpPr>
            <p:nvPr/>
          </p:nvSpPr>
          <p:spPr bwMode="auto">
            <a:xfrm>
              <a:off x="6264694" y="2825388"/>
              <a:ext cx="1219200" cy="307777"/>
            </a:xfrm>
            <a:prstGeom prst="rect">
              <a:avLst/>
            </a:prstGeom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 eaLnBrk="1" hangingPunct="1"/>
              <a:r>
                <a:rPr lang="en-US" altLang="zh-CN" sz="1400" dirty="0" smtClean="0">
                  <a:latin typeface="Times New Roman" pitchFamily="18" charset="0"/>
                  <a:cs typeface="Times New Roman" pitchFamily="18" charset="0"/>
                </a:rPr>
                <a:t>Enhancement</a:t>
              </a:r>
              <a:endParaRPr lang="zh-CN" altLang="en-US" sz="14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20" name="Content Placeholder 3"/>
          <p:cNvSpPr txBox="1">
            <a:spLocks/>
          </p:cNvSpPr>
          <p:nvPr/>
        </p:nvSpPr>
        <p:spPr bwMode="auto">
          <a:xfrm>
            <a:off x="685800" y="4724400"/>
            <a:ext cx="77724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marL="342900" lvl="0" indent="-342900" eaLnBrk="1" hangingPunct="1">
              <a:spcBef>
                <a:spcPct val="20000"/>
              </a:spcBef>
              <a:buFont typeface="Arial" charset="0"/>
              <a:buChar char="•"/>
              <a:defRPr/>
            </a:pPr>
            <a:r>
              <a:rPr lang="es-ES" altLang="zh-CN" sz="2000" i="1" dirty="0" smtClean="0">
                <a:latin typeface="Times New Roman" pitchFamily="18" charset="0"/>
              </a:rPr>
              <a:t>L</a:t>
            </a:r>
            <a:r>
              <a:rPr lang="es-ES" altLang="zh-CN" sz="2000" dirty="0">
                <a:latin typeface="Times New Roman" pitchFamily="18" charset="0"/>
              </a:rPr>
              <a:t>, </a:t>
            </a:r>
            <a:r>
              <a:rPr lang="es-ES" altLang="zh-CN" sz="2000" i="1" dirty="0">
                <a:latin typeface="Times New Roman" pitchFamily="18" charset="0"/>
              </a:rPr>
              <a:t>a</a:t>
            </a:r>
            <a:r>
              <a:rPr lang="es-ES" altLang="zh-CN" sz="2000" dirty="0">
                <a:latin typeface="Times New Roman" pitchFamily="18" charset="0"/>
              </a:rPr>
              <a:t>, </a:t>
            </a:r>
            <a:r>
              <a:rPr lang="es-ES" altLang="zh-CN" sz="2000" i="1" dirty="0">
                <a:latin typeface="Times New Roman" pitchFamily="18" charset="0"/>
              </a:rPr>
              <a:t>b</a:t>
            </a:r>
            <a:r>
              <a:rPr lang="es-ES" altLang="zh-CN" sz="2000" dirty="0">
                <a:latin typeface="Times New Roman" pitchFamily="18" charset="0"/>
              </a:rPr>
              <a:t> </a:t>
            </a:r>
            <a:r>
              <a:rPr lang="es-ES" altLang="zh-CN" sz="2000" dirty="0">
                <a:solidFill>
                  <a:srgbClr val="262626"/>
                </a:solidFill>
                <a:latin typeface="Helvetica" pitchFamily="34" charset="0"/>
              </a:rPr>
              <a:t>channels of the CIELAB </a:t>
            </a:r>
            <a:r>
              <a:rPr lang="en-US" altLang="zh-CN" sz="2000" dirty="0" smtClean="0">
                <a:solidFill>
                  <a:srgbClr val="262626"/>
                </a:solidFill>
                <a:latin typeface="Helvetica" pitchFamily="34" charset="0"/>
              </a:rPr>
              <a:t>model</a:t>
            </a:r>
          </a:p>
          <a:p>
            <a:pPr marL="342900" lvl="0" indent="-342900" eaLnBrk="1" hangingPunct="1"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altLang="zh-CN" sz="2000" dirty="0">
                <a:solidFill>
                  <a:srgbClr val="262626"/>
                </a:solidFill>
                <a:latin typeface="Helvetica" pitchFamily="34" charset="0"/>
              </a:rPr>
              <a:t>A </a:t>
            </a:r>
            <a:r>
              <a:rPr lang="en-US" altLang="zh-CN" sz="2000" dirty="0">
                <a:solidFill>
                  <a:schemeClr val="accent6"/>
                </a:solidFill>
                <a:latin typeface="Helvetica" pitchFamily="34" charset="0"/>
              </a:rPr>
              <a:t>luminance </a:t>
            </a:r>
            <a:r>
              <a:rPr lang="en-US" altLang="zh-CN" sz="2000" dirty="0" smtClean="0">
                <a:solidFill>
                  <a:schemeClr val="accent6"/>
                </a:solidFill>
                <a:latin typeface="Helvetica" pitchFamily="34" charset="0"/>
              </a:rPr>
              <a:t>gradient</a:t>
            </a:r>
          </a:p>
          <a:p>
            <a:pPr marL="342900" lvl="0" indent="-342900" eaLnBrk="1" hangingPunct="1"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altLang="zh-CN" sz="2000" dirty="0">
                <a:solidFill>
                  <a:srgbClr val="262626"/>
                </a:solidFill>
                <a:latin typeface="Helvetica" pitchFamily="34" charset="0"/>
              </a:rPr>
              <a:t>A </a:t>
            </a:r>
            <a:r>
              <a:rPr lang="en-US" altLang="zh-CN" sz="2000" dirty="0">
                <a:solidFill>
                  <a:schemeClr val="accent6"/>
                </a:solidFill>
                <a:latin typeface="Helvetica" pitchFamily="34" charset="0"/>
              </a:rPr>
              <a:t>chromatic gradient</a:t>
            </a:r>
          </a:p>
          <a:p>
            <a:pPr marL="342900" lvl="0" indent="-342900" eaLnBrk="1" hangingPunct="1"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altLang="zh-CN" sz="2000" dirty="0" smtClean="0">
                <a:solidFill>
                  <a:srgbClr val="262626"/>
                </a:solidFill>
                <a:latin typeface="Helvetica" pitchFamily="34" charset="0"/>
              </a:rPr>
              <a:t>Modulated </a:t>
            </a:r>
            <a:r>
              <a:rPr lang="en-US" altLang="zh-CN" sz="2000" dirty="0" smtClean="0"/>
              <a:t>chromatic </a:t>
            </a:r>
            <a:r>
              <a:rPr lang="en-US" altLang="zh-CN" sz="2000" dirty="0"/>
              <a:t>enhancement to the luminance gradient</a:t>
            </a:r>
            <a:endParaRPr lang="en-US" altLang="zh-CN" sz="2000" dirty="0" smtClean="0">
              <a:solidFill>
                <a:srgbClr val="262626"/>
              </a:solidFill>
              <a:latin typeface="Helvetica" pitchFamily="34" charset="0"/>
            </a:endParaRPr>
          </a:p>
        </p:txBody>
      </p:sp>
      <p:pic>
        <p:nvPicPr>
          <p:cNvPr id="121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52518" y="5180146"/>
            <a:ext cx="380953" cy="223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43552" y="5488683"/>
            <a:ext cx="2019048" cy="342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1" name="组合 90"/>
          <p:cNvGrpSpPr/>
          <p:nvPr/>
        </p:nvGrpSpPr>
        <p:grpSpPr>
          <a:xfrm>
            <a:off x="5133505" y="1990165"/>
            <a:ext cx="2631418" cy="986100"/>
            <a:chOff x="5133505" y="1990165"/>
            <a:chExt cx="2631418" cy="986100"/>
          </a:xfrm>
        </p:grpSpPr>
        <p:grpSp>
          <p:nvGrpSpPr>
            <p:cNvPr id="92" name="组合 13"/>
            <p:cNvGrpSpPr/>
            <p:nvPr/>
          </p:nvGrpSpPr>
          <p:grpSpPr>
            <a:xfrm>
              <a:off x="6722306" y="1990165"/>
              <a:ext cx="457200" cy="457200"/>
              <a:chOff x="1219200" y="2743200"/>
              <a:chExt cx="457200" cy="457200"/>
            </a:xfrm>
          </p:grpSpPr>
          <p:sp>
            <p:nvSpPr>
              <p:cNvPr id="99" name="椭圆 98"/>
              <p:cNvSpPr/>
              <p:nvPr/>
            </p:nvSpPr>
            <p:spPr bwMode="auto">
              <a:xfrm>
                <a:off x="1219200" y="2743200"/>
                <a:ext cx="457200" cy="457200"/>
              </a:xfrm>
              <a:prstGeom prst="ellips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zh-CN" alt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宋体" pitchFamily="2" charset="-122"/>
                </a:endParaRPr>
              </a:p>
            </p:txBody>
          </p:sp>
          <p:sp>
            <p:nvSpPr>
              <p:cNvPr id="100" name="TextBox 8"/>
              <p:cNvSpPr txBox="1">
                <a:spLocks noChangeArrowheads="1"/>
              </p:cNvSpPr>
              <p:nvPr/>
            </p:nvSpPr>
            <p:spPr bwMode="auto">
              <a:xfrm>
                <a:off x="1295400" y="2787134"/>
                <a:ext cx="30480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 eaLnBrk="1" hangingPunct="1"/>
                <a:r>
                  <a:rPr lang="en-US" altLang="zh-CN" i="1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G</a:t>
                </a:r>
                <a:endParaRPr lang="zh-CN" altLang="en-US" sz="1400" i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94" name="TextBox 8"/>
            <p:cNvSpPr txBox="1">
              <a:spLocks noChangeArrowheads="1"/>
            </p:cNvSpPr>
            <p:nvPr/>
          </p:nvSpPr>
          <p:spPr bwMode="auto">
            <a:xfrm>
              <a:off x="5791200" y="2064877"/>
              <a:ext cx="519137" cy="307777"/>
            </a:xfrm>
            <a:prstGeom prst="rect">
              <a:avLst/>
            </a:prstGeom>
            <a:noFill/>
            <a:ln w="15875">
              <a:solidFill>
                <a:schemeClr val="accent1">
                  <a:lumMod val="75000"/>
                </a:schemeClr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eaLnBrk="1" hangingPunct="1"/>
              <a:r>
                <a:rPr lang="en-US" altLang="zh-CN" sz="1400" dirty="0" smtClean="0">
                  <a:latin typeface="Times New Roman" pitchFamily="18" charset="0"/>
                  <a:cs typeface="Times New Roman" pitchFamily="18" charset="0"/>
                </a:rPr>
                <a:t>PES</a:t>
              </a:r>
              <a:endParaRPr lang="zh-CN" altLang="en-US" sz="1400" dirty="0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95" name="直接箭头连接符 94"/>
            <p:cNvCxnSpPr>
              <a:stCxn id="94" idx="3"/>
              <a:endCxn id="99" idx="2"/>
            </p:cNvCxnSpPr>
            <p:nvPr/>
          </p:nvCxnSpPr>
          <p:spPr bwMode="auto">
            <a:xfrm flipV="1">
              <a:off x="6310337" y="2218765"/>
              <a:ext cx="411969" cy="1"/>
            </a:xfrm>
            <a:prstGeom prst="straightConnector1">
              <a:avLst/>
            </a:prstGeom>
            <a:solidFill>
              <a:schemeClr val="accent1"/>
            </a:solidFill>
            <a:ln w="15875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triangle" w="lg" len="lg"/>
            </a:ln>
            <a:effectLst/>
          </p:spPr>
        </p:cxnSp>
        <p:sp>
          <p:nvSpPr>
            <p:cNvPr id="96" name="TextBox 8"/>
            <p:cNvSpPr txBox="1">
              <a:spLocks noChangeArrowheads="1"/>
            </p:cNvSpPr>
            <p:nvPr/>
          </p:nvSpPr>
          <p:spPr bwMode="auto">
            <a:xfrm>
              <a:off x="6537318" y="2514600"/>
              <a:ext cx="946988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eaLnBrk="1" hangingPunct="1"/>
              <a:r>
                <a:rPr lang="en-US" altLang="zh-CN" sz="1200" dirty="0" smtClean="0">
                  <a:latin typeface="Times New Roman" pitchFamily="18" charset="0"/>
                  <a:cs typeface="Times New Roman" pitchFamily="18" charset="0"/>
                </a:rPr>
                <a:t>Grayscale image</a:t>
              </a:r>
              <a:endParaRPr lang="zh-CN" altLang="en-US" sz="1200" dirty="0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97" name="直接箭头连接符 96"/>
            <p:cNvCxnSpPr>
              <a:endCxn id="94" idx="1"/>
            </p:cNvCxnSpPr>
            <p:nvPr/>
          </p:nvCxnSpPr>
          <p:spPr bwMode="auto">
            <a:xfrm>
              <a:off x="5133505" y="2218766"/>
              <a:ext cx="657695" cy="0"/>
            </a:xfrm>
            <a:prstGeom prst="straightConnector1">
              <a:avLst/>
            </a:prstGeom>
            <a:solidFill>
              <a:schemeClr val="accent1"/>
            </a:solidFill>
            <a:ln w="15875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triangle" w="lg" len="lg"/>
            </a:ln>
            <a:effectLst/>
          </p:spPr>
        </p:cxnSp>
        <p:sp>
          <p:nvSpPr>
            <p:cNvPr id="98" name="乘号 97"/>
            <p:cNvSpPr/>
            <p:nvPr/>
          </p:nvSpPr>
          <p:spPr bwMode="auto">
            <a:xfrm>
              <a:off x="7315200" y="1994079"/>
              <a:ext cx="449723" cy="449723"/>
            </a:xfrm>
            <a:prstGeom prst="mathMultiply">
              <a:avLst/>
            </a:prstGeom>
            <a:ln>
              <a:headEnd type="none" w="med" len="med"/>
              <a:tailEnd type="none" w="med" len="med"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zh-CN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8" presetClass="entr" presetSubtype="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8" presetClass="entr" presetSubtype="3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250"/>
                            </p:stCondLst>
                            <p:childTnLst>
                              <p:par>
                                <p:cTn id="5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E:\documents\_color2gray_\color2gray_brief\ppt\img\eq-6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3942230"/>
            <a:ext cx="7237413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3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algn="l" eaLnBrk="1" hangingPunct="1"/>
            <a:r>
              <a:rPr lang="en-US" altLang="zh-CN" sz="3200" b="1" dirty="0" smtClean="0">
                <a:latin typeface="Helvetica" pitchFamily="34" charset="0"/>
                <a:ea typeface="宋体" pitchFamily="2" charset="-122"/>
              </a:rPr>
              <a:t>Color-difference-based </a:t>
            </a:r>
            <a:br>
              <a:rPr lang="en-US" altLang="zh-CN" sz="3200" b="1" dirty="0" smtClean="0">
                <a:latin typeface="Helvetica" pitchFamily="34" charset="0"/>
                <a:ea typeface="宋体" pitchFamily="2" charset="-122"/>
              </a:rPr>
            </a:br>
            <a:r>
              <a:rPr lang="en-US" altLang="zh-CN" sz="3200" b="1" dirty="0" smtClean="0">
                <a:latin typeface="Helvetica" pitchFamily="34" charset="0"/>
                <a:ea typeface="宋体" pitchFamily="2" charset="-122"/>
              </a:rPr>
              <a:t>Color-to-gray Conversion Framework</a:t>
            </a:r>
          </a:p>
        </p:txBody>
      </p:sp>
      <p:sp>
        <p:nvSpPr>
          <p:cNvPr id="25604" name="Content Placeholder 3"/>
          <p:cNvSpPr>
            <a:spLocks noGrp="1"/>
          </p:cNvSpPr>
          <p:nvPr>
            <p:ph idx="4294967295"/>
          </p:nvPr>
        </p:nvSpPr>
        <p:spPr>
          <a:xfrm>
            <a:off x="457200" y="3505200"/>
            <a:ext cx="8229600" cy="2590800"/>
          </a:xfrm>
        </p:spPr>
        <p:txBody>
          <a:bodyPr/>
          <a:lstStyle/>
          <a:p>
            <a:pPr eaLnBrk="1" hangingPunct="1"/>
            <a:r>
              <a:rPr lang="en-US" altLang="zh-CN" sz="2400" dirty="0" smtClean="0">
                <a:solidFill>
                  <a:srgbClr val="262626"/>
                </a:solidFill>
                <a:latin typeface="Helvetica" pitchFamily="34" charset="0"/>
                <a:ea typeface="宋体" pitchFamily="2" charset="-122"/>
              </a:rPr>
              <a:t>The </a:t>
            </a:r>
            <a:r>
              <a:rPr lang="en-US" altLang="zh-CN" sz="2400" dirty="0" smtClean="0">
                <a:solidFill>
                  <a:srgbClr val="262626"/>
                </a:solidFill>
                <a:latin typeface="Helvetica" pitchFamily="34" charset="0"/>
              </a:rPr>
              <a:t>enhanced gradient </a:t>
            </a:r>
            <a:r>
              <a:rPr lang="en-US" altLang="zh-CN" sz="2400" dirty="0" smtClean="0">
                <a:solidFill>
                  <a:srgbClr val="262626"/>
                </a:solidFill>
                <a:latin typeface="Helvetica" pitchFamily="34" charset="0"/>
                <a:ea typeface="宋体" pitchFamily="2" charset="-122"/>
              </a:rPr>
              <a:t>      </a:t>
            </a:r>
            <a:r>
              <a:rPr lang="en-US" altLang="zh-CN" sz="2400" dirty="0" smtClean="0">
                <a:solidFill>
                  <a:srgbClr val="262626"/>
                </a:solidFill>
                <a:latin typeface="Helvetica" pitchFamily="34" charset="0"/>
                <a:ea typeface="宋体" pitchFamily="2" charset="-122"/>
              </a:rPr>
              <a:t>: </a:t>
            </a:r>
          </a:p>
          <a:p>
            <a:pPr eaLnBrk="1" hangingPunct="1"/>
            <a:endParaRPr lang="en-US" altLang="zh-CN" sz="2800" dirty="0" smtClean="0">
              <a:solidFill>
                <a:srgbClr val="262626"/>
              </a:solidFill>
              <a:latin typeface="Helvetica" pitchFamily="34" charset="0"/>
              <a:ea typeface="宋体" pitchFamily="2" charset="-122"/>
            </a:endParaRPr>
          </a:p>
          <a:p>
            <a:pPr eaLnBrk="1" hangingPunct="1"/>
            <a:endParaRPr lang="en-US" altLang="zh-CN" sz="2800" dirty="0" smtClean="0">
              <a:solidFill>
                <a:srgbClr val="262626"/>
              </a:solidFill>
              <a:latin typeface="Helvetica" pitchFamily="34" charset="0"/>
              <a:ea typeface="宋体" pitchFamily="2" charset="-122"/>
            </a:endParaRPr>
          </a:p>
          <a:p>
            <a:pPr lvl="1" eaLnBrk="1" hangingPunct="1"/>
            <a:r>
              <a:rPr lang="en-US" altLang="zh-CN" sz="1800" b="1" i="1" dirty="0" smtClean="0">
                <a:solidFill>
                  <a:schemeClr val="accent6"/>
                </a:solidFill>
                <a:latin typeface="Times New Roman" pitchFamily="18" charset="0"/>
                <a:ea typeface="宋体" pitchFamily="2" charset="-122"/>
              </a:rPr>
              <a:t>A</a:t>
            </a:r>
            <a:r>
              <a:rPr lang="en-US" altLang="zh-CN" sz="1800" dirty="0" smtClean="0">
                <a:solidFill>
                  <a:schemeClr val="accent6"/>
                </a:solidFill>
                <a:latin typeface="Times New Roman" pitchFamily="18" charset="0"/>
                <a:ea typeface="宋体" pitchFamily="2" charset="-122"/>
              </a:rPr>
              <a:t>(·)</a:t>
            </a:r>
            <a:r>
              <a:rPr lang="en-US" altLang="zh-CN" sz="1800" dirty="0" smtClean="0">
                <a:latin typeface="Helvetica" pitchFamily="34" charset="0"/>
                <a:ea typeface="宋体" pitchFamily="2" charset="-122"/>
              </a:rPr>
              <a:t>: </a:t>
            </a:r>
            <a:r>
              <a:rPr lang="en-US" altLang="zh-CN" sz="1800" dirty="0" smtClean="0">
                <a:latin typeface="Helvetica" pitchFamily="34" charset="0"/>
                <a:ea typeface="宋体" pitchFamily="2" charset="-122"/>
              </a:rPr>
              <a:t>attenuation function for chromatic gradient, </a:t>
            </a:r>
            <a:r>
              <a:rPr lang="en-US" altLang="zh-CN" sz="1800" dirty="0" smtClean="0">
                <a:latin typeface="Helvetica" pitchFamily="34" charset="0"/>
                <a:ea typeface="宋体" pitchFamily="2" charset="-122"/>
              </a:rPr>
              <a:t>for </a:t>
            </a:r>
            <a:r>
              <a:rPr lang="en-US" altLang="zh-CN" sz="1800" b="1" dirty="0" smtClean="0">
                <a:solidFill>
                  <a:schemeClr val="accent6"/>
                </a:solidFill>
                <a:latin typeface="Helvetica" pitchFamily="34" charset="0"/>
                <a:ea typeface="宋体" pitchFamily="2" charset="-122"/>
              </a:rPr>
              <a:t>artifact removal</a:t>
            </a:r>
          </a:p>
          <a:p>
            <a:pPr lvl="1" eaLnBrk="1" hangingPunct="1"/>
            <a:r>
              <a:rPr lang="en-US" altLang="zh-CN" sz="1800" b="1" i="1" dirty="0" smtClean="0">
                <a:solidFill>
                  <a:schemeClr val="accent6"/>
                </a:solidFill>
                <a:latin typeface="Times New Roman" pitchFamily="18" charset="0"/>
                <a:ea typeface="宋体" pitchFamily="2" charset="-122"/>
              </a:rPr>
              <a:t>sign</a:t>
            </a:r>
            <a:r>
              <a:rPr lang="en-US" altLang="zh-CN" sz="1800" dirty="0" smtClean="0">
                <a:solidFill>
                  <a:schemeClr val="accent6"/>
                </a:solidFill>
                <a:latin typeface="Times New Roman" pitchFamily="18" charset="0"/>
                <a:ea typeface="宋体" pitchFamily="2" charset="-122"/>
              </a:rPr>
              <a:t>(·)</a:t>
            </a:r>
            <a:r>
              <a:rPr lang="en-US" altLang="zh-CN" sz="1800" dirty="0" smtClean="0">
                <a:latin typeface="Helvetica" pitchFamily="34" charset="0"/>
                <a:ea typeface="宋体" pitchFamily="2" charset="-122"/>
              </a:rPr>
              <a:t>: sign function of the gradient, for determining the </a:t>
            </a:r>
            <a:r>
              <a:rPr lang="en-US" altLang="zh-CN" sz="1800" b="1" dirty="0" smtClean="0">
                <a:solidFill>
                  <a:schemeClr val="accent6"/>
                </a:solidFill>
                <a:latin typeface="Helvetica" pitchFamily="34" charset="0"/>
                <a:ea typeface="宋体" pitchFamily="2" charset="-122"/>
              </a:rPr>
              <a:t>color ordering</a:t>
            </a:r>
          </a:p>
          <a:p>
            <a:pPr eaLnBrk="1" hangingPunct="1"/>
            <a:r>
              <a:rPr lang="en-US" altLang="zh-CN" sz="2400" dirty="0" smtClean="0">
                <a:solidFill>
                  <a:srgbClr val="262626"/>
                </a:solidFill>
                <a:latin typeface="Helvetica" pitchFamily="34" charset="0"/>
                <a:ea typeface="宋体" pitchFamily="2" charset="-122"/>
              </a:rPr>
              <a:t>Grayscale image </a:t>
            </a:r>
            <a:r>
              <a:rPr lang="en-US" altLang="zh-CN" sz="2400" i="1" dirty="0" smtClean="0">
                <a:solidFill>
                  <a:srgbClr val="262626"/>
                </a:solidFill>
                <a:latin typeface="Times New Roman" pitchFamily="18" charset="0"/>
                <a:ea typeface="宋体" pitchFamily="2" charset="-122"/>
              </a:rPr>
              <a:t>G</a:t>
            </a:r>
            <a:r>
              <a:rPr lang="en-US" altLang="zh-CN" sz="2400" dirty="0" smtClean="0">
                <a:solidFill>
                  <a:srgbClr val="262626"/>
                </a:solidFill>
                <a:latin typeface="Helvetica" pitchFamily="34" charset="0"/>
                <a:ea typeface="宋体" pitchFamily="2" charset="-122"/>
              </a:rPr>
              <a:t> reconstructed by a PES</a:t>
            </a:r>
            <a:endParaRPr lang="en-US" altLang="zh-CN" sz="1500" dirty="0" smtClean="0">
              <a:solidFill>
                <a:srgbClr val="7F7F7F"/>
              </a:solidFill>
              <a:latin typeface="Helvetica" pitchFamily="34" charset="0"/>
              <a:ea typeface="宋体" pitchFamily="2" charset="-122"/>
            </a:endParaRPr>
          </a:p>
        </p:txBody>
      </p:sp>
      <p:pic>
        <p:nvPicPr>
          <p:cNvPr id="25605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87905" y="3562350"/>
            <a:ext cx="482600" cy="33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日期占位符 6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t>2015-03-12</a:t>
            </a:r>
            <a:endParaRPr dirty="0"/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4F4EBAE-4374-4536-A8BB-681ECE397E19}" type="slidenum">
              <a:rPr smtClean="0"/>
              <a:pPr>
                <a:defRPr/>
              </a:pPr>
              <a:t>9</a:t>
            </a:fld>
            <a:endParaRPr/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altLang="zh-CN"/>
              <a:t>GRAPP2015</a:t>
            </a:r>
          </a:p>
        </p:txBody>
      </p:sp>
      <p:grpSp>
        <p:nvGrpSpPr>
          <p:cNvPr id="209" name="组合 208"/>
          <p:cNvGrpSpPr/>
          <p:nvPr/>
        </p:nvGrpSpPr>
        <p:grpSpPr>
          <a:xfrm>
            <a:off x="1333500" y="1676400"/>
            <a:ext cx="6477000" cy="1676737"/>
            <a:chOff x="1143000" y="1756023"/>
            <a:chExt cx="6477000" cy="1676737"/>
          </a:xfrm>
        </p:grpSpPr>
        <p:sp>
          <p:nvSpPr>
            <p:cNvPr id="135" name="圆角矩形 134"/>
            <p:cNvSpPr/>
            <p:nvPr/>
          </p:nvSpPr>
          <p:spPr bwMode="auto">
            <a:xfrm>
              <a:off x="4520433" y="2331842"/>
              <a:ext cx="428135" cy="1100918"/>
            </a:xfrm>
            <a:prstGeom prst="roundRect">
              <a:avLst/>
            </a:prstGeom>
            <a:ln w="19050">
              <a:prstDash val="sysDot"/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zh-CN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</a:endParaRPr>
            </a:p>
          </p:txBody>
        </p:sp>
        <p:sp>
          <p:nvSpPr>
            <p:cNvPr id="136" name="圆角矩形 135"/>
            <p:cNvSpPr/>
            <p:nvPr/>
          </p:nvSpPr>
          <p:spPr bwMode="auto">
            <a:xfrm>
              <a:off x="2908661" y="2324646"/>
              <a:ext cx="428135" cy="1100918"/>
            </a:xfrm>
            <a:prstGeom prst="roundRect">
              <a:avLst/>
            </a:prstGeom>
            <a:ln w="19050">
              <a:prstDash val="sysDot"/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zh-CN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</a:endParaRPr>
            </a:p>
          </p:txBody>
        </p:sp>
        <p:grpSp>
          <p:nvGrpSpPr>
            <p:cNvPr id="198" name="组合 197"/>
            <p:cNvGrpSpPr/>
            <p:nvPr/>
          </p:nvGrpSpPr>
          <p:grpSpPr>
            <a:xfrm>
              <a:off x="1492914" y="1756023"/>
              <a:ext cx="366973" cy="366973"/>
              <a:chOff x="1486082" y="1756023"/>
              <a:chExt cx="366973" cy="366973"/>
            </a:xfrm>
          </p:grpSpPr>
          <p:sp>
            <p:nvSpPr>
              <p:cNvPr id="194" name="椭圆 12"/>
              <p:cNvSpPr/>
              <p:nvPr/>
            </p:nvSpPr>
            <p:spPr bwMode="auto">
              <a:xfrm>
                <a:off x="1486082" y="1756023"/>
                <a:ext cx="366973" cy="366973"/>
              </a:xfrm>
              <a:prstGeom prst="ellipse">
                <a:avLst/>
              </a:prstGeom>
              <a:ln w="19050">
                <a:headEnd type="none" w="med" len="med"/>
                <a:tailEnd type="none" w="med" len="med"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zh-CN" alt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宋体" pitchFamily="2" charset="-122"/>
                </a:endParaRPr>
              </a:p>
            </p:txBody>
          </p:sp>
          <p:sp>
            <p:nvSpPr>
              <p:cNvPr id="195" name="TextBox 8"/>
              <p:cNvSpPr txBox="1">
                <a:spLocks noChangeArrowheads="1"/>
              </p:cNvSpPr>
              <p:nvPr/>
            </p:nvSpPr>
            <p:spPr bwMode="auto">
              <a:xfrm>
                <a:off x="1547244" y="1770232"/>
                <a:ext cx="244649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 eaLnBrk="1" hangingPunct="1"/>
                <a:r>
                  <a:rPr lang="en-US" altLang="zh-CN" sz="1600" i="1" dirty="0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C</a:t>
                </a:r>
                <a:endParaRPr lang="zh-CN" altLang="en-US" sz="1200" i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138" name="TextBox 8"/>
            <p:cNvSpPr txBox="1">
              <a:spLocks noChangeArrowheads="1"/>
            </p:cNvSpPr>
            <p:nvPr/>
          </p:nvSpPr>
          <p:spPr bwMode="auto">
            <a:xfrm>
              <a:off x="2177827" y="1801010"/>
              <a:ext cx="489296" cy="276999"/>
            </a:xfrm>
            <a:prstGeom prst="rect">
              <a:avLst/>
            </a:prstGeom>
            <a:noFill/>
            <a:ln w="12700">
              <a:solidFill>
                <a:schemeClr val="accent6">
                  <a:lumMod val="75000"/>
                </a:schemeClr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eaLnBrk="1" hangingPunct="1"/>
              <a:r>
                <a:rPr lang="en-US" altLang="zh-CN" sz="1200" dirty="0" smtClean="0">
                  <a:latin typeface="Times New Roman" pitchFamily="18" charset="0"/>
                  <a:cs typeface="Times New Roman" pitchFamily="18" charset="0"/>
                </a:rPr>
                <a:t>LAB</a:t>
              </a:r>
              <a:endParaRPr lang="zh-CN" altLang="en-US" sz="1200" dirty="0"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201" name="组合 200"/>
            <p:cNvGrpSpPr/>
            <p:nvPr/>
          </p:nvGrpSpPr>
          <p:grpSpPr>
            <a:xfrm>
              <a:off x="7026510" y="1756023"/>
              <a:ext cx="366973" cy="366973"/>
              <a:chOff x="6948473" y="1756023"/>
              <a:chExt cx="366973" cy="366973"/>
            </a:xfrm>
          </p:grpSpPr>
          <p:sp>
            <p:nvSpPr>
              <p:cNvPr id="192" name="椭圆 191"/>
              <p:cNvSpPr/>
              <p:nvPr/>
            </p:nvSpPr>
            <p:spPr bwMode="auto">
              <a:xfrm>
                <a:off x="6948473" y="1756023"/>
                <a:ext cx="366973" cy="366973"/>
              </a:xfrm>
              <a:prstGeom prst="ellipse">
                <a:avLst/>
              </a:prstGeom>
              <a:ln w="19050"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zh-CN" alt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宋体" pitchFamily="2" charset="-122"/>
                </a:endParaRPr>
              </a:p>
            </p:txBody>
          </p:sp>
          <p:sp>
            <p:nvSpPr>
              <p:cNvPr id="193" name="TextBox 8"/>
              <p:cNvSpPr txBox="1">
                <a:spLocks noChangeArrowheads="1"/>
              </p:cNvSpPr>
              <p:nvPr/>
            </p:nvSpPr>
            <p:spPr bwMode="auto">
              <a:xfrm>
                <a:off x="7009635" y="1770232"/>
                <a:ext cx="244649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 eaLnBrk="1" hangingPunct="1"/>
                <a:r>
                  <a:rPr lang="en-US" altLang="zh-CN" sz="1600" i="1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G</a:t>
                </a:r>
                <a:endParaRPr lang="zh-CN" altLang="en-US" sz="1200" i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140" name="TextBox 8"/>
            <p:cNvSpPr txBox="1">
              <a:spLocks noChangeArrowheads="1"/>
            </p:cNvSpPr>
            <p:nvPr/>
          </p:nvSpPr>
          <p:spPr bwMode="auto">
            <a:xfrm>
              <a:off x="6201118" y="1801010"/>
              <a:ext cx="504482" cy="276999"/>
            </a:xfrm>
            <a:prstGeom prst="rect">
              <a:avLst/>
            </a:prstGeom>
            <a:noFill/>
            <a:ln w="12700">
              <a:solidFill>
                <a:schemeClr val="accent1">
                  <a:lumMod val="75000"/>
                </a:schemeClr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eaLnBrk="1" hangingPunct="1"/>
              <a:r>
                <a:rPr lang="en-US" altLang="zh-CN" sz="1200" dirty="0" smtClean="0">
                  <a:latin typeface="Times New Roman" pitchFamily="18" charset="0"/>
                  <a:cs typeface="Times New Roman" pitchFamily="18" charset="0"/>
                </a:rPr>
                <a:t>PES</a:t>
              </a:r>
              <a:endParaRPr lang="zh-CN" altLang="en-US" sz="1200" dirty="0"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199" name="组合 198"/>
            <p:cNvGrpSpPr/>
            <p:nvPr/>
          </p:nvGrpSpPr>
          <p:grpSpPr>
            <a:xfrm>
              <a:off x="2969823" y="1785621"/>
              <a:ext cx="305811" cy="307777"/>
              <a:chOff x="2969823" y="1791699"/>
              <a:chExt cx="305811" cy="307777"/>
            </a:xfrm>
          </p:grpSpPr>
          <p:sp>
            <p:nvSpPr>
              <p:cNvPr id="190" name="椭圆 189"/>
              <p:cNvSpPr/>
              <p:nvPr/>
            </p:nvSpPr>
            <p:spPr bwMode="auto">
              <a:xfrm>
                <a:off x="2969823" y="1792682"/>
                <a:ext cx="305811" cy="305810"/>
              </a:xfrm>
              <a:prstGeom prst="ellips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zh-CN" alt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宋体" pitchFamily="2" charset="-122"/>
                </a:endParaRPr>
              </a:p>
            </p:txBody>
          </p:sp>
          <p:sp>
            <p:nvSpPr>
              <p:cNvPr id="191" name="TextBox 8"/>
              <p:cNvSpPr txBox="1">
                <a:spLocks noChangeArrowheads="1"/>
              </p:cNvSpPr>
              <p:nvPr/>
            </p:nvSpPr>
            <p:spPr bwMode="auto">
              <a:xfrm>
                <a:off x="3020791" y="1791699"/>
                <a:ext cx="203874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 eaLnBrk="1" hangingPunct="1"/>
                <a:r>
                  <a:rPr lang="en-US" altLang="zh-CN" sz="1400" i="1" dirty="0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L</a:t>
                </a:r>
                <a:endParaRPr lang="zh-CN" altLang="en-US" sz="1100" i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142" name="组合 57"/>
            <p:cNvGrpSpPr/>
            <p:nvPr/>
          </p:nvGrpSpPr>
          <p:grpSpPr>
            <a:xfrm>
              <a:off x="2969823" y="2447448"/>
              <a:ext cx="305811" cy="875270"/>
              <a:chOff x="3048000" y="3075490"/>
              <a:chExt cx="381000" cy="1090472"/>
            </a:xfrm>
          </p:grpSpPr>
          <p:grpSp>
            <p:nvGrpSpPr>
              <p:cNvPr id="184" name="组合 21"/>
              <p:cNvGrpSpPr/>
              <p:nvPr/>
            </p:nvGrpSpPr>
            <p:grpSpPr>
              <a:xfrm>
                <a:off x="3048000" y="3075490"/>
                <a:ext cx="381000" cy="383450"/>
                <a:chOff x="3124200" y="2068006"/>
                <a:chExt cx="381000" cy="383450"/>
              </a:xfrm>
            </p:grpSpPr>
            <p:sp>
              <p:nvSpPr>
                <p:cNvPr id="188" name="椭圆 187"/>
                <p:cNvSpPr/>
                <p:nvPr/>
              </p:nvSpPr>
              <p:spPr bwMode="auto">
                <a:xfrm>
                  <a:off x="3124200" y="2069231"/>
                  <a:ext cx="381000" cy="380999"/>
                </a:xfrm>
                <a:prstGeom prst="ellipse">
                  <a:avLst/>
                </a:prstGeom>
                <a:ln>
                  <a:headEnd type="none" w="med" len="med"/>
                  <a:tailEnd type="none" w="med" len="med"/>
                </a:ln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zh-CN" altLang="en-US" sz="18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  <a:ea typeface="宋体" pitchFamily="2" charset="-122"/>
                  </a:endParaRPr>
                </a:p>
              </p:txBody>
            </p:sp>
            <p:sp>
              <p:nvSpPr>
                <p:cNvPr id="189" name="TextBox 8"/>
                <p:cNvSpPr txBox="1">
                  <a:spLocks noChangeArrowheads="1"/>
                </p:cNvSpPr>
                <p:nvPr/>
              </p:nvSpPr>
              <p:spPr bwMode="auto">
                <a:xfrm>
                  <a:off x="3187701" y="2068006"/>
                  <a:ext cx="254000" cy="38345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algn="ctr" eaLnBrk="1" hangingPunct="1"/>
                  <a:r>
                    <a:rPr lang="en-US" altLang="zh-CN" sz="1400" i="1" dirty="0" smtClean="0">
                      <a:solidFill>
                        <a:schemeClr val="bg1"/>
                      </a:solidFill>
                      <a:latin typeface="Times New Roman" pitchFamily="18" charset="0"/>
                      <a:cs typeface="Times New Roman" pitchFamily="18" charset="0"/>
                    </a:rPr>
                    <a:t>a</a:t>
                  </a:r>
                  <a:endParaRPr lang="zh-CN" altLang="en-US" sz="1100" i="1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grpSp>
            <p:nvGrpSpPr>
              <p:cNvPr id="185" name="组合 24"/>
              <p:cNvGrpSpPr/>
              <p:nvPr/>
            </p:nvGrpSpPr>
            <p:grpSpPr>
              <a:xfrm>
                <a:off x="3048000" y="3782512"/>
                <a:ext cx="381000" cy="383450"/>
                <a:chOff x="3124200" y="2068006"/>
                <a:chExt cx="381000" cy="383450"/>
              </a:xfrm>
            </p:grpSpPr>
            <p:sp>
              <p:nvSpPr>
                <p:cNvPr id="186" name="椭圆 185"/>
                <p:cNvSpPr/>
                <p:nvPr/>
              </p:nvSpPr>
              <p:spPr bwMode="auto">
                <a:xfrm>
                  <a:off x="3124200" y="2069231"/>
                  <a:ext cx="381000" cy="380999"/>
                </a:xfrm>
                <a:prstGeom prst="ellipse">
                  <a:avLst/>
                </a:prstGeom>
                <a:ln>
                  <a:headEnd type="none" w="med" len="med"/>
                  <a:tailEnd type="none" w="med" len="med"/>
                </a:ln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zh-CN" altLang="en-US" sz="18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  <a:ea typeface="宋体" pitchFamily="2" charset="-122"/>
                  </a:endParaRPr>
                </a:p>
              </p:txBody>
            </p:sp>
            <p:sp>
              <p:nvSpPr>
                <p:cNvPr id="187" name="TextBox 8"/>
                <p:cNvSpPr txBox="1">
                  <a:spLocks noChangeArrowheads="1"/>
                </p:cNvSpPr>
                <p:nvPr/>
              </p:nvSpPr>
              <p:spPr bwMode="auto">
                <a:xfrm>
                  <a:off x="3187701" y="2068006"/>
                  <a:ext cx="254000" cy="38345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algn="ctr" eaLnBrk="1" hangingPunct="1"/>
                  <a:r>
                    <a:rPr lang="en-US" altLang="zh-CN" sz="1400" i="1" dirty="0" smtClean="0">
                      <a:solidFill>
                        <a:schemeClr val="bg1"/>
                      </a:solidFill>
                      <a:latin typeface="Times New Roman" pitchFamily="18" charset="0"/>
                      <a:cs typeface="Times New Roman" pitchFamily="18" charset="0"/>
                    </a:rPr>
                    <a:t>b</a:t>
                  </a:r>
                  <a:endParaRPr lang="zh-CN" altLang="en-US" sz="1100" i="1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</p:grpSp>
        <p:pic>
          <p:nvPicPr>
            <p:cNvPr id="143" name="Picture 10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752752" y="1773225"/>
              <a:ext cx="336391" cy="332569"/>
            </a:xfrm>
            <a:prstGeom prst="rect">
              <a:avLst/>
            </a:prstGeom>
            <a:noFill/>
            <a:ln w="12700">
              <a:solidFill>
                <a:schemeClr val="accent1">
                  <a:lumMod val="75000"/>
                </a:schemeClr>
              </a:solidFill>
              <a:miter lim="800000"/>
              <a:headEnd/>
              <a:tailEnd/>
            </a:ln>
          </p:spPr>
        </p:pic>
        <p:pic>
          <p:nvPicPr>
            <p:cNvPr id="144" name="Picture 11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722195" y="2688297"/>
              <a:ext cx="397504" cy="374571"/>
            </a:xfrm>
            <a:prstGeom prst="rect">
              <a:avLst/>
            </a:prstGeom>
            <a:noFill/>
            <a:ln w="12700">
              <a:solidFill>
                <a:schemeClr val="accent2">
                  <a:lumMod val="75000"/>
                </a:schemeClr>
              </a:solidFill>
              <a:miter lim="800000"/>
              <a:headEnd/>
              <a:tailEnd/>
            </a:ln>
          </p:spPr>
        </p:pic>
        <p:grpSp>
          <p:nvGrpSpPr>
            <p:cNvPr id="205" name="组合 204"/>
            <p:cNvGrpSpPr/>
            <p:nvPr/>
          </p:nvGrpSpPr>
          <p:grpSpPr>
            <a:xfrm>
              <a:off x="4542048" y="2447448"/>
              <a:ext cx="380370" cy="875269"/>
              <a:chOff x="4572628" y="2447448"/>
              <a:chExt cx="380370" cy="875269"/>
            </a:xfrm>
          </p:grpSpPr>
          <p:grpSp>
            <p:nvGrpSpPr>
              <p:cNvPr id="178" name="组合 35"/>
              <p:cNvGrpSpPr/>
              <p:nvPr/>
            </p:nvGrpSpPr>
            <p:grpSpPr>
              <a:xfrm>
                <a:off x="4572628" y="2447448"/>
                <a:ext cx="380370" cy="307777"/>
                <a:chOff x="4876813" y="2906212"/>
                <a:chExt cx="473892" cy="383450"/>
              </a:xfrm>
            </p:grpSpPr>
            <p:sp>
              <p:nvSpPr>
                <p:cNvPr id="182" name="椭圆 181"/>
                <p:cNvSpPr/>
                <p:nvPr/>
              </p:nvSpPr>
              <p:spPr bwMode="auto">
                <a:xfrm>
                  <a:off x="4923259" y="2907437"/>
                  <a:ext cx="381001" cy="380999"/>
                </a:xfrm>
                <a:prstGeom prst="ellipse">
                  <a:avLst/>
                </a:prstGeom>
                <a:ln>
                  <a:headEnd type="none" w="med" len="med"/>
                  <a:tailEnd type="none" w="med" len="med"/>
                </a:ln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zh-CN" altLang="en-US" sz="18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  <a:ea typeface="宋体" pitchFamily="2" charset="-122"/>
                  </a:endParaRPr>
                </a:p>
              </p:txBody>
            </p:sp>
            <p:sp>
              <p:nvSpPr>
                <p:cNvPr id="183" name="TextBox 8"/>
                <p:cNvSpPr txBox="1">
                  <a:spLocks noChangeArrowheads="1"/>
                </p:cNvSpPr>
                <p:nvPr/>
              </p:nvSpPr>
              <p:spPr bwMode="auto">
                <a:xfrm>
                  <a:off x="4876813" y="2906212"/>
                  <a:ext cx="473892" cy="38345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algn="ctr" eaLnBrk="1" hangingPunct="1"/>
                  <a:r>
                    <a:rPr lang="en-US" altLang="zh-CN" sz="1400" i="1" dirty="0" smtClean="0">
                      <a:solidFill>
                        <a:schemeClr val="bg1"/>
                      </a:solidFill>
                      <a:latin typeface="Times New Roman" pitchFamily="18" charset="0"/>
                      <a:cs typeface="Times New Roman" pitchFamily="18" charset="0"/>
                    </a:rPr>
                    <a:t>C</a:t>
                  </a:r>
                  <a:r>
                    <a:rPr lang="en-US" altLang="zh-CN" sz="1400" i="1" baseline="-25000" dirty="0" smtClean="0">
                      <a:solidFill>
                        <a:schemeClr val="bg1"/>
                      </a:solidFill>
                      <a:latin typeface="Times New Roman" pitchFamily="18" charset="0"/>
                      <a:cs typeface="Times New Roman" pitchFamily="18" charset="0"/>
                    </a:rPr>
                    <a:t>x</a:t>
                  </a:r>
                  <a:endParaRPr lang="zh-CN" altLang="en-US" sz="1100" i="1" baseline="-25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grpSp>
            <p:nvGrpSpPr>
              <p:cNvPr id="179" name="组合 36"/>
              <p:cNvGrpSpPr/>
              <p:nvPr/>
            </p:nvGrpSpPr>
            <p:grpSpPr>
              <a:xfrm>
                <a:off x="4572629" y="3014940"/>
                <a:ext cx="380369" cy="307777"/>
                <a:chOff x="4876808" y="2906210"/>
                <a:chExt cx="473891" cy="383450"/>
              </a:xfrm>
            </p:grpSpPr>
            <p:sp>
              <p:nvSpPr>
                <p:cNvPr id="180" name="椭圆 179"/>
                <p:cNvSpPr/>
                <p:nvPr/>
              </p:nvSpPr>
              <p:spPr bwMode="auto">
                <a:xfrm>
                  <a:off x="4923247" y="2907436"/>
                  <a:ext cx="381000" cy="380999"/>
                </a:xfrm>
                <a:prstGeom prst="ellipse">
                  <a:avLst/>
                </a:prstGeom>
                <a:ln>
                  <a:headEnd type="none" w="med" len="med"/>
                  <a:tailEnd type="none" w="med" len="med"/>
                </a:ln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zh-CN" altLang="en-US" sz="18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  <a:ea typeface="宋体" pitchFamily="2" charset="-122"/>
                  </a:endParaRPr>
                </a:p>
              </p:txBody>
            </p:sp>
            <p:sp>
              <p:nvSpPr>
                <p:cNvPr id="181" name="TextBox 8"/>
                <p:cNvSpPr txBox="1">
                  <a:spLocks noChangeArrowheads="1"/>
                </p:cNvSpPr>
                <p:nvPr/>
              </p:nvSpPr>
              <p:spPr bwMode="auto">
                <a:xfrm>
                  <a:off x="4876808" y="2906210"/>
                  <a:ext cx="473891" cy="38345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algn="ctr" eaLnBrk="1" hangingPunct="1"/>
                  <a:r>
                    <a:rPr lang="en-US" altLang="zh-CN" sz="1400" i="1" dirty="0" smtClean="0">
                      <a:solidFill>
                        <a:schemeClr val="bg1"/>
                      </a:solidFill>
                      <a:latin typeface="Times New Roman" pitchFamily="18" charset="0"/>
                      <a:cs typeface="Times New Roman" pitchFamily="18" charset="0"/>
                    </a:rPr>
                    <a:t>C</a:t>
                  </a:r>
                  <a:r>
                    <a:rPr lang="en-US" altLang="zh-CN" sz="1400" i="1" baseline="-25000" dirty="0" smtClean="0">
                      <a:solidFill>
                        <a:schemeClr val="bg1"/>
                      </a:solidFill>
                      <a:latin typeface="Times New Roman" pitchFamily="18" charset="0"/>
                      <a:cs typeface="Times New Roman" pitchFamily="18" charset="0"/>
                    </a:rPr>
                    <a:t>y</a:t>
                  </a:r>
                  <a:endParaRPr lang="zh-CN" altLang="en-US" sz="1100" i="1" baseline="-25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</p:grpSp>
        <p:grpSp>
          <p:nvGrpSpPr>
            <p:cNvPr id="146" name="组合 59"/>
            <p:cNvGrpSpPr/>
            <p:nvPr/>
          </p:nvGrpSpPr>
          <p:grpSpPr>
            <a:xfrm>
              <a:off x="5235933" y="2455965"/>
              <a:ext cx="305811" cy="875270"/>
              <a:chOff x="5410200" y="3086101"/>
              <a:chExt cx="381000" cy="1090472"/>
            </a:xfrm>
          </p:grpSpPr>
          <p:sp>
            <p:nvSpPr>
              <p:cNvPr id="176" name="TextBox 8"/>
              <p:cNvSpPr txBox="1">
                <a:spLocks noChangeArrowheads="1"/>
              </p:cNvSpPr>
              <p:nvPr/>
            </p:nvSpPr>
            <p:spPr bwMode="auto">
              <a:xfrm>
                <a:off x="5410200" y="3086101"/>
                <a:ext cx="381000" cy="383450"/>
              </a:xfrm>
              <a:prstGeom prst="rect">
                <a:avLst/>
              </a:prstGeom>
              <a:noFill/>
              <a:ln w="12700">
                <a:solidFill>
                  <a:schemeClr val="accent6">
                    <a:lumMod val="75000"/>
                  </a:schemeClr>
                </a:solidFill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 eaLnBrk="1" hangingPunct="1"/>
                <a:r>
                  <a:rPr lang="en-US" altLang="zh-CN" sz="1400" dirty="0" smtClean="0">
                    <a:latin typeface="Times New Roman" pitchFamily="18" charset="0"/>
                    <a:cs typeface="Times New Roman" pitchFamily="18" charset="0"/>
                  </a:rPr>
                  <a:t>A</a:t>
                </a:r>
                <a:endParaRPr lang="zh-CN" altLang="en-US" sz="12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77" name="TextBox 8"/>
              <p:cNvSpPr txBox="1">
                <a:spLocks noChangeArrowheads="1"/>
              </p:cNvSpPr>
              <p:nvPr/>
            </p:nvSpPr>
            <p:spPr bwMode="auto">
              <a:xfrm>
                <a:off x="5410200" y="3793123"/>
                <a:ext cx="381000" cy="383450"/>
              </a:xfrm>
              <a:prstGeom prst="rect">
                <a:avLst/>
              </a:prstGeom>
              <a:noFill/>
              <a:ln w="12700">
                <a:solidFill>
                  <a:schemeClr val="accent6">
                    <a:lumMod val="75000"/>
                  </a:schemeClr>
                </a:solidFill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 eaLnBrk="1" hangingPunct="1"/>
                <a:r>
                  <a:rPr lang="en-US" altLang="zh-CN" sz="1400" dirty="0" smtClean="0">
                    <a:latin typeface="Times New Roman" pitchFamily="18" charset="0"/>
                    <a:cs typeface="Times New Roman" pitchFamily="18" charset="0"/>
                  </a:rPr>
                  <a:t>A</a:t>
                </a:r>
                <a:endParaRPr lang="zh-CN" altLang="en-US" sz="12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pic>
          <p:nvPicPr>
            <p:cNvPr id="147" name="Picture 13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5541744" y="1767512"/>
              <a:ext cx="328706" cy="343994"/>
            </a:xfrm>
            <a:prstGeom prst="rect">
              <a:avLst/>
            </a:prstGeom>
            <a:noFill/>
            <a:ln w="12700">
              <a:solidFill>
                <a:schemeClr val="accent1">
                  <a:lumMod val="75000"/>
                </a:schemeClr>
              </a:solidFill>
              <a:miter lim="800000"/>
              <a:headEnd/>
              <a:tailEnd/>
            </a:ln>
          </p:spPr>
        </p:pic>
        <p:cxnSp>
          <p:nvCxnSpPr>
            <p:cNvPr id="148" name="直接箭头连接符 147"/>
            <p:cNvCxnSpPr>
              <a:stCxn id="182" idx="6"/>
              <a:endCxn id="176" idx="1"/>
            </p:cNvCxnSpPr>
            <p:nvPr/>
          </p:nvCxnSpPr>
          <p:spPr bwMode="auto">
            <a:xfrm>
              <a:off x="4885139" y="2601336"/>
              <a:ext cx="350794" cy="8518"/>
            </a:xfrm>
            <a:prstGeom prst="straightConnector1">
              <a:avLst/>
            </a:prstGeom>
            <a:solidFill>
              <a:schemeClr val="accent1"/>
            </a:solidFill>
            <a:ln w="15875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triangle" w="med" len="lg"/>
            </a:ln>
            <a:effectLst/>
          </p:spPr>
        </p:cxnSp>
        <p:cxnSp>
          <p:nvCxnSpPr>
            <p:cNvPr id="149" name="直接箭头连接符 148"/>
            <p:cNvCxnSpPr>
              <a:stCxn id="138" idx="3"/>
              <a:endCxn id="190" idx="2"/>
            </p:cNvCxnSpPr>
            <p:nvPr/>
          </p:nvCxnSpPr>
          <p:spPr bwMode="auto">
            <a:xfrm flipV="1">
              <a:off x="2667123" y="1939509"/>
              <a:ext cx="302700" cy="1"/>
            </a:xfrm>
            <a:prstGeom prst="straightConnector1">
              <a:avLst/>
            </a:prstGeom>
            <a:solidFill>
              <a:schemeClr val="accent1"/>
            </a:solidFill>
            <a:ln w="15875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triangle" w="med" len="lg"/>
            </a:ln>
            <a:effectLst/>
          </p:spPr>
        </p:cxnSp>
        <p:cxnSp>
          <p:nvCxnSpPr>
            <p:cNvPr id="150" name="直接箭头连接符 149"/>
            <p:cNvCxnSpPr>
              <a:stCxn id="190" idx="6"/>
              <a:endCxn id="143" idx="1"/>
            </p:cNvCxnSpPr>
            <p:nvPr/>
          </p:nvCxnSpPr>
          <p:spPr bwMode="auto">
            <a:xfrm>
              <a:off x="3275634" y="1939509"/>
              <a:ext cx="477118" cy="1"/>
            </a:xfrm>
            <a:prstGeom prst="straightConnector1">
              <a:avLst/>
            </a:prstGeom>
            <a:solidFill>
              <a:schemeClr val="accent1"/>
            </a:solidFill>
            <a:ln w="15875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triangle" w="med" len="lg"/>
            </a:ln>
            <a:effectLst/>
          </p:spPr>
        </p:cxnSp>
        <p:cxnSp>
          <p:nvCxnSpPr>
            <p:cNvPr id="151" name="形状 150"/>
            <p:cNvCxnSpPr>
              <a:stCxn id="138" idx="2"/>
              <a:endCxn id="188" idx="2"/>
            </p:cNvCxnSpPr>
            <p:nvPr/>
          </p:nvCxnSpPr>
          <p:spPr bwMode="auto">
            <a:xfrm rot="16200000" flipH="1">
              <a:off x="2434486" y="2065998"/>
              <a:ext cx="523327" cy="547348"/>
            </a:xfrm>
            <a:prstGeom prst="bentConnector2">
              <a:avLst/>
            </a:prstGeom>
            <a:solidFill>
              <a:schemeClr val="accent1"/>
            </a:solidFill>
            <a:ln w="15875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triangle" w="med" len="lg"/>
            </a:ln>
            <a:effectLst/>
          </p:spPr>
        </p:cxnSp>
        <p:cxnSp>
          <p:nvCxnSpPr>
            <p:cNvPr id="152" name="形状 151"/>
            <p:cNvCxnSpPr>
              <a:stCxn id="138" idx="2"/>
              <a:endCxn id="186" idx="2"/>
            </p:cNvCxnSpPr>
            <p:nvPr/>
          </p:nvCxnSpPr>
          <p:spPr bwMode="auto">
            <a:xfrm rot="16200000" flipH="1">
              <a:off x="2150739" y="2349745"/>
              <a:ext cx="1090820" cy="547348"/>
            </a:xfrm>
            <a:prstGeom prst="bentConnector2">
              <a:avLst/>
            </a:prstGeom>
            <a:solidFill>
              <a:schemeClr val="accent1"/>
            </a:solidFill>
            <a:ln w="15875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triangle" w="med" len="lg"/>
            </a:ln>
            <a:effectLst/>
          </p:spPr>
        </p:cxnSp>
        <p:cxnSp>
          <p:nvCxnSpPr>
            <p:cNvPr id="153" name="形状 76"/>
            <p:cNvCxnSpPr>
              <a:stCxn id="188" idx="6"/>
              <a:endCxn id="144" idx="1"/>
            </p:cNvCxnSpPr>
            <p:nvPr/>
          </p:nvCxnSpPr>
          <p:spPr bwMode="auto">
            <a:xfrm>
              <a:off x="3275634" y="2601336"/>
              <a:ext cx="446561" cy="274247"/>
            </a:xfrm>
            <a:prstGeom prst="bentConnector3">
              <a:avLst>
                <a:gd name="adj1" fmla="val 50000"/>
              </a:avLst>
            </a:prstGeom>
            <a:solidFill>
              <a:schemeClr val="accent1"/>
            </a:solidFill>
            <a:ln w="15875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triangle" w="med" len="lg"/>
            </a:ln>
            <a:effectLst/>
          </p:spPr>
        </p:cxnSp>
        <p:cxnSp>
          <p:nvCxnSpPr>
            <p:cNvPr id="154" name="形状 76"/>
            <p:cNvCxnSpPr>
              <a:stCxn id="186" idx="6"/>
              <a:endCxn id="144" idx="1"/>
            </p:cNvCxnSpPr>
            <p:nvPr/>
          </p:nvCxnSpPr>
          <p:spPr bwMode="auto">
            <a:xfrm flipV="1">
              <a:off x="3275634" y="2875583"/>
              <a:ext cx="446561" cy="293246"/>
            </a:xfrm>
            <a:prstGeom prst="bentConnector3">
              <a:avLst>
                <a:gd name="adj1" fmla="val 50000"/>
              </a:avLst>
            </a:prstGeom>
            <a:solidFill>
              <a:schemeClr val="accent1"/>
            </a:solidFill>
            <a:ln w="15875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triangle" w="med" len="lg"/>
            </a:ln>
            <a:effectLst/>
          </p:spPr>
        </p:cxnSp>
        <p:cxnSp>
          <p:nvCxnSpPr>
            <p:cNvPr id="155" name="形状 76"/>
            <p:cNvCxnSpPr>
              <a:stCxn id="144" idx="3"/>
              <a:endCxn id="182" idx="2"/>
            </p:cNvCxnSpPr>
            <p:nvPr/>
          </p:nvCxnSpPr>
          <p:spPr bwMode="auto">
            <a:xfrm flipV="1">
              <a:off x="4119699" y="2601336"/>
              <a:ext cx="459629" cy="274247"/>
            </a:xfrm>
            <a:prstGeom prst="bentConnector3">
              <a:avLst>
                <a:gd name="adj1" fmla="val 50000"/>
              </a:avLst>
            </a:prstGeom>
            <a:solidFill>
              <a:schemeClr val="accent1"/>
            </a:solidFill>
            <a:ln w="15875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triangle" w="med" len="lg"/>
            </a:ln>
            <a:effectLst/>
          </p:spPr>
        </p:cxnSp>
        <p:cxnSp>
          <p:nvCxnSpPr>
            <p:cNvPr id="156" name="形状 76"/>
            <p:cNvCxnSpPr>
              <a:stCxn id="144" idx="3"/>
              <a:endCxn id="180" idx="2"/>
            </p:cNvCxnSpPr>
            <p:nvPr/>
          </p:nvCxnSpPr>
          <p:spPr bwMode="auto">
            <a:xfrm>
              <a:off x="4119699" y="2875583"/>
              <a:ext cx="459624" cy="293246"/>
            </a:xfrm>
            <a:prstGeom prst="bentConnector3">
              <a:avLst>
                <a:gd name="adj1" fmla="val 50000"/>
              </a:avLst>
            </a:prstGeom>
            <a:solidFill>
              <a:schemeClr val="accent1"/>
            </a:solidFill>
            <a:ln w="15875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triangle" w="med" len="lg"/>
            </a:ln>
            <a:effectLst/>
          </p:spPr>
        </p:cxnSp>
        <p:cxnSp>
          <p:nvCxnSpPr>
            <p:cNvPr id="157" name="直接箭头连接符 156"/>
            <p:cNvCxnSpPr>
              <a:stCxn id="180" idx="6"/>
              <a:endCxn id="177" idx="1"/>
            </p:cNvCxnSpPr>
            <p:nvPr/>
          </p:nvCxnSpPr>
          <p:spPr bwMode="auto">
            <a:xfrm>
              <a:off x="4885133" y="3168829"/>
              <a:ext cx="350800" cy="8518"/>
            </a:xfrm>
            <a:prstGeom prst="straightConnector1">
              <a:avLst/>
            </a:prstGeom>
            <a:solidFill>
              <a:schemeClr val="accent1"/>
            </a:solidFill>
            <a:ln w="15875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triangle" w="med" len="lg"/>
            </a:ln>
            <a:effectLst/>
          </p:spPr>
        </p:cxnSp>
        <p:cxnSp>
          <p:nvCxnSpPr>
            <p:cNvPr id="158" name="直接箭头连接符 157"/>
            <p:cNvCxnSpPr>
              <a:endCxn id="138" idx="1"/>
            </p:cNvCxnSpPr>
            <p:nvPr/>
          </p:nvCxnSpPr>
          <p:spPr bwMode="auto">
            <a:xfrm>
              <a:off x="1853055" y="1936087"/>
              <a:ext cx="324772" cy="3423"/>
            </a:xfrm>
            <a:prstGeom prst="straightConnector1">
              <a:avLst/>
            </a:prstGeom>
            <a:solidFill>
              <a:schemeClr val="accent1"/>
            </a:solidFill>
            <a:ln w="15875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triangle" w="med" len="lg"/>
            </a:ln>
            <a:effectLst/>
          </p:spPr>
        </p:cxnSp>
        <p:cxnSp>
          <p:nvCxnSpPr>
            <p:cNvPr id="159" name="直接箭头连接符 158"/>
            <p:cNvCxnSpPr>
              <a:stCxn id="143" idx="3"/>
              <a:endCxn id="174" idx="2"/>
            </p:cNvCxnSpPr>
            <p:nvPr/>
          </p:nvCxnSpPr>
          <p:spPr bwMode="auto">
            <a:xfrm flipV="1">
              <a:off x="4089143" y="1939509"/>
              <a:ext cx="490185" cy="1"/>
            </a:xfrm>
            <a:prstGeom prst="straightConnector1">
              <a:avLst/>
            </a:prstGeom>
            <a:solidFill>
              <a:schemeClr val="accent1"/>
            </a:solidFill>
            <a:ln w="15875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triangle" w="med" len="lg"/>
            </a:ln>
            <a:effectLst/>
          </p:spPr>
        </p:cxnSp>
        <p:cxnSp>
          <p:nvCxnSpPr>
            <p:cNvPr id="160" name="形状 159"/>
            <p:cNvCxnSpPr>
              <a:stCxn id="176" idx="3"/>
              <a:endCxn id="147" idx="2"/>
            </p:cNvCxnSpPr>
            <p:nvPr/>
          </p:nvCxnSpPr>
          <p:spPr bwMode="auto">
            <a:xfrm flipV="1">
              <a:off x="5541744" y="2111506"/>
              <a:ext cx="164353" cy="498348"/>
            </a:xfrm>
            <a:prstGeom prst="bentConnector2">
              <a:avLst/>
            </a:prstGeom>
            <a:solidFill>
              <a:schemeClr val="accent1"/>
            </a:solidFill>
            <a:ln w="15875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triangle" w="med" len="lg"/>
            </a:ln>
            <a:effectLst/>
          </p:spPr>
        </p:cxnSp>
        <p:cxnSp>
          <p:nvCxnSpPr>
            <p:cNvPr id="161" name="形状 160"/>
            <p:cNvCxnSpPr>
              <a:stCxn id="177" idx="3"/>
              <a:endCxn id="147" idx="2"/>
            </p:cNvCxnSpPr>
            <p:nvPr/>
          </p:nvCxnSpPr>
          <p:spPr bwMode="auto">
            <a:xfrm flipV="1">
              <a:off x="5541744" y="2111506"/>
              <a:ext cx="164353" cy="1065841"/>
            </a:xfrm>
            <a:prstGeom prst="bentConnector2">
              <a:avLst/>
            </a:prstGeom>
            <a:solidFill>
              <a:schemeClr val="accent1"/>
            </a:solidFill>
            <a:ln w="15875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triangle" w="med" len="lg"/>
            </a:ln>
            <a:effectLst/>
          </p:spPr>
        </p:cxnSp>
        <p:cxnSp>
          <p:nvCxnSpPr>
            <p:cNvPr id="162" name="直接箭头连接符 161"/>
            <p:cNvCxnSpPr>
              <a:stCxn id="147" idx="3"/>
              <a:endCxn id="140" idx="1"/>
            </p:cNvCxnSpPr>
            <p:nvPr/>
          </p:nvCxnSpPr>
          <p:spPr bwMode="auto">
            <a:xfrm>
              <a:off x="5870450" y="1939509"/>
              <a:ext cx="330668" cy="1"/>
            </a:xfrm>
            <a:prstGeom prst="straightConnector1">
              <a:avLst/>
            </a:prstGeom>
            <a:solidFill>
              <a:schemeClr val="accent1"/>
            </a:solidFill>
            <a:ln w="15875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triangle" w="med" len="lg"/>
            </a:ln>
            <a:effectLst/>
          </p:spPr>
        </p:cxnSp>
        <p:cxnSp>
          <p:nvCxnSpPr>
            <p:cNvPr id="163" name="直接箭头连接符 162"/>
            <p:cNvCxnSpPr>
              <a:stCxn id="140" idx="3"/>
              <a:endCxn id="192" idx="2"/>
            </p:cNvCxnSpPr>
            <p:nvPr/>
          </p:nvCxnSpPr>
          <p:spPr bwMode="auto">
            <a:xfrm>
              <a:off x="6705600" y="1939510"/>
              <a:ext cx="320910" cy="0"/>
            </a:xfrm>
            <a:prstGeom prst="straightConnector1">
              <a:avLst/>
            </a:prstGeom>
            <a:solidFill>
              <a:schemeClr val="accent1"/>
            </a:solidFill>
            <a:ln w="15875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triangle" w="med" len="lg"/>
            </a:ln>
            <a:effectLst/>
          </p:spPr>
        </p:cxnSp>
        <p:sp>
          <p:nvSpPr>
            <p:cNvPr id="164" name="TextBox 8"/>
            <p:cNvSpPr txBox="1">
              <a:spLocks noChangeArrowheads="1"/>
            </p:cNvSpPr>
            <p:nvPr/>
          </p:nvSpPr>
          <p:spPr bwMode="auto">
            <a:xfrm>
              <a:off x="1143000" y="2122740"/>
              <a:ext cx="1066800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eaLnBrk="1" hangingPunct="1"/>
              <a:r>
                <a:rPr lang="en-US" altLang="zh-CN" sz="1200" dirty="0" smtClean="0">
                  <a:latin typeface="Times New Roman" pitchFamily="18" charset="0"/>
                  <a:cs typeface="Times New Roman" pitchFamily="18" charset="0"/>
                </a:rPr>
                <a:t>Color image</a:t>
              </a:r>
              <a:endParaRPr lang="zh-CN" altLang="en-US" sz="12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65" name="TextBox 8"/>
            <p:cNvSpPr txBox="1">
              <a:spLocks noChangeArrowheads="1"/>
            </p:cNvSpPr>
            <p:nvPr/>
          </p:nvSpPr>
          <p:spPr bwMode="auto">
            <a:xfrm>
              <a:off x="6799992" y="2122740"/>
              <a:ext cx="820008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eaLnBrk="1" hangingPunct="1"/>
              <a:r>
                <a:rPr lang="en-US" altLang="zh-CN" sz="1200" dirty="0" smtClean="0">
                  <a:latin typeface="Times New Roman" pitchFamily="18" charset="0"/>
                  <a:cs typeface="Times New Roman" pitchFamily="18" charset="0"/>
                </a:rPr>
                <a:t>Grayscale image</a:t>
              </a:r>
              <a:endParaRPr lang="zh-CN" altLang="en-US" sz="1200" dirty="0"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200" name="组合 199"/>
            <p:cNvGrpSpPr/>
            <p:nvPr/>
          </p:nvGrpSpPr>
          <p:grpSpPr>
            <a:xfrm>
              <a:off x="4518166" y="1785621"/>
              <a:ext cx="428135" cy="307777"/>
              <a:chOff x="4511468" y="1791699"/>
              <a:chExt cx="428135" cy="307777"/>
            </a:xfrm>
          </p:grpSpPr>
          <p:sp>
            <p:nvSpPr>
              <p:cNvPr id="174" name="椭圆 173"/>
              <p:cNvSpPr/>
              <p:nvPr/>
            </p:nvSpPr>
            <p:spPr bwMode="auto">
              <a:xfrm>
                <a:off x="4572630" y="1792682"/>
                <a:ext cx="305811" cy="305810"/>
              </a:xfrm>
              <a:prstGeom prst="ellips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zh-CN" alt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宋体" pitchFamily="2" charset="-122"/>
                </a:endParaRPr>
              </a:p>
            </p:txBody>
          </p:sp>
          <p:sp>
            <p:nvSpPr>
              <p:cNvPr id="175" name="TextBox 8"/>
              <p:cNvSpPr txBox="1">
                <a:spLocks noChangeArrowheads="1"/>
              </p:cNvSpPr>
              <p:nvPr/>
            </p:nvSpPr>
            <p:spPr bwMode="auto">
              <a:xfrm>
                <a:off x="4511468" y="1791699"/>
                <a:ext cx="428135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 eaLnBrk="1" hangingPunct="1"/>
                <a:r>
                  <a:rPr lang="en-US" altLang="zh-CN" sz="1400" dirty="0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  <a:sym typeface="Symbol" pitchFamily="18" charset="2"/>
                  </a:rPr>
                  <a:t></a:t>
                </a:r>
                <a:r>
                  <a:rPr lang="en-US" altLang="zh-CN" sz="1400" i="1" dirty="0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L</a:t>
                </a:r>
                <a:endParaRPr lang="zh-CN" altLang="en-US" sz="1100" i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171" name="直接箭头连接符 170"/>
            <p:cNvCxnSpPr>
              <a:stCxn id="174" idx="6"/>
              <a:endCxn id="147" idx="1"/>
            </p:cNvCxnSpPr>
            <p:nvPr/>
          </p:nvCxnSpPr>
          <p:spPr bwMode="auto">
            <a:xfrm>
              <a:off x="4885139" y="1939509"/>
              <a:ext cx="656605" cy="0"/>
            </a:xfrm>
            <a:prstGeom prst="straightConnector1">
              <a:avLst/>
            </a:prstGeom>
            <a:solidFill>
              <a:schemeClr val="accent1"/>
            </a:solidFill>
            <a:ln w="15875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triangle" w="med" len="lg"/>
            </a:ln>
            <a:effectLst/>
          </p:spPr>
        </p:cxnSp>
      </p:grpSp>
      <p:grpSp>
        <p:nvGrpSpPr>
          <p:cNvPr id="2" name="组合 1"/>
          <p:cNvGrpSpPr/>
          <p:nvPr/>
        </p:nvGrpSpPr>
        <p:grpSpPr>
          <a:xfrm>
            <a:off x="1828800" y="4361330"/>
            <a:ext cx="4495800" cy="448235"/>
            <a:chOff x="1828800" y="4361330"/>
            <a:chExt cx="4495800" cy="448235"/>
          </a:xfrm>
        </p:grpSpPr>
        <p:cxnSp>
          <p:nvCxnSpPr>
            <p:cNvPr id="207" name="直接连接符 206"/>
            <p:cNvCxnSpPr/>
            <p:nvPr/>
          </p:nvCxnSpPr>
          <p:spPr bwMode="auto">
            <a:xfrm>
              <a:off x="1828800" y="4361330"/>
              <a:ext cx="4495800" cy="0"/>
            </a:xfrm>
            <a:prstGeom prst="line">
              <a:avLst/>
            </a:prstGeom>
            <a:solidFill>
              <a:schemeClr val="accent1"/>
            </a:solidFill>
            <a:ln w="22225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08" name="直接连接符 207"/>
            <p:cNvCxnSpPr/>
            <p:nvPr/>
          </p:nvCxnSpPr>
          <p:spPr bwMode="auto">
            <a:xfrm>
              <a:off x="1828800" y="4809565"/>
              <a:ext cx="4495800" cy="0"/>
            </a:xfrm>
            <a:prstGeom prst="line">
              <a:avLst/>
            </a:prstGeom>
            <a:solidFill>
              <a:schemeClr val="accent1"/>
            </a:solidFill>
            <a:ln w="22225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Office Them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宋体" pitchFamily="2" charset="-122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3001</TotalTime>
  <Words>1206</Words>
  <Application>Microsoft Office PowerPoint</Application>
  <PresentationFormat>全屏显示(4:3)</PresentationFormat>
  <Paragraphs>353</Paragraphs>
  <Slides>26</Slides>
  <Notes>26</Notes>
  <HiddenSlides>0</HiddenSlides>
  <MMClips>0</MMClips>
  <ScaleCrop>false</ScaleCrop>
  <HeadingPairs>
    <vt:vector size="8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26</vt:i4>
      </vt:variant>
    </vt:vector>
  </HeadingPairs>
  <TitlesOfParts>
    <vt:vector size="34" baseType="lpstr">
      <vt:lpstr>宋体</vt:lpstr>
      <vt:lpstr>Arial</vt:lpstr>
      <vt:lpstr>Calibri</vt:lpstr>
      <vt:lpstr>Helvetica</vt:lpstr>
      <vt:lpstr>Symbol</vt:lpstr>
      <vt:lpstr>Times New Roman</vt:lpstr>
      <vt:lpstr>Office Theme</vt:lpstr>
      <vt:lpstr>Image</vt:lpstr>
      <vt:lpstr>PowerPoint 演示文稿</vt:lpstr>
      <vt:lpstr>Outline</vt:lpstr>
      <vt:lpstr>Motivation</vt:lpstr>
      <vt:lpstr>Motivation</vt:lpstr>
      <vt:lpstr>Gradient Domain Image Processing</vt:lpstr>
      <vt:lpstr>The Measurement of Color Difference</vt:lpstr>
      <vt:lpstr>The Measurement of Color Difference</vt:lpstr>
      <vt:lpstr>Color-difference-based  Color-to-gray Conversion Framework</vt:lpstr>
      <vt:lpstr>Color-difference-based  Color-to-gray Conversion Framework</vt:lpstr>
      <vt:lpstr>Artifact Removal</vt:lpstr>
      <vt:lpstr>Artifact Removal</vt:lpstr>
      <vt:lpstr>Color Ordering for Isoluminance Image</vt:lpstr>
      <vt:lpstr>Color Ordering for Isoluminance Image</vt:lpstr>
      <vt:lpstr>Automatic Color-to-Gray Conversion</vt:lpstr>
      <vt:lpstr>Automatic Color-to-Gray Conversion</vt:lpstr>
      <vt:lpstr>Automatic Color-to-Gray Conversion</vt:lpstr>
      <vt:lpstr>Experiment Results</vt:lpstr>
      <vt:lpstr>Experiment Results</vt:lpstr>
      <vt:lpstr>Experiment Results</vt:lpstr>
      <vt:lpstr>Experiment Results</vt:lpstr>
      <vt:lpstr>Experiment Results</vt:lpstr>
      <vt:lpstr>Experiment Results</vt:lpstr>
      <vt:lpstr>Evaluation</vt:lpstr>
      <vt:lpstr>Evaluation</vt:lpstr>
      <vt:lpstr>Conclusion &amp; Future Work</vt:lpstr>
      <vt:lpstr>Thank You!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Melissa Chan</dc:creator>
  <cp:lastModifiedBy>Lu Hao</cp:lastModifiedBy>
  <cp:revision>367</cp:revision>
  <dcterms:created xsi:type="dcterms:W3CDTF">2012-08-27T07:20:20Z</dcterms:created>
  <dcterms:modified xsi:type="dcterms:W3CDTF">2015-03-12T01:00:25Z</dcterms:modified>
</cp:coreProperties>
</file>