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3" r:id="rId3"/>
    <p:sldId id="264" r:id="rId4"/>
    <p:sldId id="272" r:id="rId5"/>
    <p:sldId id="265" r:id="rId6"/>
    <p:sldId id="266" r:id="rId7"/>
    <p:sldId id="273" r:id="rId8"/>
    <p:sldId id="267" r:id="rId9"/>
    <p:sldId id="274" r:id="rId10"/>
    <p:sldId id="268" r:id="rId11"/>
    <p:sldId id="275" r:id="rId12"/>
    <p:sldId id="269" r:id="rId13"/>
    <p:sldId id="276" r:id="rId14"/>
    <p:sldId id="270" r:id="rId15"/>
    <p:sldId id="277" r:id="rId16"/>
    <p:sldId id="278" r:id="rId17"/>
    <p:sldId id="279" r:id="rId18"/>
    <p:sldId id="280" r:id="rId19"/>
    <p:sldId id="271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464A6-C558-4A4B-A59B-7D047DE0A823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E41FD-F83D-4A61-8BD3-053B3EDF8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39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72824-2077-4F81-B6B8-ADF0BDC884C5}" type="datetimeFigureOut">
              <a:rPr lang="zh-CN" altLang="en-US" smtClean="0"/>
              <a:pPr/>
              <a:t>2012/11/21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2D16-DE55-4F14-992C-C09DB668BC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2D16-DE55-4F14-992C-C09DB668BCA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80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5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88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85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57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73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5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5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23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40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B085-9118-4804-BBB9-7E73C2D27606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7FF7-7A46-4757-A898-9AF144B7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7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50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4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11" Type="http://schemas.openxmlformats.org/officeDocument/2006/relationships/image" Target="../media/image48.jpeg"/><Relationship Id="rId5" Type="http://schemas.openxmlformats.org/officeDocument/2006/relationships/image" Target="../media/image44.jpeg"/><Relationship Id="rId10" Type="http://schemas.openxmlformats.org/officeDocument/2006/relationships/image" Target="../media/image24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elissachan\Desktop\Slid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080802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Helvetica" pitchFamily="34" charset="0"/>
                <a:cs typeface="Arial" pitchFamily="34" charset="0"/>
              </a:rPr>
              <a:t>Gradient Domain Salience-preserving Color-to-gray Conversion</a:t>
            </a:r>
            <a:endParaRPr lang="en-US" sz="3400" b="1" dirty="0">
              <a:latin typeface="Helvetic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795" y="4351389"/>
            <a:ext cx="7086600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Bingfeng Zhou and Jie Feng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Institute of Computer Science and Technology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Peking University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Arial" pitchFamily="34" charset="0"/>
              </a:rPr>
              <a:t>Beijing, China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Arial" pitchFamily="34" charset="0"/>
            </a:endParaRPr>
          </a:p>
        </p:txBody>
      </p:sp>
      <p:pic>
        <p:nvPicPr>
          <p:cNvPr id="1026" name="Picture 2" descr="E:\documents\_color2gray_\color2gray_brief\images\Representat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998" y="609600"/>
            <a:ext cx="5510005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59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Artifact Removal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428999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Creating new images with PES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Common problem: the existence of artifacts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Cause grayscale distortion in color-to-grayscale conversion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Employs multi-scale schema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[</a:t>
            </a:r>
            <a:r>
              <a:rPr lang="en-US" altLang="zh-CN" sz="160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Fattal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et al. 2002]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Removes the inconsistency of the gradient field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[Neumann et al. 2007]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Our solution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Single-scale method, fast and efficient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Selectively attenuate the gradient enhancement by a modulation function </a:t>
            </a:r>
            <a:r>
              <a:rPr lang="en-US" altLang="zh-CN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(·)</a:t>
            </a:r>
            <a:endParaRPr lang="en-US" altLang="zh-CN" sz="2000" dirty="0" smtClean="0">
              <a:solidFill>
                <a:schemeClr val="accent2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 descr="E:\documents\_color2gray_\color2gray_brief\ppt\img\eq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2" y="4724402"/>
            <a:ext cx="4940141" cy="63912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9533" y="5508533"/>
            <a:ext cx="5866667" cy="2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5715000" y="457200"/>
            <a:ext cx="2895600" cy="1219200"/>
            <a:chOff x="5715000" y="457200"/>
            <a:chExt cx="2895600" cy="1219200"/>
          </a:xfrm>
        </p:grpSpPr>
        <p:pic>
          <p:nvPicPr>
            <p:cNvPr id="7" name="Picture 3" descr="E:\documents\_color2gray_\color2gray_brief\ppt\img\halormv_or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457200"/>
              <a:ext cx="1276697" cy="1219200"/>
            </a:xfrm>
            <a:prstGeom prst="rect">
              <a:avLst/>
            </a:prstGeom>
            <a:noFill/>
          </p:spPr>
        </p:pic>
        <p:pic>
          <p:nvPicPr>
            <p:cNvPr id="8" name="Picture 4" descr="E:\documents\_color2gray_\color2gray_brief\ppt\img\HaloRMV_F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1069" y="457200"/>
              <a:ext cx="1279531" cy="1219200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15" name="右箭头 14"/>
            <p:cNvSpPr/>
            <p:nvPr/>
          </p:nvSpPr>
          <p:spPr>
            <a:xfrm>
              <a:off x="7047083" y="914400"/>
              <a:ext cx="228600" cy="3048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Artifact Removal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76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Helvetica" pitchFamily="34" charset="0"/>
                <a:cs typeface="Helvetica" pitchFamily="34" charset="0"/>
              </a:rPr>
              <a:t>Modulation function</a:t>
            </a:r>
          </a:p>
          <a:p>
            <a:endParaRPr lang="en-US" altLang="zh-CN" sz="3600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Scales down the input signal by a scaling function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(·)</a:t>
            </a:r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lvl="1"/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Works only on chromatic difference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8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800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lvl="1"/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Enhancement to the luminance difference is always valid for any </a:t>
            </a:r>
            <a:r>
              <a:rPr lang="el-GR" altLang="zh-CN" sz="1800" i="1" spc="300" dirty="0" smtClean="0">
                <a:latin typeface="Times New Roman"/>
                <a:cs typeface="Times New Roman"/>
              </a:rPr>
              <a:t>β</a:t>
            </a:r>
            <a:r>
              <a:rPr lang="el-GR" altLang="zh-CN" sz="1800" spc="300" dirty="0" smtClean="0">
                <a:latin typeface="Times New Roman"/>
                <a:cs typeface="Times New Roman"/>
              </a:rPr>
              <a:t>≠</a:t>
            </a:r>
            <a:r>
              <a:rPr lang="en-US" altLang="zh-CN" sz="1800" spc="300" dirty="0" smtClean="0">
                <a:latin typeface="Times New Roman"/>
                <a:cs typeface="Times New Roman"/>
              </a:rPr>
              <a:t>0</a:t>
            </a:r>
          </a:p>
          <a:p>
            <a:pPr lvl="1"/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Larger value of </a:t>
            </a:r>
            <a:r>
              <a:rPr lang="el-GR" altLang="zh-CN" sz="1800" i="1" dirty="0" smtClean="0">
                <a:latin typeface="Times New Roman"/>
                <a:cs typeface="Times New Roman"/>
              </a:rPr>
              <a:t>γ</a:t>
            </a:r>
            <a:r>
              <a:rPr lang="en-US" altLang="zh-CN" sz="1800" dirty="0" smtClean="0">
                <a:latin typeface="Times New Roman"/>
                <a:cs typeface="Times New Roman"/>
              </a:rPr>
              <a:t> </a:t>
            </a:r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will preserve more high chromatic differences</a:t>
            </a:r>
          </a:p>
        </p:txBody>
      </p:sp>
      <p:pic>
        <p:nvPicPr>
          <p:cNvPr id="1026" name="Picture 2" descr="E:\documents\_color2gray_\color2gray_brief\ppt\img\eq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2" y="1809751"/>
            <a:ext cx="4940141" cy="639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Color Ordering for </a:t>
            </a:r>
            <a:r>
              <a:rPr lang="en-US" altLang="zh-CN" sz="3200" b="1" dirty="0" err="1" smtClean="0">
                <a:latin typeface="Helvetica" pitchFamily="34" charset="0"/>
              </a:rPr>
              <a:t>Isoluminance</a:t>
            </a:r>
            <a:r>
              <a:rPr lang="en-US" altLang="zh-CN" sz="3200" b="1" dirty="0" smtClean="0">
                <a:latin typeface="Helvetica" pitchFamily="34" charset="0"/>
              </a:rPr>
              <a:t> Image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200400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Isoluminance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colors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Difficult to determine the ordering to preserve their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difference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 the grayscale image</a:t>
            </a: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Defining sign function for the gradient field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Defined as the sign of the luminance difference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Do not work for pixels with equal luminance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Our sign function </a:t>
            </a:r>
            <a:r>
              <a:rPr lang="en-US" altLang="zh-CN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sign</a:t>
            </a:r>
            <a:r>
              <a:rPr lang="en-US" altLang="zh-CN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(·)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For </a:t>
            </a:r>
            <a:r>
              <a:rPr lang="en-US" altLang="zh-CN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isoluminance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colors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and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 descr="E:\documents\_color2gray_\color2gray_brief\ppt\img\eq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499610"/>
            <a:ext cx="5558314" cy="37719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058" y="5395951"/>
            <a:ext cx="957143" cy="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733" y="5710276"/>
            <a:ext cx="1066667" cy="3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:\documents\_color2gray_\color2gray_brief\ppt\img\sig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5095875"/>
            <a:ext cx="2371725" cy="923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5376902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: affecting strength of the chromatic difference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9725" y="5710276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: defines a direction in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plane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353300" y="1447800"/>
            <a:ext cx="1143000" cy="2743200"/>
            <a:chOff x="7315200" y="1447800"/>
            <a:chExt cx="1143000" cy="2743200"/>
          </a:xfrm>
        </p:grpSpPr>
        <p:pic>
          <p:nvPicPr>
            <p:cNvPr id="21" name="Picture 2" descr="E:\Elanor\document\color2gray_brief\ppt\img\is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144780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18" name="Picture 3" descr="E:\Elanor\document\color2gray_brief\ppt\img\iso_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5200" y="30480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23" name="下箭头 22"/>
            <p:cNvSpPr/>
            <p:nvPr/>
          </p:nvSpPr>
          <p:spPr>
            <a:xfrm>
              <a:off x="7696200" y="2667000"/>
              <a:ext cx="381000" cy="30480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Color Ordering for </a:t>
            </a:r>
            <a:r>
              <a:rPr lang="en-US" altLang="zh-CN" sz="3200" b="1" dirty="0" err="1" smtClean="0">
                <a:latin typeface="Helvetica" pitchFamily="34" charset="0"/>
              </a:rPr>
              <a:t>Isoluminance</a:t>
            </a:r>
            <a:r>
              <a:rPr lang="en-US" altLang="zh-CN" sz="3200" b="1" dirty="0" smtClean="0">
                <a:latin typeface="Helvetica" pitchFamily="34" charset="0"/>
              </a:rPr>
              <a:t> Image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600199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Example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 color blindness testing chart: chromatic color differences larger then luminance difference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Sign function with different </a:t>
            </a:r>
            <a:r>
              <a:rPr lang="el-GR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θ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reveals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different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pattern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  <p:pic>
        <p:nvPicPr>
          <p:cNvPr id="3079" name="Picture 7" descr="E:\documents\_color2gray_\color2gray_brief\ppt\img\Ishihara_9_P25-90d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701" y="4567050"/>
            <a:ext cx="1467299" cy="1476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47550" y="419754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Original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7550" y="599122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400" i="1" spc="3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400" spc="3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90˚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E:\documents\_color2gray_\color2gray_brief\ppt\img\Ishihara_9_P26-135d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001" y="4567050"/>
            <a:ext cx="1467298" cy="1476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55850" y="419754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in CIELAB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5850" y="599122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400" i="1" spc="3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400" spc="3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135˚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E:\documents\_color2gray_\color2gray_brief\ppt\img\Ishihara_9_P23-0d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301" y="2762250"/>
            <a:ext cx="1467298" cy="1476000"/>
          </a:xfrm>
          <a:prstGeom prst="rect">
            <a:avLst/>
          </a:prstGeom>
          <a:noFill/>
        </p:spPr>
      </p:pic>
      <p:pic>
        <p:nvPicPr>
          <p:cNvPr id="3081" name="Picture 9" descr="E:\documents\_color2gray_\color2gray_brief\ppt\img\Ishihara_9_P27-180d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301" y="4567050"/>
            <a:ext cx="1467299" cy="1476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664150" y="419754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400" i="1" spc="3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400" spc="3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0˚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4150" y="599122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400" i="1" spc="3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400" spc="3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180˚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E:\documents\_color2gray_\color2gray_brief\ppt\img\Ishihara_9_P24-45d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762250"/>
            <a:ext cx="1467299" cy="1476000"/>
          </a:xfrm>
          <a:prstGeom prst="rect">
            <a:avLst/>
          </a:prstGeom>
          <a:noFill/>
        </p:spPr>
      </p:pic>
      <p:pic>
        <p:nvPicPr>
          <p:cNvPr id="3082" name="Picture 10" descr="E:\documents\_color2gray_\color2gray_brief\ppt\img\Ishihara_9_P28-225d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567050"/>
            <a:ext cx="1467299" cy="1476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72449" y="419754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400" i="1" spc="3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400" spc="3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45˚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449" y="599122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400" i="1" spc="3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400" spc="3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225˚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2" descr="E:\documents\_color2gray_\color2gray_brief\ppt\img\Ishihara_9_org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199701" y="2762250"/>
            <a:ext cx="1467196" cy="1475509"/>
          </a:xfrm>
          <a:prstGeom prst="rect">
            <a:avLst/>
          </a:prstGeom>
          <a:noFill/>
        </p:spPr>
      </p:pic>
      <p:pic>
        <p:nvPicPr>
          <p:cNvPr id="35" name="Picture 11" descr="E:\documents\_color2gray_\color2gray_brief\ppt\img\Ishihara_9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08001" y="2762250"/>
            <a:ext cx="1467301" cy="14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Experimental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Implementation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Input RGB image → CIEXYZ → CIELAB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RGB color: PAL-RGB; reference white: D</a:t>
            </a:r>
            <a:r>
              <a:rPr lang="en-US" altLang="zh-CN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65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Efficiency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Using a PES with linear time complexity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[Press et al. 1992]</a:t>
            </a:r>
            <a:endParaRPr lang="en-US" altLang="zh-CN" sz="200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Steady execution speed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2 seconds per mega pixel (1024×1024 pixels in RGB)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Intel Core Dou CPU 2.2GHz and 2GB memory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Insensitive to the size of the input image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Quickly find optimal parameters on a low-resolution version</a:t>
            </a:r>
          </a:p>
        </p:txBody>
      </p: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Experimental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Salience preserving</a:t>
            </a:r>
          </a:p>
          <a:p>
            <a:pPr lvl="1"/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Satisfying salience-preserving ability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Helvetica" pitchFamily="34" charset="0"/>
              </a:rPr>
              <a:t>Preserve more details, visually closer to the original color image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28275" y="2819400"/>
            <a:ext cx="6872725" cy="3125885"/>
            <a:chOff x="1052075" y="2819400"/>
            <a:chExt cx="6872725" cy="3125885"/>
          </a:xfrm>
        </p:grpSpPr>
        <p:pic>
          <p:nvPicPr>
            <p:cNvPr id="4098" name="Picture 2" descr="E:\documents\_color2gray_\color2gray_brief\ppt\img\Gloden_fish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2075" y="2819400"/>
              <a:ext cx="2148325" cy="2520000"/>
            </a:xfrm>
            <a:prstGeom prst="rect">
              <a:avLst/>
            </a:prstGeom>
            <a:noFill/>
          </p:spPr>
        </p:pic>
        <p:pic>
          <p:nvPicPr>
            <p:cNvPr id="6" name="Picture 3" descr="E:\documents\_color2gray_\color2gray_brief\ppt\img\Gloden_fish1_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750" y="2819400"/>
              <a:ext cx="2148325" cy="2520000"/>
            </a:xfrm>
            <a:prstGeom prst="rect">
              <a:avLst/>
            </a:prstGeom>
            <a:noFill/>
          </p:spPr>
        </p:pic>
        <p:pic>
          <p:nvPicPr>
            <p:cNvPr id="4100" name="Picture 4" descr="E:\documents\_color2gray_\color2gray_brief\ppt\img\Gloden_fish1_P3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4923" y="2819400"/>
              <a:ext cx="2148325" cy="2520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440437" y="53764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Original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8312" y="5376446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 smtClean="0">
                  <a:latin typeface="Helvetica" pitchFamily="34" charset="0"/>
                  <a:cs typeface="Helvetica" pitchFamily="34" charset="0"/>
                </a:rPr>
                <a:t>L</a:t>
              </a:r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 of CIELAB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38485" y="5376446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Our result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33371" y="5714999"/>
              <a:ext cx="2191429" cy="230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4114800" y="3871686"/>
            <a:ext cx="3797300" cy="1309914"/>
            <a:chOff x="4038600" y="3871686"/>
            <a:chExt cx="3797300" cy="1309914"/>
          </a:xfrm>
        </p:grpSpPr>
        <p:sp>
          <p:nvSpPr>
            <p:cNvPr id="12" name="矩形 11"/>
            <p:cNvSpPr/>
            <p:nvPr/>
          </p:nvSpPr>
          <p:spPr>
            <a:xfrm>
              <a:off x="4038600" y="3871686"/>
              <a:ext cx="1447800" cy="130991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388100" y="3871686"/>
              <a:ext cx="1447800" cy="130991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9600" y="3200400"/>
            <a:ext cx="8002200" cy="2435739"/>
            <a:chOff x="609600" y="3200400"/>
            <a:chExt cx="8002200" cy="2435739"/>
          </a:xfrm>
        </p:grpSpPr>
        <p:sp>
          <p:nvSpPr>
            <p:cNvPr id="17" name="TextBox 16"/>
            <p:cNvSpPr txBox="1"/>
            <p:nvPr/>
          </p:nvSpPr>
          <p:spPr>
            <a:xfrm>
              <a:off x="1219800" y="50673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Original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20100" y="50673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 smtClean="0">
                  <a:latin typeface="Helvetica" pitchFamily="34" charset="0"/>
                  <a:cs typeface="Helvetica" pitchFamily="34" charset="0"/>
                </a:rPr>
                <a:t>L</a:t>
              </a:r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 of CIELAB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5200" y="50673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Our result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20" name="Picture 2" descr="E:\documents\_color2gray_\color2gray_brief\ppt\img\Ja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" y="3200400"/>
              <a:ext cx="2592000" cy="1804776"/>
            </a:xfrm>
            <a:prstGeom prst="rect">
              <a:avLst/>
            </a:prstGeom>
            <a:noFill/>
          </p:spPr>
        </p:pic>
        <p:pic>
          <p:nvPicPr>
            <p:cNvPr id="21" name="Picture 3" descr="E:\documents\_color2gray_\color2gray_brief\ppt\img\Jar_L_P4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4700" y="3200400"/>
              <a:ext cx="2592000" cy="1804776"/>
            </a:xfrm>
            <a:prstGeom prst="rect">
              <a:avLst/>
            </a:prstGeom>
            <a:noFill/>
          </p:spPr>
        </p:pic>
        <p:pic>
          <p:nvPicPr>
            <p:cNvPr id="22" name="Picture 4" descr="E:\documents\_color2gray_\color2gray_brief\ppt\img\Jar_P4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9800" y="3200400"/>
              <a:ext cx="2592000" cy="1804776"/>
            </a:xfrm>
            <a:prstGeom prst="rect">
              <a:avLst/>
            </a:prstGeom>
            <a:noFill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09800" y="5402139"/>
              <a:ext cx="1612000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组合 23"/>
          <p:cNvGrpSpPr/>
          <p:nvPr/>
        </p:nvGrpSpPr>
        <p:grpSpPr>
          <a:xfrm>
            <a:off x="4648200" y="3657600"/>
            <a:ext cx="3309941" cy="547914"/>
            <a:chOff x="4648200" y="3657600"/>
            <a:chExt cx="3309941" cy="547914"/>
          </a:xfrm>
        </p:grpSpPr>
        <p:sp>
          <p:nvSpPr>
            <p:cNvPr id="25" name="矩形 24"/>
            <p:cNvSpPr/>
            <p:nvPr/>
          </p:nvSpPr>
          <p:spPr>
            <a:xfrm>
              <a:off x="4648200" y="3657600"/>
              <a:ext cx="609600" cy="54791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7348541" y="3657600"/>
              <a:ext cx="609600" cy="54791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Experimental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954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Color </a:t>
            </a:r>
            <a:r>
              <a:rPr lang="en-US" altLang="zh-CN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discriminability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Perfect color </a:t>
            </a:r>
            <a:r>
              <a:rPr lang="en-US" altLang="zh-CN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discriminability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and ordering for both continuous color and discrete color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033608" y="2618919"/>
            <a:ext cx="5072792" cy="3625527"/>
            <a:chOff x="2033608" y="2647200"/>
            <a:chExt cx="5072792" cy="3625527"/>
          </a:xfrm>
        </p:grpSpPr>
        <p:grpSp>
          <p:nvGrpSpPr>
            <p:cNvPr id="22" name="组合 21"/>
            <p:cNvGrpSpPr/>
            <p:nvPr/>
          </p:nvGrpSpPr>
          <p:grpSpPr>
            <a:xfrm>
              <a:off x="2033608" y="2647200"/>
              <a:ext cx="1623992" cy="3625527"/>
              <a:chOff x="1787955" y="2647200"/>
              <a:chExt cx="1623992" cy="3625527"/>
            </a:xfrm>
          </p:grpSpPr>
          <p:pic>
            <p:nvPicPr>
              <p:cNvPr id="1026" name="Picture 2" descr="E:\Elanor\document\color2gray_brief\ppt\img\disconnected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87955" y="2647200"/>
                <a:ext cx="1623992" cy="16200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914151" y="5934173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" pitchFamily="34" charset="0"/>
                    <a:cs typeface="Helvetica" pitchFamily="34" charset="0"/>
                  </a:rPr>
                  <a:t>Original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1029" name="Picture 5" descr="E:\Elanor\document\color2gray_brief\ppt\img\Colorblind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89951" y="4315119"/>
                <a:ext cx="1620000" cy="1620000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762000" y="2647200"/>
              <a:ext cx="1620000" cy="3625527"/>
              <a:chOff x="3763996" y="2647200"/>
              <a:chExt cx="1620000" cy="3625527"/>
            </a:xfrm>
          </p:grpSpPr>
          <p:pic>
            <p:nvPicPr>
              <p:cNvPr id="1027" name="Picture 3" descr="E:\Elanor\document\color2gray_brief\ppt\img\disconnected_L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63996" y="2647200"/>
                <a:ext cx="1620000" cy="1620000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850096" y="5934173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i="1" dirty="0" smtClean="0">
                    <a:latin typeface="Helvetica" pitchFamily="34" charset="0"/>
                    <a:cs typeface="Helvetica" pitchFamily="34" charset="0"/>
                  </a:rPr>
                  <a:t>L</a:t>
                </a:r>
                <a:r>
                  <a:rPr lang="en-US" altLang="zh-CN" sz="1600" dirty="0" smtClean="0">
                    <a:latin typeface="Helvetica" pitchFamily="34" charset="0"/>
                    <a:cs typeface="Helvetica" pitchFamily="34" charset="0"/>
                  </a:rPr>
                  <a:t> of CIELAB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1030" name="Picture 6" descr="E:\Elanor\document\color2gray_brief\ppt\img\Colorblind5_L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63996" y="4315119"/>
                <a:ext cx="1620000" cy="1620000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5486400" y="2647200"/>
              <a:ext cx="1620000" cy="3625527"/>
              <a:chOff x="5736046" y="2647200"/>
              <a:chExt cx="1620000" cy="3625527"/>
            </a:xfrm>
          </p:grpSpPr>
          <p:pic>
            <p:nvPicPr>
              <p:cNvPr id="1028" name="Picture 4" descr="E:\Elanor\document\color2gray_brief\ppt\img\disconnected_P2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36046" y="2647200"/>
                <a:ext cx="1620000" cy="1620000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883889" y="5934173"/>
                <a:ext cx="1324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" pitchFamily="34" charset="0"/>
                    <a:cs typeface="Helvetica" pitchFamily="34" charset="0"/>
                  </a:rPr>
                  <a:t>Our result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1031" name="Picture 7" descr="E:\Elanor\document\color2gray_brief\ppt\img\Colorblind5_P27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36046" y="4315119"/>
                <a:ext cx="1620000" cy="16200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6" name="组合 25"/>
          <p:cNvGrpSpPr/>
          <p:nvPr/>
        </p:nvGrpSpPr>
        <p:grpSpPr>
          <a:xfrm>
            <a:off x="1690800" y="2785646"/>
            <a:ext cx="5762400" cy="3081754"/>
            <a:chOff x="1629000" y="2743200"/>
            <a:chExt cx="5762400" cy="3081754"/>
          </a:xfrm>
        </p:grpSpPr>
        <p:grpSp>
          <p:nvGrpSpPr>
            <p:cNvPr id="27" name="组合 29"/>
            <p:cNvGrpSpPr/>
            <p:nvPr/>
          </p:nvGrpSpPr>
          <p:grpSpPr>
            <a:xfrm>
              <a:off x="1629000" y="2743200"/>
              <a:ext cx="1800000" cy="3081754"/>
              <a:chOff x="1629000" y="2743200"/>
              <a:chExt cx="1800000" cy="3081754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897200" y="54864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" pitchFamily="34" charset="0"/>
                    <a:cs typeface="Helvetica" pitchFamily="34" charset="0"/>
                  </a:rPr>
                  <a:t>Original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37" name="Picture 2" descr="E:\Elanor\document\color2gray_brief\ppt\img\iso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629000" y="2743200"/>
                <a:ext cx="1800000" cy="1800000"/>
              </a:xfrm>
              <a:prstGeom prst="rect">
                <a:avLst/>
              </a:prstGeom>
              <a:noFill/>
            </p:spPr>
          </p:pic>
          <p:pic>
            <p:nvPicPr>
              <p:cNvPr id="38" name="Picture 5" descr="E:\Elanor\document\color2gray_brief\ppt\img\iso1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29000" y="4690646"/>
                <a:ext cx="1800000" cy="705587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组合 28"/>
            <p:cNvGrpSpPr/>
            <p:nvPr/>
          </p:nvGrpSpPr>
          <p:grpSpPr>
            <a:xfrm>
              <a:off x="3610200" y="2743200"/>
              <a:ext cx="1800000" cy="3081754"/>
              <a:chOff x="3618000" y="2743200"/>
              <a:chExt cx="1800000" cy="308175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848100" y="548640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i="1" dirty="0" smtClean="0">
                    <a:latin typeface="Helvetica" pitchFamily="34" charset="0"/>
                    <a:cs typeface="Helvetica" pitchFamily="34" charset="0"/>
                  </a:rPr>
                  <a:t>L</a:t>
                </a:r>
                <a:r>
                  <a:rPr lang="en-US" altLang="zh-CN" sz="1600" dirty="0" smtClean="0">
                    <a:latin typeface="Helvetica" pitchFamily="34" charset="0"/>
                    <a:cs typeface="Helvetica" pitchFamily="34" charset="0"/>
                  </a:rPr>
                  <a:t> of CIELAB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34" name="Picture 3" descr="E:\Elanor\document\color2gray_brief\ppt\img\iso_L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18000" y="2743200"/>
                <a:ext cx="1800000" cy="1800000"/>
              </a:xfrm>
              <a:prstGeom prst="rect">
                <a:avLst/>
              </a:prstGeom>
              <a:noFill/>
            </p:spPr>
          </p:pic>
          <p:pic>
            <p:nvPicPr>
              <p:cNvPr id="35" name="Picture 6" descr="E:\Elanor\document\color2gray_brief\ppt\img\iso1_L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618000" y="4690646"/>
                <a:ext cx="1800000" cy="705587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组合 27"/>
            <p:cNvGrpSpPr/>
            <p:nvPr/>
          </p:nvGrpSpPr>
          <p:grpSpPr>
            <a:xfrm>
              <a:off x="5591400" y="2743200"/>
              <a:ext cx="1800000" cy="3081754"/>
              <a:chOff x="5591400" y="2743200"/>
              <a:chExt cx="1800000" cy="308175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883243" y="5486400"/>
                <a:ext cx="1324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" pitchFamily="34" charset="0"/>
                    <a:cs typeface="Helvetica" pitchFamily="34" charset="0"/>
                  </a:rPr>
                  <a:t>Our result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31" name="Picture 4" descr="E:\Elanor\document\color2gray_brief\ppt\img\iso_P47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591400" y="2743200"/>
                <a:ext cx="1800000" cy="1800000"/>
              </a:xfrm>
              <a:prstGeom prst="rect">
                <a:avLst/>
              </a:prstGeom>
              <a:noFill/>
            </p:spPr>
          </p:pic>
          <p:pic>
            <p:nvPicPr>
              <p:cNvPr id="32" name="Picture 7" descr="E:\Elanor\document\color2gray_brief\ppt\img\iso1_P48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591400" y="4690646"/>
                <a:ext cx="1800000" cy="705587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Experimental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954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Comparison with previous works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95227" y="1905000"/>
            <a:ext cx="7753546" cy="4143081"/>
            <a:chOff x="838200" y="1971773"/>
            <a:chExt cx="7753546" cy="4143081"/>
          </a:xfrm>
        </p:grpSpPr>
        <p:grpSp>
          <p:nvGrpSpPr>
            <p:cNvPr id="52" name="组合 51"/>
            <p:cNvGrpSpPr/>
            <p:nvPr/>
          </p:nvGrpSpPr>
          <p:grpSpPr>
            <a:xfrm>
              <a:off x="838200" y="1971773"/>
              <a:ext cx="1476000" cy="4143081"/>
              <a:chOff x="838200" y="1971773"/>
              <a:chExt cx="1476000" cy="4143081"/>
            </a:xfrm>
          </p:grpSpPr>
          <p:pic>
            <p:nvPicPr>
              <p:cNvPr id="2056" name="Picture 8" descr="E:\Elanor\document\color2gray_brief\images\x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3457" y="2285400"/>
                <a:ext cx="1305486" cy="1296000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004700" y="1971773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Helvetica" pitchFamily="34" charset="0"/>
                    <a:cs typeface="Helvetica" pitchFamily="34" charset="0"/>
                  </a:rPr>
                  <a:t>Original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2061" name="Picture 13" descr="E:\Elanor\document\color2gray_brief\ppt\img\x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9766" y="3657600"/>
                <a:ext cx="1292869" cy="1296000"/>
              </a:xfrm>
              <a:prstGeom prst="rect">
                <a:avLst/>
              </a:prstGeom>
              <a:noFill/>
            </p:spPr>
          </p:pic>
          <p:pic>
            <p:nvPicPr>
              <p:cNvPr id="2066" name="Picture 18" descr="E:\Elanor\document\color2gray_brief\ppt\img\x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8200" y="5047261"/>
                <a:ext cx="1476000" cy="1067593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组合 52"/>
            <p:cNvGrpSpPr/>
            <p:nvPr/>
          </p:nvGrpSpPr>
          <p:grpSpPr>
            <a:xfrm>
              <a:off x="2381250" y="1971773"/>
              <a:ext cx="1476000" cy="4142193"/>
              <a:chOff x="2381250" y="1971773"/>
              <a:chExt cx="1476000" cy="4142193"/>
            </a:xfrm>
          </p:grpSpPr>
          <p:pic>
            <p:nvPicPr>
              <p:cNvPr id="2057" name="Picture 9" descr="E:\Elanor\document\color2gray_brief\images\x2_P3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66750" y="2285400"/>
                <a:ext cx="1305000" cy="1296000"/>
              </a:xfrm>
              <a:prstGeom prst="rect">
                <a:avLst/>
              </a:prstGeom>
              <a:noFill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2547750" y="1971773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Helvetica" pitchFamily="34" charset="0"/>
                    <a:cs typeface="Helvetica" pitchFamily="34" charset="0"/>
                  </a:rPr>
                  <a:t>Ours</a:t>
                </a:r>
                <a:endParaRPr lang="zh-CN" altLang="en-US" sz="1600" dirty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2062" name="Picture 14" descr="E:\Elanor\document\color2gray_brief\ppt\img\x4_P3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74400" y="3657600"/>
                <a:ext cx="1289700" cy="1296000"/>
              </a:xfrm>
              <a:prstGeom prst="rect">
                <a:avLst/>
              </a:prstGeom>
              <a:noFill/>
            </p:spPr>
          </p:pic>
          <p:pic>
            <p:nvPicPr>
              <p:cNvPr id="2067" name="Picture 19" descr="E:\Elanor\document\color2gray_brief\ppt\img\x5_P50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81250" y="5047260"/>
                <a:ext cx="1476000" cy="1066706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组合 53"/>
            <p:cNvGrpSpPr/>
            <p:nvPr/>
          </p:nvGrpSpPr>
          <p:grpSpPr>
            <a:xfrm>
              <a:off x="3924300" y="1971773"/>
              <a:ext cx="1476000" cy="4143079"/>
              <a:chOff x="3924300" y="1971773"/>
              <a:chExt cx="1476000" cy="4143079"/>
            </a:xfrm>
          </p:grpSpPr>
          <p:pic>
            <p:nvPicPr>
              <p:cNvPr id="2058" name="Picture 10" descr="E:\Elanor\document\color2gray_brief\images\X2-kim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07948" y="2285400"/>
                <a:ext cx="1308705" cy="1296000"/>
              </a:xfrm>
              <a:prstGeom prst="rect">
                <a:avLst/>
              </a:prstGeom>
              <a:noFill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014600" y="1971773"/>
                <a:ext cx="1295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 smtClean="0">
                    <a:latin typeface="Helvetica"/>
                  </a:rPr>
                  <a:t>[Kim et al. 2009]</a:t>
                </a:r>
              </a:p>
            </p:txBody>
          </p:sp>
          <p:pic>
            <p:nvPicPr>
              <p:cNvPr id="2063" name="Picture 15" descr="E:\Elanor\document\color2gray_brief\ppt\img\X4-kim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017423" y="3657600"/>
                <a:ext cx="1289754" cy="1296000"/>
              </a:xfrm>
              <a:prstGeom prst="rect">
                <a:avLst/>
              </a:prstGeom>
              <a:noFill/>
            </p:spPr>
          </p:pic>
          <p:pic>
            <p:nvPicPr>
              <p:cNvPr id="2068" name="Picture 20" descr="E:\Elanor\document\color2gray_brief\ppt\img\x5-kim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24300" y="5047260"/>
                <a:ext cx="1476000" cy="1067592"/>
              </a:xfrm>
              <a:prstGeom prst="rect">
                <a:avLst/>
              </a:prstGeom>
              <a:noFill/>
            </p:spPr>
          </p:pic>
        </p:grpSp>
        <p:grpSp>
          <p:nvGrpSpPr>
            <p:cNvPr id="55" name="组合 54"/>
            <p:cNvGrpSpPr/>
            <p:nvPr/>
          </p:nvGrpSpPr>
          <p:grpSpPr>
            <a:xfrm>
              <a:off x="5447908" y="1971773"/>
              <a:ext cx="1524000" cy="4139912"/>
              <a:chOff x="5447908" y="1971773"/>
              <a:chExt cx="1524000" cy="4139912"/>
            </a:xfrm>
          </p:grpSpPr>
          <p:pic>
            <p:nvPicPr>
              <p:cNvPr id="2059" name="Picture 11" descr="E:\Elanor\document\color2gray_brief\images\X2-Gooch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50806" y="2285400"/>
                <a:ext cx="1309089" cy="1296000"/>
              </a:xfrm>
              <a:prstGeom prst="rect">
                <a:avLst/>
              </a:prstGeom>
              <a:noFill/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5447908" y="1971773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 smtClean="0">
                    <a:latin typeface="Helvetica"/>
                  </a:rPr>
                  <a:t>[Gooch et al. 2005]</a:t>
                </a:r>
              </a:p>
            </p:txBody>
          </p:sp>
          <p:pic>
            <p:nvPicPr>
              <p:cNvPr id="2064" name="Picture 16" descr="E:\Elanor\document\color2gray_brief\ppt\img\x4-gooch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558989" y="3657600"/>
                <a:ext cx="1292723" cy="1296000"/>
              </a:xfrm>
              <a:prstGeom prst="rect">
                <a:avLst/>
              </a:prstGeom>
              <a:noFill/>
            </p:spPr>
          </p:pic>
          <p:pic>
            <p:nvPicPr>
              <p:cNvPr id="2069" name="Picture 21" descr="E:\Elanor\document\color2gray_brief\ppt\img\x5-Gooch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67350" y="5047261"/>
                <a:ext cx="1476000" cy="1064424"/>
              </a:xfrm>
              <a:prstGeom prst="rect">
                <a:avLst/>
              </a:prstGeom>
              <a:noFill/>
            </p:spPr>
          </p:pic>
        </p:grpSp>
        <p:grpSp>
          <p:nvGrpSpPr>
            <p:cNvPr id="56" name="组合 55"/>
            <p:cNvGrpSpPr/>
            <p:nvPr/>
          </p:nvGrpSpPr>
          <p:grpSpPr>
            <a:xfrm>
              <a:off x="6915346" y="1971773"/>
              <a:ext cx="1676400" cy="4139912"/>
              <a:chOff x="6915346" y="1971773"/>
              <a:chExt cx="1676400" cy="4139912"/>
            </a:xfrm>
          </p:grpSpPr>
          <p:pic>
            <p:nvPicPr>
              <p:cNvPr id="2060" name="Picture 12" descr="E:\Elanor\document\color2gray_brief\images\X2-Neumann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093856" y="2285400"/>
                <a:ext cx="1309089" cy="129600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6915346" y="1971773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Helvetica"/>
                  </a:rPr>
                  <a:t>[Neumann et al. 2007]</a:t>
                </a:r>
              </a:p>
            </p:txBody>
          </p:sp>
          <p:pic>
            <p:nvPicPr>
              <p:cNvPr id="2065" name="Picture 17" descr="E:\Elanor\document\color2gray_brief\ppt\img\X4-Neumann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102039" y="3657600"/>
                <a:ext cx="1292723" cy="1296000"/>
              </a:xfrm>
              <a:prstGeom prst="rect">
                <a:avLst/>
              </a:prstGeom>
              <a:noFill/>
            </p:spPr>
          </p:pic>
          <p:pic>
            <p:nvPicPr>
              <p:cNvPr id="2070" name="Picture 22" descr="E:\Elanor\document\color2gray_brief\ppt\img\X5-Neumann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010400" y="5047261"/>
                <a:ext cx="1476000" cy="106442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Experimental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954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Comparison with previous works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75946" y="1905000"/>
            <a:ext cx="7772827" cy="4085241"/>
            <a:chOff x="675946" y="1905000"/>
            <a:chExt cx="7772827" cy="4085241"/>
          </a:xfrm>
        </p:grpSpPr>
        <p:sp>
          <p:nvSpPr>
            <p:cNvPr id="37" name="TextBox 36"/>
            <p:cNvSpPr txBox="1"/>
            <p:nvPr/>
          </p:nvSpPr>
          <p:spPr>
            <a:xfrm>
              <a:off x="861727" y="19050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Original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04777" y="19050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Ours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71627" y="19050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Helvetica"/>
                </a:rPr>
                <a:t>[Kim et al. 2009]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04935" y="1905000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Helvetica"/>
                </a:rPr>
                <a:t>[Gooch et al. 2005]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72373" y="190500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Helvetica"/>
                </a:rPr>
                <a:t>[Neumann et al. 2007]</a:t>
              </a:r>
            </a:p>
          </p:txBody>
        </p:sp>
        <p:pic>
          <p:nvPicPr>
            <p:cNvPr id="3074" name="Picture 2" descr="E:\Elanor\document\color2gray_brief\ppt\img\x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1200" y="2217600"/>
              <a:ext cx="1296002" cy="1296000"/>
            </a:xfrm>
            <a:prstGeom prst="rect">
              <a:avLst/>
            </a:prstGeom>
            <a:noFill/>
          </p:spPr>
        </p:pic>
        <p:pic>
          <p:nvPicPr>
            <p:cNvPr id="3075" name="Picture 3" descr="E:\Elanor\document\color2gray_brief\ppt\img\X1_P2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3013" y="22176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76" name="Picture 4" descr="E:\Elanor\document\color2gray_brief\ppt\img\X1-ki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64824" y="2217600"/>
              <a:ext cx="1299154" cy="1296000"/>
            </a:xfrm>
            <a:prstGeom prst="rect">
              <a:avLst/>
            </a:prstGeom>
            <a:noFill/>
          </p:spPr>
        </p:pic>
        <p:pic>
          <p:nvPicPr>
            <p:cNvPr id="3077" name="Picture 5" descr="E:\Elanor\document\color2gray_brief\ppt\img\X1-Gooc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9789" y="22176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78" name="Picture 6" descr="E:\Elanor\document\color2gray_brief\ppt\img\X1-Neuman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51600" y="22176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79" name="Picture 7" descr="E:\Elanor\document\color2gray_brief\ppt\img\s9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1200" y="35928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80" name="Picture 8" descr="E:\Elanor\document\color2gray_brief\ppt\img\s91_P6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23800" y="35928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81" name="Picture 9" descr="E:\Elanor\document\color2gray_brief\ppt\img\s9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66400" y="35928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82" name="Picture 10" descr="E:\Elanor\document\color2gray_brief\ppt\img\s96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09000" y="35928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83" name="Picture 11" descr="E:\Elanor\document\color2gray_brief\ppt\img\s9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51600" y="3592800"/>
              <a:ext cx="1296000" cy="1296000"/>
            </a:xfrm>
            <a:prstGeom prst="rect">
              <a:avLst/>
            </a:prstGeom>
            <a:noFill/>
          </p:spPr>
        </p:pic>
        <p:pic>
          <p:nvPicPr>
            <p:cNvPr id="3084" name="Picture 12" descr="E:\Elanor\document\color2gray_brief\ppt\img\Sz1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5946" y="4982400"/>
              <a:ext cx="1512000" cy="1007840"/>
            </a:xfrm>
            <a:prstGeom prst="rect">
              <a:avLst/>
            </a:prstGeom>
            <a:noFill/>
          </p:spPr>
        </p:pic>
        <p:pic>
          <p:nvPicPr>
            <p:cNvPr id="3085" name="Picture 13" descr="E:\Elanor\document\color2gray_brief\ppt\img\Sz11_P62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19446" y="4982400"/>
              <a:ext cx="1512000" cy="1007841"/>
            </a:xfrm>
            <a:prstGeom prst="rect">
              <a:avLst/>
            </a:prstGeom>
            <a:noFill/>
          </p:spPr>
        </p:pic>
        <p:pic>
          <p:nvPicPr>
            <p:cNvPr id="3086" name="Picture 14" descr="E:\Elanor\document\color2gray_brief\ppt\img\Sz1k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62946" y="4982400"/>
              <a:ext cx="1512000" cy="1007841"/>
            </a:xfrm>
            <a:prstGeom prst="rect">
              <a:avLst/>
            </a:prstGeom>
            <a:noFill/>
          </p:spPr>
        </p:pic>
        <p:pic>
          <p:nvPicPr>
            <p:cNvPr id="3087" name="Picture 15" descr="E:\Elanor\document\color2gray_brief\ppt\img\Sz11_P62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06446" y="4982400"/>
              <a:ext cx="1512000" cy="1007841"/>
            </a:xfrm>
            <a:prstGeom prst="rect">
              <a:avLst/>
            </a:prstGeom>
            <a:noFill/>
          </p:spPr>
        </p:pic>
        <p:pic>
          <p:nvPicPr>
            <p:cNvPr id="3088" name="Picture 16" descr="E:\Elanor\document\color2gray_brief\ppt\img\Sz15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49946" y="4982400"/>
              <a:ext cx="1512000" cy="100784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Gradient domain color-to-gray conversion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Controlled chromatic enhancement to the luminance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Salience-preserving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No visible grayscale distortion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Interactively choosing of the optimal parameters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Future work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Automatically deciding of the parameters 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4-parameter optimization (</a:t>
            </a:r>
            <a:r>
              <a:rPr lang="el-GR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l-GR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γ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l-GR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and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θ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Outline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Motivation &amp; related works</a:t>
            </a: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Color-difference-based Color-to-gray Conversion</a:t>
            </a: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Artifact Removal</a:t>
            </a: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Color Ordering for </a:t>
            </a:r>
            <a:r>
              <a:rPr lang="en-US" altLang="zh-CN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Isoluminance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Image</a:t>
            </a:r>
          </a:p>
          <a:p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Experimental r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esults</a:t>
            </a: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elissachan\Desktop\Slide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5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Motivation &amp; Related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Color-to-grayscale conversion for digital color images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Widely used in black-and-white printing, video, animation, etc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.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Preserving features in conversion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Many problems to solve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Current color-to-gray conversion 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Linear combination of original color channels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[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Ohta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and Robertson2005]</a:t>
            </a:r>
            <a:endParaRPr lang="en-US" altLang="zh-CN" sz="200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1257300" lvl="2" indent="-342900"/>
            <a:r>
              <a:rPr lang="en-US" altLang="zh-CN" sz="16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Lack the color </a:t>
            </a:r>
            <a:r>
              <a:rPr lang="en-US" altLang="zh-CN" sz="1600" dirty="0" err="1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discriminability</a:t>
            </a:r>
            <a:r>
              <a:rPr lang="en-US" altLang="zh-CN" sz="16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for </a:t>
            </a:r>
            <a:r>
              <a:rPr lang="en-US" altLang="zh-CN" sz="1600" dirty="0" err="1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isoluminant</a:t>
            </a:r>
            <a:r>
              <a:rPr lang="en-US" altLang="zh-CN" sz="16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colors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Global optimization algorithms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[Gooch et al. 2005; Kim et al. 2009]</a:t>
            </a:r>
          </a:p>
          <a:p>
            <a:pPr marL="1257300" lvl="2" indent="-342900"/>
            <a:r>
              <a:rPr lang="en-US" altLang="zh-CN" sz="16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Very time-consuming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>
                <a:latin typeface="Helvetica" pitchFamily="34" charset="0"/>
                <a:cs typeface="Helvetica" pitchFamily="34" charset="0"/>
              </a:rPr>
              <a:t>Local feature enhancement algorithms </a:t>
            </a:r>
            <a:r>
              <a:rPr lang="nb-NO" altLang="zh-CN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[Neumann et al. 2007; Smith et al. 2008]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1257300" lvl="2" indent="-342900"/>
            <a:r>
              <a:rPr lang="en-US" altLang="zh-CN" sz="16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Low execution efficiency</a:t>
            </a:r>
          </a:p>
          <a:p>
            <a:pPr marL="1257300" lvl="2" indent="-342900"/>
            <a:r>
              <a:rPr lang="en-US" altLang="zh-CN" sz="16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Gray-scale distortion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Motivation &amp; Related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98316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Ideal color-to-gray conversion algorithm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Coincide with the luminance vision of human eyes</a:t>
            </a:r>
          </a:p>
          <a:p>
            <a:pPr lvl="2"/>
            <a:r>
              <a:rPr lang="en-US" altLang="zh-CN" sz="1600" i="1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altLang="zh-CN" sz="1600" dirty="0" smtClean="0">
                <a:latin typeface="Helvetica" pitchFamily="34" charset="0"/>
                <a:cs typeface="Helvetica" pitchFamily="34" charset="0"/>
              </a:rPr>
              <a:t> component of </a:t>
            </a:r>
            <a:r>
              <a:rPr lang="en-US" altLang="zh-CN" sz="1600" i="1" dirty="0" smtClean="0">
                <a:latin typeface="Helvetica" pitchFamily="34" charset="0"/>
                <a:cs typeface="Helvetica" pitchFamily="34" charset="0"/>
              </a:rPr>
              <a:t>CIELAB</a:t>
            </a:r>
            <a:r>
              <a:rPr lang="en-US" altLang="zh-CN" sz="1600" dirty="0" smtClean="0">
                <a:latin typeface="Helvetica" pitchFamily="34" charset="0"/>
                <a:cs typeface="Helvetica" pitchFamily="34" charset="0"/>
              </a:rPr>
              <a:t> (CIE 1976 (L*a*b*))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Keep </a:t>
            </a:r>
            <a:r>
              <a:rPr lang="en-US" altLang="zh-CN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discriminability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of </a:t>
            </a:r>
            <a:r>
              <a:rPr lang="en-US" altLang="zh-CN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isoluminance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colors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No artifacts be introduced into the resulting grayscale image</a:t>
            </a:r>
          </a:p>
          <a:p>
            <a:pPr lvl="2"/>
            <a:r>
              <a:rPr lang="en-US" altLang="zh-CN" sz="1600" dirty="0" smtClean="0">
                <a:latin typeface="Helvetica" pitchFamily="34" charset="0"/>
                <a:cs typeface="Helvetica" pitchFamily="34" charset="0"/>
              </a:rPr>
              <a:t>e.g. “halo effect” generated by a Poisson Equation Solver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Our method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Color-difference-based color-to-gray conversion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Solves the problem in the gradient domain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Enhancing luminance difference with a modulated chromatic difference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Contributions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Preserving salience of the original color image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Minimizing grayscale distortion</a:t>
            </a:r>
          </a:p>
          <a:p>
            <a:pPr lvl="2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Keep correct color ordering for 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isoluminance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colors</a:t>
            </a:r>
          </a:p>
          <a:p>
            <a:pPr lvl="2"/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Gradient Domain Image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For a grayscale image </a:t>
            </a:r>
            <a:r>
              <a:rPr lang="en-US" altLang="zh-CN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: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 </a:t>
            </a:r>
            <a:r>
              <a:rPr lang="en-US" altLang="zh-CN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discretization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of a continuous function </a:t>
            </a:r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I(</a:t>
            </a:r>
            <a:r>
              <a:rPr lang="en-US" altLang="zh-CN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in </a:t>
            </a:r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Given the gradient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</a:t>
            </a:r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, the original image </a:t>
            </a:r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can be reconstruct by a PDE solver, e.g. a Poisson equation solver (PES)</a:t>
            </a:r>
          </a:p>
          <a:p>
            <a:pPr lvl="1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2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For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color-to-gray conversion, 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may be the luminance component 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of a color image </a:t>
            </a:r>
            <a:r>
              <a:rPr lang="en-US" altLang="zh-CN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in CIELAB 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By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modifying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</a:t>
            </a:r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, a different image can be obtained for certain purpose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[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Fattal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et al. 2002; Perez et al. 2003; McCann and Pollard 2008]</a:t>
            </a:r>
          </a:p>
        </p:txBody>
      </p:sp>
      <p:pic>
        <p:nvPicPr>
          <p:cNvPr id="2050" name="Picture 2" descr="E:\documents\_color2gray_\color2gray_brief\ppt\img\eq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95600"/>
            <a:ext cx="2838450" cy="497392"/>
          </a:xfrm>
          <a:prstGeom prst="rect">
            <a:avLst/>
          </a:prstGeom>
          <a:noFill/>
        </p:spPr>
      </p:pic>
      <p:pic>
        <p:nvPicPr>
          <p:cNvPr id="2051" name="Picture 3" descr="E:\documents\_color2gray_\color2gray_brief\ppt\img\fi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39375"/>
            <a:ext cx="3657600" cy="956425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The Measurement of Color Difference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743200"/>
          </a:xfrm>
        </p:spPr>
        <p:txBody>
          <a:bodyPr>
            <a:normAutofit/>
          </a:bodyPr>
          <a:lstStyle/>
          <a:p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Using only </a:t>
            </a:r>
            <a:r>
              <a:rPr lang="en-US" altLang="zh-CN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component in grayscale image reconstruction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Does not coincide with the color difference that human eyes perceive</a:t>
            </a:r>
          </a:p>
          <a:p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Define color difference with Euclidean distance in CIELAB</a:t>
            </a:r>
          </a:p>
          <a:p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More color difference can be successfully preserved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Perceptible grayscale distortion may occur at the same time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14375" y="4076325"/>
            <a:ext cx="7591425" cy="2123795"/>
            <a:chOff x="714375" y="4076325"/>
            <a:chExt cx="7591425" cy="2123795"/>
          </a:xfrm>
        </p:grpSpPr>
        <p:pic>
          <p:nvPicPr>
            <p:cNvPr id="3075" name="Picture 3" descr="E:\documents\_color2gray_\color2gray_brief\ppt\img\halormv_or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4076325"/>
              <a:ext cx="1696399" cy="1620000"/>
            </a:xfrm>
            <a:prstGeom prst="rect">
              <a:avLst/>
            </a:prstGeom>
            <a:noFill/>
          </p:spPr>
        </p:pic>
        <p:pic>
          <p:nvPicPr>
            <p:cNvPr id="3076" name="Picture 4" descr="E:\documents\_color2gray_\color2gray_brief\ppt\img\HaloRMV_F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9216" y="4076325"/>
              <a:ext cx="1700164" cy="16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</p:pic>
        <p:pic>
          <p:nvPicPr>
            <p:cNvPr id="3077" name="Picture 5" descr="E:\documents\_color2gray_\color2gray_brief\ppt\img\HaloRMV_1274_P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3520" y="4076325"/>
              <a:ext cx="1700163" cy="1620000"/>
            </a:xfrm>
            <a:prstGeom prst="rect">
              <a:avLst/>
            </a:prstGeom>
            <a:noFill/>
          </p:spPr>
        </p:pic>
        <p:pic>
          <p:nvPicPr>
            <p:cNvPr id="3078" name="Picture 6" descr="E:\documents\_color2gray_\color2gray_brief\ppt\img\HaloRMV_LAB_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4913" y="4076325"/>
              <a:ext cx="1700164" cy="1620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76774" y="56769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Original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00550" y="56769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Grayscale distortion using </a:t>
              </a:r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∆</a:t>
              </a:r>
              <a:r>
                <a:rPr lang="en-US" altLang="zh-CN" sz="14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4600" y="56769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Modulated chromatic difference</a:t>
              </a:r>
              <a:endParaRPr lang="zh-CN" altLang="en-US" sz="1400" dirty="0" smtClean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6500" y="571575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 smtClean="0">
                  <a:latin typeface="Helvetica" pitchFamily="34" charset="0"/>
                  <a:cs typeface="Helvetica" pitchFamily="34" charset="0"/>
                </a:rPr>
                <a:t>L</a:t>
              </a:r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 of CIELAB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3079" name="Picture 7" descr="E:\documents\_color2gray_\color2gray_brief\ppt\img\eq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9900" y="2584200"/>
            <a:ext cx="4117500" cy="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The Measurement of Color Difference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743200"/>
          </a:xfrm>
        </p:spPr>
        <p:txBody>
          <a:bodyPr>
            <a:normAutofit/>
          </a:bodyPr>
          <a:lstStyle/>
          <a:p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Our improvement: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Add a modulation function </a:t>
            </a:r>
            <a:r>
              <a:rPr lang="en-US" altLang="zh-CN" sz="1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(·)</a:t>
            </a:r>
            <a:r>
              <a:rPr lang="en-US" altLang="zh-CN" sz="1800" dirty="0" smtClean="0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to the chromatic difference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Grayscale distortion can be minimized</a:t>
            </a:r>
          </a:p>
        </p:txBody>
      </p:sp>
      <p:grpSp>
        <p:nvGrpSpPr>
          <p:cNvPr id="3" name="组合 13"/>
          <p:cNvGrpSpPr/>
          <p:nvPr/>
        </p:nvGrpSpPr>
        <p:grpSpPr>
          <a:xfrm>
            <a:off x="714375" y="4076325"/>
            <a:ext cx="7591425" cy="2123795"/>
            <a:chOff x="714375" y="4076325"/>
            <a:chExt cx="7591425" cy="2123795"/>
          </a:xfrm>
        </p:grpSpPr>
        <p:pic>
          <p:nvPicPr>
            <p:cNvPr id="3075" name="Picture 3" descr="E:\documents\_color2gray_\color2gray_brief\ppt\img\halormv_or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4076325"/>
              <a:ext cx="1696399" cy="1620000"/>
            </a:xfrm>
            <a:prstGeom prst="rect">
              <a:avLst/>
            </a:prstGeom>
            <a:noFill/>
          </p:spPr>
        </p:pic>
        <p:pic>
          <p:nvPicPr>
            <p:cNvPr id="3076" name="Picture 4" descr="E:\documents\_color2gray_\color2gray_brief\ppt\img\HaloRMV_F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9216" y="4076325"/>
              <a:ext cx="1700164" cy="1620000"/>
            </a:xfrm>
            <a:prstGeom prst="rect">
              <a:avLst/>
            </a:prstGeom>
            <a:noFill/>
            <a:ln w="19050">
              <a:noFill/>
            </a:ln>
          </p:spPr>
        </p:pic>
        <p:pic>
          <p:nvPicPr>
            <p:cNvPr id="3077" name="Picture 5" descr="E:\documents\_color2gray_\color2gray_brief\ppt\img\HaloRMV_1274_P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3520" y="4076325"/>
              <a:ext cx="1700163" cy="16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</p:pic>
        <p:pic>
          <p:nvPicPr>
            <p:cNvPr id="3078" name="Picture 6" descr="E:\documents\_color2gray_\color2gray_brief\ppt\img\HaloRMV_LAB_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4913" y="4076325"/>
              <a:ext cx="1700164" cy="1620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76774" y="56769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Original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00550" y="56769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Grayscale distortion using </a:t>
              </a:r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∆ </a:t>
              </a:r>
              <a:r>
                <a:rPr lang="en-US" altLang="zh-CN" sz="14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4600" y="56769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Using modulated </a:t>
              </a:r>
              <a:b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</a:br>
              <a:r>
                <a:rPr lang="en-US" altLang="zh-CN" sz="1400" dirty="0" smtClean="0">
                  <a:latin typeface="Helvetica" pitchFamily="34" charset="0"/>
                  <a:cs typeface="Helvetica" pitchFamily="34" charset="0"/>
                </a:rPr>
                <a:t>color difference</a:t>
              </a:r>
              <a:endParaRPr lang="zh-CN" altLang="en-US" sz="1400" dirty="0" smtClean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6500" y="571575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 smtClean="0">
                  <a:latin typeface="Helvetica" pitchFamily="34" charset="0"/>
                  <a:cs typeface="Helvetica" pitchFamily="34" charset="0"/>
                </a:rPr>
                <a:t>L</a:t>
              </a:r>
              <a:r>
                <a:rPr lang="en-US" altLang="zh-CN" sz="1600" dirty="0" smtClean="0">
                  <a:latin typeface="Helvetica" pitchFamily="34" charset="0"/>
                  <a:cs typeface="Helvetica" pitchFamily="34" charset="0"/>
                </a:rPr>
                <a:t> of CIELAB</a:t>
              </a:r>
              <a:endParaRPr lang="zh-CN" altLang="en-US" sz="1600" dirty="0"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4098" name="Picture 2" descr="E:\documents\_color2gray_\color2gray_brief\ppt\img\eq-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514600"/>
            <a:ext cx="4891088" cy="780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documents\_color2gray_\color2gray_brief\ppt\img\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32131"/>
            <a:ext cx="4648200" cy="2216269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Color-difference-based Color-to-gray Conversion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4384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 new color-to-gray conversion framework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Based on the modulated chromatic color difference</a:t>
            </a: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The input color image </a:t>
            </a:r>
            <a:r>
              <a:rPr lang="en-US" altLang="zh-CN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is composed of</a:t>
            </a:r>
          </a:p>
          <a:p>
            <a:pPr lvl="1"/>
            <a:r>
              <a:rPr lang="es-ES" altLang="zh-CN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altLang="zh-CN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altLang="zh-CN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E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channels of </a:t>
            </a:r>
            <a:r>
              <a:rPr lang="es-E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the CIELAB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model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 luminance gradient 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 chromatic gradient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3124200"/>
            <a:ext cx="419048" cy="24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75" y="3442382"/>
            <a:ext cx="2220953" cy="3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ocuments\_color2gray_\color2gray_brief\ppt\img\eq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66902"/>
            <a:ext cx="7237457" cy="9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latin typeface="Helvetica" pitchFamily="34" charset="0"/>
              </a:rPr>
              <a:t>Color-difference-based Color-to-gray Conversion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5908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The gradient field of </a:t>
            </a:r>
            <a:r>
              <a:rPr lang="en-US" altLang="zh-CN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      is calculated as: </a:t>
            </a:r>
          </a:p>
          <a:p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lvl="1"/>
            <a:r>
              <a:rPr lang="en-US" altLang="zh-CN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(·)</a:t>
            </a:r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: modulation function for color differences, for </a:t>
            </a:r>
            <a:r>
              <a:rPr lang="en-US" altLang="zh-CN" sz="1800" b="1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artifact removal</a:t>
            </a:r>
          </a:p>
          <a:p>
            <a:pPr lvl="1"/>
            <a:r>
              <a:rPr lang="en-US" altLang="zh-CN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sign</a:t>
            </a:r>
            <a:r>
              <a:rPr lang="en-US" altLang="zh-CN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(·)</a:t>
            </a:r>
            <a:r>
              <a:rPr lang="en-US" altLang="zh-CN" sz="1800" dirty="0" smtClean="0">
                <a:latin typeface="Helvetica" pitchFamily="34" charset="0"/>
                <a:cs typeface="Helvetica" pitchFamily="34" charset="0"/>
              </a:rPr>
              <a:t>: sign function of the gradient, for determining the </a:t>
            </a:r>
            <a:r>
              <a:rPr lang="en-US" altLang="zh-CN" sz="1800" b="1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color ordering</a:t>
            </a:r>
          </a:p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Grayscale image </a:t>
            </a:r>
            <a:r>
              <a:rPr lang="en-US" altLang="zh-CN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is reconstructed by a PES</a:t>
            </a:r>
            <a:endParaRPr lang="en-US" altLang="zh-CN" sz="150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795" y="1504953"/>
            <a:ext cx="481905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ocuments\_color2gray_\color2gray_brief\ppt\img\fi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032131"/>
            <a:ext cx="4648200" cy="2216269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xmlns="" val="2139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916</Words>
  <Application>Microsoft Office PowerPoint</Application>
  <PresentationFormat>全屏显示(4:3)</PresentationFormat>
  <Paragraphs>177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Theme</vt:lpstr>
      <vt:lpstr>幻灯片 1</vt:lpstr>
      <vt:lpstr>Outline</vt:lpstr>
      <vt:lpstr>Motivation &amp; Related work</vt:lpstr>
      <vt:lpstr>Motivation &amp; Related work</vt:lpstr>
      <vt:lpstr>Gradient Domain Image Processing</vt:lpstr>
      <vt:lpstr>The Measurement of Color Difference</vt:lpstr>
      <vt:lpstr>The Measurement of Color Difference</vt:lpstr>
      <vt:lpstr>Color-difference-based Color-to-gray Conversion</vt:lpstr>
      <vt:lpstr>Color-difference-based Color-to-gray Conversion</vt:lpstr>
      <vt:lpstr>Artifact Removal</vt:lpstr>
      <vt:lpstr>Artifact Removal</vt:lpstr>
      <vt:lpstr>Color Ordering for Isoluminance Image</vt:lpstr>
      <vt:lpstr>Color Ordering for Isoluminance Image</vt:lpstr>
      <vt:lpstr>Experimental Results</vt:lpstr>
      <vt:lpstr>Experimental Results</vt:lpstr>
      <vt:lpstr>Experimental Results</vt:lpstr>
      <vt:lpstr>Experimental Results</vt:lpstr>
      <vt:lpstr>Experimental Results</vt:lpstr>
      <vt:lpstr>Conclusion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Chan</dc:creator>
  <cp:lastModifiedBy>fengjie</cp:lastModifiedBy>
  <cp:revision>167</cp:revision>
  <dcterms:created xsi:type="dcterms:W3CDTF">2012-08-27T07:20:20Z</dcterms:created>
  <dcterms:modified xsi:type="dcterms:W3CDTF">2012-11-21T09:30:22Z</dcterms:modified>
</cp:coreProperties>
</file>